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handoutMasterIdLst>
    <p:handoutMasterId r:id="rId102"/>
  </p:handoutMasterIdLst>
  <p:sldIdLst>
    <p:sldId id="860" r:id="rId2"/>
    <p:sldId id="861" r:id="rId3"/>
    <p:sldId id="504" r:id="rId4"/>
    <p:sldId id="505" r:id="rId5"/>
    <p:sldId id="506" r:id="rId6"/>
    <p:sldId id="335" r:id="rId7"/>
    <p:sldId id="257" r:id="rId8"/>
    <p:sldId id="285" r:id="rId9"/>
    <p:sldId id="287" r:id="rId10"/>
    <p:sldId id="333" r:id="rId11"/>
    <p:sldId id="334" r:id="rId12"/>
    <p:sldId id="508" r:id="rId13"/>
    <p:sldId id="507" r:id="rId14"/>
    <p:sldId id="509" r:id="rId15"/>
    <p:sldId id="801" r:id="rId16"/>
    <p:sldId id="802" r:id="rId17"/>
    <p:sldId id="807" r:id="rId18"/>
    <p:sldId id="808" r:id="rId19"/>
    <p:sldId id="809" r:id="rId20"/>
    <p:sldId id="810" r:id="rId21"/>
    <p:sldId id="811" r:id="rId22"/>
    <p:sldId id="813" r:id="rId23"/>
    <p:sldId id="812" r:id="rId24"/>
    <p:sldId id="814" r:id="rId25"/>
    <p:sldId id="803" r:id="rId26"/>
    <p:sldId id="857" r:id="rId27"/>
    <p:sldId id="858" r:id="rId28"/>
    <p:sldId id="793" r:id="rId29"/>
    <p:sldId id="815" r:id="rId30"/>
    <p:sldId id="816" r:id="rId31"/>
    <p:sldId id="817" r:id="rId32"/>
    <p:sldId id="818" r:id="rId33"/>
    <p:sldId id="819" r:id="rId34"/>
    <p:sldId id="820" r:id="rId35"/>
    <p:sldId id="821" r:id="rId36"/>
    <p:sldId id="859" r:id="rId37"/>
    <p:sldId id="862" r:id="rId38"/>
    <p:sldId id="823" r:id="rId39"/>
    <p:sldId id="824" r:id="rId40"/>
    <p:sldId id="825" r:id="rId41"/>
    <p:sldId id="826" r:id="rId42"/>
    <p:sldId id="822" r:id="rId43"/>
    <p:sldId id="827" r:id="rId44"/>
    <p:sldId id="828" r:id="rId45"/>
    <p:sldId id="863" r:id="rId46"/>
    <p:sldId id="831" r:id="rId47"/>
    <p:sldId id="829" r:id="rId48"/>
    <p:sldId id="830" r:id="rId49"/>
    <p:sldId id="832" r:id="rId50"/>
    <p:sldId id="833" r:id="rId51"/>
    <p:sldId id="834" r:id="rId52"/>
    <p:sldId id="835" r:id="rId53"/>
    <p:sldId id="836" r:id="rId54"/>
    <p:sldId id="837" r:id="rId55"/>
    <p:sldId id="838" r:id="rId56"/>
    <p:sldId id="839" r:id="rId57"/>
    <p:sldId id="840" r:id="rId58"/>
    <p:sldId id="864" r:id="rId59"/>
    <p:sldId id="841" r:id="rId60"/>
    <p:sldId id="294" r:id="rId61"/>
    <p:sldId id="794" r:id="rId62"/>
    <p:sldId id="865" r:id="rId63"/>
    <p:sldId id="842" r:id="rId64"/>
    <p:sldId id="844" r:id="rId65"/>
    <p:sldId id="845" r:id="rId66"/>
    <p:sldId id="843" r:id="rId67"/>
    <p:sldId id="846" r:id="rId68"/>
    <p:sldId id="847" r:id="rId69"/>
    <p:sldId id="848" r:id="rId70"/>
    <p:sldId id="795" r:id="rId71"/>
    <p:sldId id="849" r:id="rId72"/>
    <p:sldId id="850" r:id="rId73"/>
    <p:sldId id="866" r:id="rId74"/>
    <p:sldId id="796" r:id="rId75"/>
    <p:sldId id="851" r:id="rId76"/>
    <p:sldId id="852" r:id="rId77"/>
    <p:sldId id="867" r:id="rId78"/>
    <p:sldId id="797" r:id="rId79"/>
    <p:sldId id="798" r:id="rId80"/>
    <p:sldId id="853" r:id="rId81"/>
    <p:sldId id="854" r:id="rId82"/>
    <p:sldId id="855" r:id="rId83"/>
    <p:sldId id="799" r:id="rId84"/>
    <p:sldId id="800" r:id="rId85"/>
    <p:sldId id="856" r:id="rId86"/>
    <p:sldId id="711" r:id="rId87"/>
    <p:sldId id="712" r:id="rId88"/>
    <p:sldId id="713" r:id="rId89"/>
    <p:sldId id="275" r:id="rId90"/>
    <p:sldId id="264" r:id="rId91"/>
    <p:sldId id="327" r:id="rId92"/>
    <p:sldId id="328" r:id="rId93"/>
    <p:sldId id="274" r:id="rId94"/>
    <p:sldId id="330" r:id="rId95"/>
    <p:sldId id="331" r:id="rId96"/>
    <p:sldId id="267" r:id="rId97"/>
    <p:sldId id="265" r:id="rId98"/>
    <p:sldId id="332" r:id="rId99"/>
    <p:sldId id="336" r:id="rId10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24" autoAdjust="0"/>
    <p:restoredTop sz="94717" autoAdjust="0"/>
  </p:normalViewPr>
  <p:slideViewPr>
    <p:cSldViewPr>
      <p:cViewPr varScale="1">
        <p:scale>
          <a:sx n="74" d="100"/>
          <a:sy n="74" d="100"/>
        </p:scale>
        <p:origin x="-1146" y="-90"/>
      </p:cViewPr>
      <p:guideLst>
        <p:guide orient="horz" pos="2160"/>
        <p:guide pos="2880"/>
      </p:guideLst>
    </p:cSldViewPr>
  </p:slideViewPr>
  <p:outlineViewPr>
    <p:cViewPr>
      <p:scale>
        <a:sx n="33" d="100"/>
        <a:sy n="33" d="100"/>
      </p:scale>
      <p:origin x="0" y="6534"/>
    </p:cViewPr>
  </p:outlin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785F7B0-B624-4104-B8D6-421B38EB07E5}"/>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xmlns="" id="{ED84CEBA-E5CF-46A9-B013-BE3D003A6451}"/>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A3BE9A32-2AE0-4334-A402-18A1B0EB8AD2}" type="datetimeFigureOut">
              <a:rPr lang="en-US"/>
              <a:pPr>
                <a:defRPr/>
              </a:pPr>
              <a:t>3/22/2023</a:t>
            </a:fld>
            <a:endParaRPr lang="en-US"/>
          </a:p>
        </p:txBody>
      </p:sp>
      <p:sp>
        <p:nvSpPr>
          <p:cNvPr id="4" name="Footer Placeholder 3">
            <a:extLst>
              <a:ext uri="{FF2B5EF4-FFF2-40B4-BE49-F238E27FC236}">
                <a16:creationId xmlns:a16="http://schemas.microsoft.com/office/drawing/2014/main" xmlns="" id="{3A4F2737-3ABF-40D7-8028-8010D5BDBEE4}"/>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a:extLst>
              <a:ext uri="{FF2B5EF4-FFF2-40B4-BE49-F238E27FC236}">
                <a16:creationId xmlns:a16="http://schemas.microsoft.com/office/drawing/2014/main" xmlns="" id="{E806FB8A-A154-45A7-8F0F-1243B663CBD2}"/>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56CD2CA4-8075-441A-9EF9-1113E650B49A}"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9082CE36-1438-4D70-94AD-CDAF06B66351}"/>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xmlns="" id="{EC8CA981-D55F-4C3E-B070-3FB2B15D2A6A}"/>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9FDCC8D3-DD58-4707-88B2-2748A4FC3435}" type="datetimeFigureOut">
              <a:rPr lang="en-US"/>
              <a:pPr>
                <a:defRPr/>
              </a:pPr>
              <a:t>3/22/2023</a:t>
            </a:fld>
            <a:endParaRPr lang="en-US"/>
          </a:p>
        </p:txBody>
      </p:sp>
      <p:sp>
        <p:nvSpPr>
          <p:cNvPr id="4" name="Slide Image Placeholder 3">
            <a:extLst>
              <a:ext uri="{FF2B5EF4-FFF2-40B4-BE49-F238E27FC236}">
                <a16:creationId xmlns:a16="http://schemas.microsoft.com/office/drawing/2014/main" xmlns="" id="{E993E82B-4185-44F2-83AA-8CDB623CC01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xmlns="" id="{31EC9311-0663-4DFA-A1CA-B1DEDC8D89FE}"/>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xmlns="" id="{F334679C-FBCF-4DAD-B261-F742318E8870}"/>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xmlns="" id="{64917F00-B58B-4D87-BD84-1AF4FB54BE45}"/>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37E6CBB6-92F5-4535-8461-21204FA14C33}" type="slidenum">
              <a:rPr lang="en-US" altLang="en-US"/>
              <a:pPr/>
              <a:t>‹#›</a:t>
            </a:fld>
            <a:endParaRPr lang="en-US" altLang="en-US"/>
          </a:p>
        </p:txBody>
      </p:sp>
    </p:spTree>
    <p:extLst>
      <p:ext uri="{BB962C8B-B14F-4D97-AF65-F5344CB8AC3E}">
        <p14:creationId xmlns:p14="http://schemas.microsoft.com/office/powerpoint/2010/main" val="20664774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extLst>
      <p:ext uri="{BB962C8B-B14F-4D97-AF65-F5344CB8AC3E}">
        <p14:creationId xmlns:p14="http://schemas.microsoft.com/office/powerpoint/2010/main" val="306661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Tree>
    <p:extLst>
      <p:ext uri="{BB962C8B-B14F-4D97-AF65-F5344CB8AC3E}">
        <p14:creationId xmlns:p14="http://schemas.microsoft.com/office/powerpoint/2010/main" val="2520860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D86F805-E13D-4C31-9D4B-012F4457693B}" type="slidenum">
              <a:rPr lang="en-US" smtClean="0"/>
              <a:pPr>
                <a:defRPr/>
              </a:pPr>
              <a:t>4</a:t>
            </a:fld>
            <a:endParaRPr lang="en-US"/>
          </a:p>
        </p:txBody>
      </p:sp>
    </p:spTree>
    <p:extLst>
      <p:ext uri="{BB962C8B-B14F-4D97-AF65-F5344CB8AC3E}">
        <p14:creationId xmlns:p14="http://schemas.microsoft.com/office/powerpoint/2010/main" val="63413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xmlns="" id="{B2A15AF7-16B5-4EF6-946E-5EB9E89B02B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a:extLst>
              <a:ext uri="{FF2B5EF4-FFF2-40B4-BE49-F238E27FC236}">
                <a16:creationId xmlns:a16="http://schemas.microsoft.com/office/drawing/2014/main" xmlns="" id="{B51F8461-874D-4E33-BDC1-3A4E7B1BFC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6628" name="Slide Number Placeholder 3">
            <a:extLst>
              <a:ext uri="{FF2B5EF4-FFF2-40B4-BE49-F238E27FC236}">
                <a16:creationId xmlns:a16="http://schemas.microsoft.com/office/drawing/2014/main" xmlns="" id="{AFD81A95-024E-4393-87DE-C746BB91A2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07ACC8E-1AF4-4C69-A14E-E323231B2581}" type="slidenum">
              <a:rPr lang="en-US" altLang="en-US">
                <a:latin typeface="Calibri" panose="020F0502020204030204" pitchFamily="34" charset="0"/>
              </a:rPr>
              <a:pPr eaLnBrk="1" hangingPunct="1"/>
              <a:t>7</a:t>
            </a:fld>
            <a:endParaRPr lang="en-US"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xmlns="" id="{CE1238F2-DEF3-4F2D-A5E0-2CEB1E5E130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a:extLst>
              <a:ext uri="{FF2B5EF4-FFF2-40B4-BE49-F238E27FC236}">
                <a16:creationId xmlns:a16="http://schemas.microsoft.com/office/drawing/2014/main" xmlns="" id="{757CCE94-E4B3-4BF3-B05D-1BE1A49C652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700" name="Slide Number Placeholder 3">
            <a:extLst>
              <a:ext uri="{FF2B5EF4-FFF2-40B4-BE49-F238E27FC236}">
                <a16:creationId xmlns:a16="http://schemas.microsoft.com/office/drawing/2014/main" xmlns="" id="{720A6704-82B5-437E-8627-59D63E53D410}"/>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DC822B2-EC09-407A-ADB1-85BA582FC45D}" type="slidenum">
              <a:rPr lang="en-US" altLang="en-US">
                <a:latin typeface="Calibri" panose="020F0502020204030204" pitchFamily="34" charset="0"/>
              </a:rPr>
              <a:pPr eaLnBrk="1" hangingPunct="1"/>
              <a:t>8</a:t>
            </a:fld>
            <a:endParaRPr lang="en-US" altLang="en-US">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xmlns="" id="{C4DF845F-94C4-44BC-95D2-77AEDBDD07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a:extLst>
              <a:ext uri="{FF2B5EF4-FFF2-40B4-BE49-F238E27FC236}">
                <a16:creationId xmlns:a16="http://schemas.microsoft.com/office/drawing/2014/main" xmlns="" id="{74F376F9-31D0-41B0-927B-EE0C5376BA6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700" name="Slide Number Placeholder 3">
            <a:extLst>
              <a:ext uri="{FF2B5EF4-FFF2-40B4-BE49-F238E27FC236}">
                <a16:creationId xmlns:a16="http://schemas.microsoft.com/office/drawing/2014/main" xmlns="" id="{07EB658E-4CE9-4BAA-A71B-8F7C0396885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0BA92FD-71B4-4E9B-9D3A-92FD58C74F37}" type="slidenum">
              <a:rPr lang="en-US" altLang="en-US">
                <a:latin typeface="Calibri" panose="020F0502020204030204" pitchFamily="34" charset="0"/>
              </a:rPr>
              <a:pPr eaLnBrk="1" hangingPunct="1"/>
              <a:t>9</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xmlns="" id="{0ED6CE7B-8B76-4367-9C06-E1F53C684C6E}"/>
              </a:ext>
            </a:extLst>
          </p:cNvPr>
          <p:cNvSpPr>
            <a:spLocks noGrp="1"/>
          </p:cNvSpPr>
          <p:nvPr>
            <p:ph type="dt" sz="half" idx="10"/>
          </p:nvPr>
        </p:nvSpPr>
        <p:spPr/>
        <p:txBody>
          <a:bodyPr/>
          <a:lstStyle>
            <a:lvl1pPr>
              <a:defRPr/>
            </a:lvl1pPr>
          </a:lstStyle>
          <a:p>
            <a:pPr>
              <a:defRPr/>
            </a:pPr>
            <a:fld id="{D8056DD5-89B5-4857-89C6-1D5B3B5A4A7D}" type="datetime1">
              <a:rPr lang="en-US" smtClean="0"/>
              <a:t>3/22/2023</a:t>
            </a:fld>
            <a:endParaRPr lang="en-US"/>
          </a:p>
        </p:txBody>
      </p:sp>
      <p:sp>
        <p:nvSpPr>
          <p:cNvPr id="5" name="Footer Placeholder 4">
            <a:extLst>
              <a:ext uri="{FF2B5EF4-FFF2-40B4-BE49-F238E27FC236}">
                <a16:creationId xmlns:a16="http://schemas.microsoft.com/office/drawing/2014/main" xmlns="" id="{17F38175-FA38-4650-96E4-56A2D89F0319}"/>
              </a:ext>
            </a:extLst>
          </p:cNvPr>
          <p:cNvSpPr>
            <a:spLocks noGrp="1"/>
          </p:cNvSpPr>
          <p:nvPr>
            <p:ph type="ftr" sz="quarter" idx="11"/>
          </p:nvPr>
        </p:nvSpPr>
        <p:spPr/>
        <p:txBody>
          <a:bodyPr/>
          <a:lstStyle>
            <a:lvl1pPr>
              <a:defRPr/>
            </a:lvl1pPr>
          </a:lstStyle>
          <a:p>
            <a:pPr>
              <a:defRPr/>
            </a:pPr>
            <a:r>
              <a:rPr lang="it-IT" smtClean="0"/>
              <a:t>Shikha Singh              Microprocessor                  UNIT- 3</a:t>
            </a:r>
            <a:endParaRPr lang="en-US"/>
          </a:p>
        </p:txBody>
      </p:sp>
      <p:sp>
        <p:nvSpPr>
          <p:cNvPr id="6" name="Slide Number Placeholder 5">
            <a:extLst>
              <a:ext uri="{FF2B5EF4-FFF2-40B4-BE49-F238E27FC236}">
                <a16:creationId xmlns:a16="http://schemas.microsoft.com/office/drawing/2014/main" xmlns="" id="{2EBA932C-9BD1-45F0-8879-E7452E650B9D}"/>
              </a:ext>
            </a:extLst>
          </p:cNvPr>
          <p:cNvSpPr>
            <a:spLocks noGrp="1"/>
          </p:cNvSpPr>
          <p:nvPr>
            <p:ph type="sldNum" sz="quarter" idx="12"/>
          </p:nvPr>
        </p:nvSpPr>
        <p:spPr/>
        <p:txBody>
          <a:bodyPr/>
          <a:lstStyle>
            <a:lvl1pPr>
              <a:defRPr/>
            </a:lvl1pPr>
          </a:lstStyle>
          <a:p>
            <a:fld id="{631548EB-0C7E-445E-BD70-D5A736A88850}" type="slidenum">
              <a:rPr lang="en-US" altLang="en-US"/>
              <a:pPr/>
              <a:t>‹#›</a:t>
            </a:fld>
            <a:endParaRPr lang="en-US" altLang="en-US"/>
          </a:p>
        </p:txBody>
      </p:sp>
    </p:spTree>
    <p:extLst>
      <p:ext uri="{BB962C8B-B14F-4D97-AF65-F5344CB8AC3E}">
        <p14:creationId xmlns:p14="http://schemas.microsoft.com/office/powerpoint/2010/main" val="4252206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875450C-3CB7-46AB-BB42-62EAF8C2F6A3}"/>
              </a:ext>
            </a:extLst>
          </p:cNvPr>
          <p:cNvSpPr>
            <a:spLocks noGrp="1"/>
          </p:cNvSpPr>
          <p:nvPr>
            <p:ph type="dt" sz="half" idx="10"/>
          </p:nvPr>
        </p:nvSpPr>
        <p:spPr/>
        <p:txBody>
          <a:bodyPr/>
          <a:lstStyle>
            <a:lvl1pPr>
              <a:defRPr/>
            </a:lvl1pPr>
          </a:lstStyle>
          <a:p>
            <a:pPr>
              <a:defRPr/>
            </a:pPr>
            <a:fld id="{8E47018D-1A77-454C-B22C-9104C240093F}" type="datetime1">
              <a:rPr lang="en-US" smtClean="0"/>
              <a:t>3/22/2023</a:t>
            </a:fld>
            <a:endParaRPr lang="en-US"/>
          </a:p>
        </p:txBody>
      </p:sp>
      <p:sp>
        <p:nvSpPr>
          <p:cNvPr id="5" name="Footer Placeholder 4">
            <a:extLst>
              <a:ext uri="{FF2B5EF4-FFF2-40B4-BE49-F238E27FC236}">
                <a16:creationId xmlns:a16="http://schemas.microsoft.com/office/drawing/2014/main" xmlns="" id="{82AF335D-2BD6-449A-A1FF-AA8789C6A8D4}"/>
              </a:ext>
            </a:extLst>
          </p:cNvPr>
          <p:cNvSpPr>
            <a:spLocks noGrp="1"/>
          </p:cNvSpPr>
          <p:nvPr>
            <p:ph type="ftr" sz="quarter" idx="11"/>
          </p:nvPr>
        </p:nvSpPr>
        <p:spPr/>
        <p:txBody>
          <a:bodyPr/>
          <a:lstStyle>
            <a:lvl1pPr>
              <a:defRPr/>
            </a:lvl1pPr>
          </a:lstStyle>
          <a:p>
            <a:pPr>
              <a:defRPr/>
            </a:pPr>
            <a:r>
              <a:rPr lang="it-IT" smtClean="0"/>
              <a:t>Shikha Singh              Microprocessor                  UNIT- 3</a:t>
            </a:r>
            <a:endParaRPr lang="en-US"/>
          </a:p>
        </p:txBody>
      </p:sp>
      <p:sp>
        <p:nvSpPr>
          <p:cNvPr id="6" name="Slide Number Placeholder 5">
            <a:extLst>
              <a:ext uri="{FF2B5EF4-FFF2-40B4-BE49-F238E27FC236}">
                <a16:creationId xmlns:a16="http://schemas.microsoft.com/office/drawing/2014/main" xmlns="" id="{2E4DFC4A-418F-4269-8025-3103132168F9}"/>
              </a:ext>
            </a:extLst>
          </p:cNvPr>
          <p:cNvSpPr>
            <a:spLocks noGrp="1"/>
          </p:cNvSpPr>
          <p:nvPr>
            <p:ph type="sldNum" sz="quarter" idx="12"/>
          </p:nvPr>
        </p:nvSpPr>
        <p:spPr/>
        <p:txBody>
          <a:bodyPr/>
          <a:lstStyle>
            <a:lvl1pPr>
              <a:defRPr/>
            </a:lvl1pPr>
          </a:lstStyle>
          <a:p>
            <a:fld id="{8A147530-A55B-4EBC-91D9-F420D37EB7B1}" type="slidenum">
              <a:rPr lang="en-US" altLang="en-US"/>
              <a:pPr/>
              <a:t>‹#›</a:t>
            </a:fld>
            <a:endParaRPr lang="en-US" altLang="en-US"/>
          </a:p>
        </p:txBody>
      </p:sp>
    </p:spTree>
    <p:extLst>
      <p:ext uri="{BB962C8B-B14F-4D97-AF65-F5344CB8AC3E}">
        <p14:creationId xmlns:p14="http://schemas.microsoft.com/office/powerpoint/2010/main" val="1389393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4280BB6-2608-4D08-AAE5-FB7BE486A05B}"/>
              </a:ext>
            </a:extLst>
          </p:cNvPr>
          <p:cNvSpPr>
            <a:spLocks noGrp="1"/>
          </p:cNvSpPr>
          <p:nvPr>
            <p:ph type="dt" sz="half" idx="10"/>
          </p:nvPr>
        </p:nvSpPr>
        <p:spPr/>
        <p:txBody>
          <a:bodyPr/>
          <a:lstStyle>
            <a:lvl1pPr>
              <a:defRPr/>
            </a:lvl1pPr>
          </a:lstStyle>
          <a:p>
            <a:pPr>
              <a:defRPr/>
            </a:pPr>
            <a:fld id="{6B7F0AC4-793C-40EE-9A59-C7EB59250628}" type="datetime1">
              <a:rPr lang="en-US" smtClean="0"/>
              <a:t>3/22/2023</a:t>
            </a:fld>
            <a:endParaRPr lang="en-US"/>
          </a:p>
        </p:txBody>
      </p:sp>
      <p:sp>
        <p:nvSpPr>
          <p:cNvPr id="5" name="Footer Placeholder 4">
            <a:extLst>
              <a:ext uri="{FF2B5EF4-FFF2-40B4-BE49-F238E27FC236}">
                <a16:creationId xmlns:a16="http://schemas.microsoft.com/office/drawing/2014/main" xmlns="" id="{EBD34517-89B0-49DB-9965-BD4FB5306B98}"/>
              </a:ext>
            </a:extLst>
          </p:cNvPr>
          <p:cNvSpPr>
            <a:spLocks noGrp="1"/>
          </p:cNvSpPr>
          <p:nvPr>
            <p:ph type="ftr" sz="quarter" idx="11"/>
          </p:nvPr>
        </p:nvSpPr>
        <p:spPr/>
        <p:txBody>
          <a:bodyPr/>
          <a:lstStyle>
            <a:lvl1pPr>
              <a:defRPr/>
            </a:lvl1pPr>
          </a:lstStyle>
          <a:p>
            <a:pPr>
              <a:defRPr/>
            </a:pPr>
            <a:r>
              <a:rPr lang="it-IT" smtClean="0"/>
              <a:t>Shikha Singh              Microprocessor                  UNIT- 3</a:t>
            </a:r>
            <a:endParaRPr lang="en-US"/>
          </a:p>
        </p:txBody>
      </p:sp>
      <p:sp>
        <p:nvSpPr>
          <p:cNvPr id="6" name="Slide Number Placeholder 5">
            <a:extLst>
              <a:ext uri="{FF2B5EF4-FFF2-40B4-BE49-F238E27FC236}">
                <a16:creationId xmlns:a16="http://schemas.microsoft.com/office/drawing/2014/main" xmlns="" id="{1399AFEF-7203-4468-A44C-6BF0038092E0}"/>
              </a:ext>
            </a:extLst>
          </p:cNvPr>
          <p:cNvSpPr>
            <a:spLocks noGrp="1"/>
          </p:cNvSpPr>
          <p:nvPr>
            <p:ph type="sldNum" sz="quarter" idx="12"/>
          </p:nvPr>
        </p:nvSpPr>
        <p:spPr/>
        <p:txBody>
          <a:bodyPr/>
          <a:lstStyle>
            <a:lvl1pPr>
              <a:defRPr/>
            </a:lvl1pPr>
          </a:lstStyle>
          <a:p>
            <a:fld id="{A98625FB-5A02-49E0-8349-93C047A76B6D}" type="slidenum">
              <a:rPr lang="en-US" altLang="en-US"/>
              <a:pPr/>
              <a:t>‹#›</a:t>
            </a:fld>
            <a:endParaRPr lang="en-US" altLang="en-US"/>
          </a:p>
        </p:txBody>
      </p:sp>
    </p:spTree>
    <p:extLst>
      <p:ext uri="{BB962C8B-B14F-4D97-AF65-F5344CB8AC3E}">
        <p14:creationId xmlns:p14="http://schemas.microsoft.com/office/powerpoint/2010/main" val="730075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a:t>
            </a:r>
          </a:p>
        </p:txBody>
      </p:sp>
      <p:sp>
        <p:nvSpPr>
          <p:cNvPr id="4" name="Date Placehoer 3">
            <a:extLst>
              <a:ext uri="{FF2B5EF4-FFF2-40B4-BE49-F238E27FC236}">
                <a16:creationId xmlns:a16="http://schemas.microsoft.com/office/drawing/2014/main" xmlns="" id="{CFF8A190-7154-4CEA-B353-2291BAEDE4CC}"/>
              </a:ext>
            </a:extLst>
          </p:cNvPr>
          <p:cNvSpPr>
            <a:spLocks noGrp="1"/>
          </p:cNvSpPr>
          <p:nvPr>
            <p:ph type="dt" sz="half" idx="10"/>
          </p:nvPr>
        </p:nvSpPr>
        <p:spPr/>
        <p:txBody>
          <a:bodyPr/>
          <a:lstStyle>
            <a:lvl1pPr>
              <a:defRPr/>
            </a:lvl1pPr>
          </a:lstStyle>
          <a:p>
            <a:pPr>
              <a:defRPr/>
            </a:pPr>
            <a:fld id="{4155F7C1-CD7C-4D72-9E83-80CB210C405B}" type="datetime1">
              <a:rPr lang="en-US" smtClean="0"/>
              <a:t>3/22/2023</a:t>
            </a:fld>
            <a:endParaRPr lang="en-US"/>
          </a:p>
        </p:txBody>
      </p:sp>
      <p:sp>
        <p:nvSpPr>
          <p:cNvPr id="5" name="Footer Placeholder 4">
            <a:extLst>
              <a:ext uri="{FF2B5EF4-FFF2-40B4-BE49-F238E27FC236}">
                <a16:creationId xmlns:a16="http://schemas.microsoft.com/office/drawing/2014/main" xmlns="" id="{D5762AFD-06E1-472C-AC0E-75697738247E}"/>
              </a:ext>
            </a:extLst>
          </p:cNvPr>
          <p:cNvSpPr>
            <a:spLocks noGrp="1"/>
          </p:cNvSpPr>
          <p:nvPr>
            <p:ph type="ftr" sz="quarter" idx="11"/>
          </p:nvPr>
        </p:nvSpPr>
        <p:spPr/>
        <p:txBody>
          <a:bodyPr/>
          <a:lstStyle>
            <a:lvl1pPr>
              <a:defRPr/>
            </a:lvl1pPr>
          </a:lstStyle>
          <a:p>
            <a:pPr>
              <a:defRPr/>
            </a:pPr>
            <a:r>
              <a:rPr lang="it-IT" smtClean="0"/>
              <a:t>Shikha Singh              Microprocessor                  UNIT- 3</a:t>
            </a:r>
            <a:endParaRPr lang="en-US"/>
          </a:p>
        </p:txBody>
      </p:sp>
      <p:sp>
        <p:nvSpPr>
          <p:cNvPr id="6" name="Slide Number Placeholder 5">
            <a:extLst>
              <a:ext uri="{FF2B5EF4-FFF2-40B4-BE49-F238E27FC236}">
                <a16:creationId xmlns:a16="http://schemas.microsoft.com/office/drawing/2014/main" xmlns="" id="{A032725A-DEC2-4477-A32D-2B68CF6B61D1}"/>
              </a:ext>
            </a:extLst>
          </p:cNvPr>
          <p:cNvSpPr>
            <a:spLocks noGrp="1"/>
          </p:cNvSpPr>
          <p:nvPr>
            <p:ph type="sldNum" sz="quarter" idx="12"/>
          </p:nvPr>
        </p:nvSpPr>
        <p:spPr/>
        <p:txBody>
          <a:bodyPr/>
          <a:lstStyle>
            <a:lvl1pPr>
              <a:defRPr/>
            </a:lvl1pPr>
          </a:lstStyle>
          <a:p>
            <a:fld id="{A60FB0E9-9470-4D7C-96F6-7D7995A1EB7D}" type="slidenum">
              <a:rPr lang="en-US" altLang="en-US"/>
              <a:pPr/>
              <a:t>‹#›</a:t>
            </a:fld>
            <a:endParaRPr lang="en-US" altLang="en-US"/>
          </a:p>
        </p:txBody>
      </p:sp>
    </p:spTree>
    <p:extLst>
      <p:ext uri="{BB962C8B-B14F-4D97-AF65-F5344CB8AC3E}">
        <p14:creationId xmlns:p14="http://schemas.microsoft.com/office/powerpoint/2010/main" val="2601458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2C55AFC-CC83-4107-A089-6D9FEA8C27BB}"/>
              </a:ext>
            </a:extLst>
          </p:cNvPr>
          <p:cNvSpPr>
            <a:spLocks noGrp="1"/>
          </p:cNvSpPr>
          <p:nvPr>
            <p:ph type="dt" sz="half" idx="10"/>
          </p:nvPr>
        </p:nvSpPr>
        <p:spPr/>
        <p:txBody>
          <a:bodyPr/>
          <a:lstStyle>
            <a:lvl1pPr>
              <a:defRPr/>
            </a:lvl1pPr>
          </a:lstStyle>
          <a:p>
            <a:pPr>
              <a:defRPr/>
            </a:pPr>
            <a:fld id="{91DD5A19-D4AD-4A1B-AF0D-120831B3329A}" type="datetime1">
              <a:rPr lang="en-US" smtClean="0"/>
              <a:t>3/22/2023</a:t>
            </a:fld>
            <a:endParaRPr lang="en-US"/>
          </a:p>
        </p:txBody>
      </p:sp>
      <p:sp>
        <p:nvSpPr>
          <p:cNvPr id="5" name="Footer Placeholder 4">
            <a:extLst>
              <a:ext uri="{FF2B5EF4-FFF2-40B4-BE49-F238E27FC236}">
                <a16:creationId xmlns:a16="http://schemas.microsoft.com/office/drawing/2014/main" xmlns="" id="{9A161FA0-B99B-4856-AFD9-991A86947DF5}"/>
              </a:ext>
            </a:extLst>
          </p:cNvPr>
          <p:cNvSpPr>
            <a:spLocks noGrp="1"/>
          </p:cNvSpPr>
          <p:nvPr>
            <p:ph type="ftr" sz="quarter" idx="11"/>
          </p:nvPr>
        </p:nvSpPr>
        <p:spPr/>
        <p:txBody>
          <a:bodyPr/>
          <a:lstStyle>
            <a:lvl1pPr>
              <a:defRPr/>
            </a:lvl1pPr>
          </a:lstStyle>
          <a:p>
            <a:pPr>
              <a:defRPr/>
            </a:pPr>
            <a:r>
              <a:rPr lang="it-IT" smtClean="0"/>
              <a:t>Shikha Singh              Microprocessor                  UNIT- 3</a:t>
            </a:r>
            <a:endParaRPr lang="en-US"/>
          </a:p>
        </p:txBody>
      </p:sp>
      <p:sp>
        <p:nvSpPr>
          <p:cNvPr id="6" name="Slide Number Placeholder 5">
            <a:extLst>
              <a:ext uri="{FF2B5EF4-FFF2-40B4-BE49-F238E27FC236}">
                <a16:creationId xmlns:a16="http://schemas.microsoft.com/office/drawing/2014/main" xmlns="" id="{A9C018C7-2743-418B-B7DB-1F53F92EB6FC}"/>
              </a:ext>
            </a:extLst>
          </p:cNvPr>
          <p:cNvSpPr>
            <a:spLocks noGrp="1"/>
          </p:cNvSpPr>
          <p:nvPr>
            <p:ph type="sldNum" sz="quarter" idx="12"/>
          </p:nvPr>
        </p:nvSpPr>
        <p:spPr/>
        <p:txBody>
          <a:bodyPr/>
          <a:lstStyle>
            <a:lvl1pPr>
              <a:defRPr/>
            </a:lvl1pPr>
          </a:lstStyle>
          <a:p>
            <a:fld id="{A1849AA0-40A8-4856-A3CA-A99508DEFBBA}" type="slidenum">
              <a:rPr lang="en-US" altLang="en-US"/>
              <a:pPr/>
              <a:t>‹#›</a:t>
            </a:fld>
            <a:endParaRPr lang="en-US" altLang="en-US"/>
          </a:p>
        </p:txBody>
      </p:sp>
    </p:spTree>
    <p:extLst>
      <p:ext uri="{BB962C8B-B14F-4D97-AF65-F5344CB8AC3E}">
        <p14:creationId xmlns:p14="http://schemas.microsoft.com/office/powerpoint/2010/main" val="4028234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xmlns="" id="{245E44B9-A8F9-47B6-91B3-EB3F591B4D8D}"/>
              </a:ext>
            </a:extLst>
          </p:cNvPr>
          <p:cNvSpPr>
            <a:spLocks noGrp="1"/>
          </p:cNvSpPr>
          <p:nvPr>
            <p:ph type="dt" sz="half" idx="10"/>
          </p:nvPr>
        </p:nvSpPr>
        <p:spPr/>
        <p:txBody>
          <a:bodyPr/>
          <a:lstStyle>
            <a:lvl1pPr>
              <a:defRPr/>
            </a:lvl1pPr>
          </a:lstStyle>
          <a:p>
            <a:pPr>
              <a:defRPr/>
            </a:pPr>
            <a:fld id="{5AF7A79E-ABD4-49E1-AF30-7E1D3C62B8DC}" type="datetime1">
              <a:rPr lang="en-US" smtClean="0"/>
              <a:t>3/22/2023</a:t>
            </a:fld>
            <a:endParaRPr lang="en-US"/>
          </a:p>
        </p:txBody>
      </p:sp>
      <p:sp>
        <p:nvSpPr>
          <p:cNvPr id="6" name="Footer Placeholder 4">
            <a:extLst>
              <a:ext uri="{FF2B5EF4-FFF2-40B4-BE49-F238E27FC236}">
                <a16:creationId xmlns:a16="http://schemas.microsoft.com/office/drawing/2014/main" xmlns="" id="{80946751-6C35-4848-BD4B-F1463F0DE2A8}"/>
              </a:ext>
            </a:extLst>
          </p:cNvPr>
          <p:cNvSpPr>
            <a:spLocks noGrp="1"/>
          </p:cNvSpPr>
          <p:nvPr>
            <p:ph type="ftr" sz="quarter" idx="11"/>
          </p:nvPr>
        </p:nvSpPr>
        <p:spPr/>
        <p:txBody>
          <a:bodyPr/>
          <a:lstStyle>
            <a:lvl1pPr>
              <a:defRPr/>
            </a:lvl1pPr>
          </a:lstStyle>
          <a:p>
            <a:pPr>
              <a:defRPr/>
            </a:pPr>
            <a:r>
              <a:rPr lang="it-IT" smtClean="0"/>
              <a:t>Shikha Singh              Microprocessor                  UNIT- 3</a:t>
            </a:r>
            <a:endParaRPr lang="en-US"/>
          </a:p>
        </p:txBody>
      </p:sp>
      <p:sp>
        <p:nvSpPr>
          <p:cNvPr id="7" name="Slide Number Placeholder 5">
            <a:extLst>
              <a:ext uri="{FF2B5EF4-FFF2-40B4-BE49-F238E27FC236}">
                <a16:creationId xmlns:a16="http://schemas.microsoft.com/office/drawing/2014/main" xmlns="" id="{A56C2E51-3F54-44CA-852F-86D957533AE2}"/>
              </a:ext>
            </a:extLst>
          </p:cNvPr>
          <p:cNvSpPr>
            <a:spLocks noGrp="1"/>
          </p:cNvSpPr>
          <p:nvPr>
            <p:ph type="sldNum" sz="quarter" idx="12"/>
          </p:nvPr>
        </p:nvSpPr>
        <p:spPr/>
        <p:txBody>
          <a:bodyPr/>
          <a:lstStyle>
            <a:lvl1pPr>
              <a:defRPr/>
            </a:lvl1pPr>
          </a:lstStyle>
          <a:p>
            <a:fld id="{916D511C-02B4-4144-B0AA-E560D2313081}" type="slidenum">
              <a:rPr lang="en-US" altLang="en-US"/>
              <a:pPr/>
              <a:t>‹#›</a:t>
            </a:fld>
            <a:endParaRPr lang="en-US" altLang="en-US"/>
          </a:p>
        </p:txBody>
      </p:sp>
    </p:spTree>
    <p:extLst>
      <p:ext uri="{BB962C8B-B14F-4D97-AF65-F5344CB8AC3E}">
        <p14:creationId xmlns:p14="http://schemas.microsoft.com/office/powerpoint/2010/main" val="3102679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xmlns="" id="{5292532D-4B8F-464D-A354-409A8B3AE5B9}"/>
              </a:ext>
            </a:extLst>
          </p:cNvPr>
          <p:cNvSpPr>
            <a:spLocks noGrp="1"/>
          </p:cNvSpPr>
          <p:nvPr>
            <p:ph type="dt" sz="half" idx="10"/>
          </p:nvPr>
        </p:nvSpPr>
        <p:spPr/>
        <p:txBody>
          <a:bodyPr/>
          <a:lstStyle>
            <a:lvl1pPr>
              <a:defRPr/>
            </a:lvl1pPr>
          </a:lstStyle>
          <a:p>
            <a:pPr>
              <a:defRPr/>
            </a:pPr>
            <a:fld id="{792520B5-41AC-414A-8D55-9C0AC416AE69}" type="datetime1">
              <a:rPr lang="en-US" smtClean="0"/>
              <a:t>3/22/2023</a:t>
            </a:fld>
            <a:endParaRPr lang="en-US"/>
          </a:p>
        </p:txBody>
      </p:sp>
      <p:sp>
        <p:nvSpPr>
          <p:cNvPr id="8" name="Footer Placeholder 4">
            <a:extLst>
              <a:ext uri="{FF2B5EF4-FFF2-40B4-BE49-F238E27FC236}">
                <a16:creationId xmlns:a16="http://schemas.microsoft.com/office/drawing/2014/main" xmlns="" id="{8EF54ADC-CD71-4075-B2CC-D02661AD8D17}"/>
              </a:ext>
            </a:extLst>
          </p:cNvPr>
          <p:cNvSpPr>
            <a:spLocks noGrp="1"/>
          </p:cNvSpPr>
          <p:nvPr>
            <p:ph type="ftr" sz="quarter" idx="11"/>
          </p:nvPr>
        </p:nvSpPr>
        <p:spPr/>
        <p:txBody>
          <a:bodyPr/>
          <a:lstStyle>
            <a:lvl1pPr>
              <a:defRPr/>
            </a:lvl1pPr>
          </a:lstStyle>
          <a:p>
            <a:pPr>
              <a:defRPr/>
            </a:pPr>
            <a:r>
              <a:rPr lang="it-IT" smtClean="0"/>
              <a:t>Shikha Singh              Microprocessor                  UNIT- 3</a:t>
            </a:r>
            <a:endParaRPr lang="en-US"/>
          </a:p>
        </p:txBody>
      </p:sp>
      <p:sp>
        <p:nvSpPr>
          <p:cNvPr id="9" name="Slide Number Placeholder 5">
            <a:extLst>
              <a:ext uri="{FF2B5EF4-FFF2-40B4-BE49-F238E27FC236}">
                <a16:creationId xmlns:a16="http://schemas.microsoft.com/office/drawing/2014/main" xmlns="" id="{20D17778-D553-41A4-97B4-F13617E72C58}"/>
              </a:ext>
            </a:extLst>
          </p:cNvPr>
          <p:cNvSpPr>
            <a:spLocks noGrp="1"/>
          </p:cNvSpPr>
          <p:nvPr>
            <p:ph type="sldNum" sz="quarter" idx="12"/>
          </p:nvPr>
        </p:nvSpPr>
        <p:spPr/>
        <p:txBody>
          <a:bodyPr/>
          <a:lstStyle>
            <a:lvl1pPr>
              <a:defRPr/>
            </a:lvl1pPr>
          </a:lstStyle>
          <a:p>
            <a:fld id="{A5F7E02A-EF24-4A1C-9153-2E28F768F8BA}" type="slidenum">
              <a:rPr lang="en-US" altLang="en-US"/>
              <a:pPr/>
              <a:t>‹#›</a:t>
            </a:fld>
            <a:endParaRPr lang="en-US" altLang="en-US"/>
          </a:p>
        </p:txBody>
      </p:sp>
    </p:spTree>
    <p:extLst>
      <p:ext uri="{BB962C8B-B14F-4D97-AF65-F5344CB8AC3E}">
        <p14:creationId xmlns:p14="http://schemas.microsoft.com/office/powerpoint/2010/main" val="2079233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xmlns="" id="{0261F14A-362B-4A5A-B3C3-A2EAFA7948F8}"/>
              </a:ext>
            </a:extLst>
          </p:cNvPr>
          <p:cNvSpPr>
            <a:spLocks noGrp="1"/>
          </p:cNvSpPr>
          <p:nvPr>
            <p:ph type="dt" sz="half" idx="10"/>
          </p:nvPr>
        </p:nvSpPr>
        <p:spPr/>
        <p:txBody>
          <a:bodyPr/>
          <a:lstStyle>
            <a:lvl1pPr>
              <a:defRPr/>
            </a:lvl1pPr>
          </a:lstStyle>
          <a:p>
            <a:pPr>
              <a:defRPr/>
            </a:pPr>
            <a:fld id="{52E50E0A-2D68-40B8-8022-08896349E204}" type="datetime1">
              <a:rPr lang="en-US" smtClean="0"/>
              <a:t>3/22/2023</a:t>
            </a:fld>
            <a:endParaRPr lang="en-US"/>
          </a:p>
        </p:txBody>
      </p:sp>
      <p:sp>
        <p:nvSpPr>
          <p:cNvPr id="4" name="Footer Placeholder 4">
            <a:extLst>
              <a:ext uri="{FF2B5EF4-FFF2-40B4-BE49-F238E27FC236}">
                <a16:creationId xmlns:a16="http://schemas.microsoft.com/office/drawing/2014/main" xmlns="" id="{55D009B9-0BA9-4FB2-A57A-05246A861B9C}"/>
              </a:ext>
            </a:extLst>
          </p:cNvPr>
          <p:cNvSpPr>
            <a:spLocks noGrp="1"/>
          </p:cNvSpPr>
          <p:nvPr>
            <p:ph type="ftr" sz="quarter" idx="11"/>
          </p:nvPr>
        </p:nvSpPr>
        <p:spPr/>
        <p:txBody>
          <a:bodyPr/>
          <a:lstStyle>
            <a:lvl1pPr>
              <a:defRPr/>
            </a:lvl1pPr>
          </a:lstStyle>
          <a:p>
            <a:pPr>
              <a:defRPr/>
            </a:pPr>
            <a:r>
              <a:rPr lang="it-IT" smtClean="0"/>
              <a:t>Shikha Singh              Microprocessor                  UNIT- 3</a:t>
            </a:r>
            <a:endParaRPr lang="en-US"/>
          </a:p>
        </p:txBody>
      </p:sp>
      <p:sp>
        <p:nvSpPr>
          <p:cNvPr id="5" name="Slide Number Placeholder 5">
            <a:extLst>
              <a:ext uri="{FF2B5EF4-FFF2-40B4-BE49-F238E27FC236}">
                <a16:creationId xmlns:a16="http://schemas.microsoft.com/office/drawing/2014/main" xmlns="" id="{ADBEF3B4-B173-4A6D-A1B9-88157F5FC7EE}"/>
              </a:ext>
            </a:extLst>
          </p:cNvPr>
          <p:cNvSpPr>
            <a:spLocks noGrp="1"/>
          </p:cNvSpPr>
          <p:nvPr>
            <p:ph type="sldNum" sz="quarter" idx="12"/>
          </p:nvPr>
        </p:nvSpPr>
        <p:spPr/>
        <p:txBody>
          <a:bodyPr/>
          <a:lstStyle>
            <a:lvl1pPr>
              <a:defRPr/>
            </a:lvl1pPr>
          </a:lstStyle>
          <a:p>
            <a:fld id="{AF6EF49F-E462-4C9C-895A-D17F6CF23998}" type="slidenum">
              <a:rPr lang="en-US" altLang="en-US"/>
              <a:pPr/>
              <a:t>‹#›</a:t>
            </a:fld>
            <a:endParaRPr lang="en-US" altLang="en-US"/>
          </a:p>
        </p:txBody>
      </p:sp>
    </p:spTree>
    <p:extLst>
      <p:ext uri="{BB962C8B-B14F-4D97-AF65-F5344CB8AC3E}">
        <p14:creationId xmlns:p14="http://schemas.microsoft.com/office/powerpoint/2010/main" val="3069216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xmlns="" id="{2E47A0B3-B5FB-440D-9B43-DC1E3712CB6C}"/>
              </a:ext>
            </a:extLst>
          </p:cNvPr>
          <p:cNvSpPr>
            <a:spLocks noGrp="1"/>
          </p:cNvSpPr>
          <p:nvPr>
            <p:ph type="dt" sz="half" idx="10"/>
          </p:nvPr>
        </p:nvSpPr>
        <p:spPr/>
        <p:txBody>
          <a:bodyPr/>
          <a:lstStyle>
            <a:lvl1pPr>
              <a:defRPr/>
            </a:lvl1pPr>
          </a:lstStyle>
          <a:p>
            <a:pPr>
              <a:defRPr/>
            </a:pPr>
            <a:fld id="{5AA4C1C9-12E0-4D44-9FAF-6ADB9EEEADF8}" type="datetime1">
              <a:rPr lang="en-US" smtClean="0"/>
              <a:t>3/22/2023</a:t>
            </a:fld>
            <a:endParaRPr lang="en-US"/>
          </a:p>
        </p:txBody>
      </p:sp>
      <p:sp>
        <p:nvSpPr>
          <p:cNvPr id="3" name="Footer Placeholder 4">
            <a:extLst>
              <a:ext uri="{FF2B5EF4-FFF2-40B4-BE49-F238E27FC236}">
                <a16:creationId xmlns:a16="http://schemas.microsoft.com/office/drawing/2014/main" xmlns="" id="{28AC9146-52F6-4BF0-B49B-3C3802A347C9}"/>
              </a:ext>
            </a:extLst>
          </p:cNvPr>
          <p:cNvSpPr>
            <a:spLocks noGrp="1"/>
          </p:cNvSpPr>
          <p:nvPr>
            <p:ph type="ftr" sz="quarter" idx="11"/>
          </p:nvPr>
        </p:nvSpPr>
        <p:spPr/>
        <p:txBody>
          <a:bodyPr/>
          <a:lstStyle>
            <a:lvl1pPr>
              <a:defRPr/>
            </a:lvl1pPr>
          </a:lstStyle>
          <a:p>
            <a:pPr>
              <a:defRPr/>
            </a:pPr>
            <a:r>
              <a:rPr lang="it-IT" smtClean="0"/>
              <a:t>Shikha Singh              Microprocessor                  UNIT- 3</a:t>
            </a:r>
            <a:endParaRPr lang="en-US"/>
          </a:p>
        </p:txBody>
      </p:sp>
      <p:sp>
        <p:nvSpPr>
          <p:cNvPr id="4" name="Slide Number Placeholder 5">
            <a:extLst>
              <a:ext uri="{FF2B5EF4-FFF2-40B4-BE49-F238E27FC236}">
                <a16:creationId xmlns:a16="http://schemas.microsoft.com/office/drawing/2014/main" xmlns="" id="{0D6E77FC-348A-429F-8D0E-6EC49FB42F50}"/>
              </a:ext>
            </a:extLst>
          </p:cNvPr>
          <p:cNvSpPr>
            <a:spLocks noGrp="1"/>
          </p:cNvSpPr>
          <p:nvPr>
            <p:ph type="sldNum" sz="quarter" idx="12"/>
          </p:nvPr>
        </p:nvSpPr>
        <p:spPr/>
        <p:txBody>
          <a:bodyPr/>
          <a:lstStyle>
            <a:lvl1pPr>
              <a:defRPr/>
            </a:lvl1pPr>
          </a:lstStyle>
          <a:p>
            <a:fld id="{0DFB80E0-555E-44E5-80DB-A99E3ACEB31E}" type="slidenum">
              <a:rPr lang="en-US" altLang="en-US"/>
              <a:pPr/>
              <a:t>‹#›</a:t>
            </a:fld>
            <a:endParaRPr lang="en-US" altLang="en-US"/>
          </a:p>
        </p:txBody>
      </p:sp>
    </p:spTree>
    <p:extLst>
      <p:ext uri="{BB962C8B-B14F-4D97-AF65-F5344CB8AC3E}">
        <p14:creationId xmlns:p14="http://schemas.microsoft.com/office/powerpoint/2010/main" val="430380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xmlns="" id="{DF30AAF0-150A-45C8-9900-37901574BF70}"/>
              </a:ext>
            </a:extLst>
          </p:cNvPr>
          <p:cNvSpPr>
            <a:spLocks noGrp="1"/>
          </p:cNvSpPr>
          <p:nvPr>
            <p:ph type="dt" sz="half" idx="10"/>
          </p:nvPr>
        </p:nvSpPr>
        <p:spPr/>
        <p:txBody>
          <a:bodyPr/>
          <a:lstStyle>
            <a:lvl1pPr>
              <a:defRPr/>
            </a:lvl1pPr>
          </a:lstStyle>
          <a:p>
            <a:pPr>
              <a:defRPr/>
            </a:pPr>
            <a:fld id="{D225BBB5-CECF-4851-9BED-BD755FF4AF81}" type="datetime1">
              <a:rPr lang="en-US" smtClean="0"/>
              <a:t>3/22/2023</a:t>
            </a:fld>
            <a:endParaRPr lang="en-US"/>
          </a:p>
        </p:txBody>
      </p:sp>
      <p:sp>
        <p:nvSpPr>
          <p:cNvPr id="6" name="Footer Placeholder 4">
            <a:extLst>
              <a:ext uri="{FF2B5EF4-FFF2-40B4-BE49-F238E27FC236}">
                <a16:creationId xmlns:a16="http://schemas.microsoft.com/office/drawing/2014/main" xmlns="" id="{5D1FBA55-61CB-4125-BF60-2710FB31319A}"/>
              </a:ext>
            </a:extLst>
          </p:cNvPr>
          <p:cNvSpPr>
            <a:spLocks noGrp="1"/>
          </p:cNvSpPr>
          <p:nvPr>
            <p:ph type="ftr" sz="quarter" idx="11"/>
          </p:nvPr>
        </p:nvSpPr>
        <p:spPr/>
        <p:txBody>
          <a:bodyPr/>
          <a:lstStyle>
            <a:lvl1pPr>
              <a:defRPr/>
            </a:lvl1pPr>
          </a:lstStyle>
          <a:p>
            <a:pPr>
              <a:defRPr/>
            </a:pPr>
            <a:r>
              <a:rPr lang="it-IT" smtClean="0"/>
              <a:t>Shikha Singh              Microprocessor                  UNIT- 3</a:t>
            </a:r>
            <a:endParaRPr lang="en-US"/>
          </a:p>
        </p:txBody>
      </p:sp>
      <p:sp>
        <p:nvSpPr>
          <p:cNvPr id="7" name="Slide Number Placeholder 5">
            <a:extLst>
              <a:ext uri="{FF2B5EF4-FFF2-40B4-BE49-F238E27FC236}">
                <a16:creationId xmlns:a16="http://schemas.microsoft.com/office/drawing/2014/main" xmlns="" id="{0607FCBA-123E-4735-A9CF-1A233780CCDA}"/>
              </a:ext>
            </a:extLst>
          </p:cNvPr>
          <p:cNvSpPr>
            <a:spLocks noGrp="1"/>
          </p:cNvSpPr>
          <p:nvPr>
            <p:ph type="sldNum" sz="quarter" idx="12"/>
          </p:nvPr>
        </p:nvSpPr>
        <p:spPr/>
        <p:txBody>
          <a:bodyPr/>
          <a:lstStyle>
            <a:lvl1pPr>
              <a:defRPr/>
            </a:lvl1pPr>
          </a:lstStyle>
          <a:p>
            <a:fld id="{F54BEA16-6193-49DE-AD12-57CAE6422D10}" type="slidenum">
              <a:rPr lang="en-US" altLang="en-US"/>
              <a:pPr/>
              <a:t>‹#›</a:t>
            </a:fld>
            <a:endParaRPr lang="en-US" altLang="en-US"/>
          </a:p>
        </p:txBody>
      </p:sp>
    </p:spTree>
    <p:extLst>
      <p:ext uri="{BB962C8B-B14F-4D97-AF65-F5344CB8AC3E}">
        <p14:creationId xmlns:p14="http://schemas.microsoft.com/office/powerpoint/2010/main" val="19691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xmlns="" id="{B66476B6-AAAF-4C47-AD5D-0EB3C390570A}"/>
              </a:ext>
            </a:extLst>
          </p:cNvPr>
          <p:cNvSpPr>
            <a:spLocks noGrp="1"/>
          </p:cNvSpPr>
          <p:nvPr>
            <p:ph type="dt" sz="half" idx="10"/>
          </p:nvPr>
        </p:nvSpPr>
        <p:spPr/>
        <p:txBody>
          <a:bodyPr/>
          <a:lstStyle>
            <a:lvl1pPr>
              <a:defRPr/>
            </a:lvl1pPr>
          </a:lstStyle>
          <a:p>
            <a:pPr>
              <a:defRPr/>
            </a:pPr>
            <a:fld id="{8B2CDDB6-40AA-4190-A868-A4CF5A829AF8}" type="datetime1">
              <a:rPr lang="en-US" smtClean="0"/>
              <a:t>3/22/2023</a:t>
            </a:fld>
            <a:endParaRPr lang="en-US"/>
          </a:p>
        </p:txBody>
      </p:sp>
      <p:sp>
        <p:nvSpPr>
          <p:cNvPr id="6" name="Footer Placeholder 4">
            <a:extLst>
              <a:ext uri="{FF2B5EF4-FFF2-40B4-BE49-F238E27FC236}">
                <a16:creationId xmlns:a16="http://schemas.microsoft.com/office/drawing/2014/main" xmlns="" id="{3C5B8BB8-826B-4A74-A88B-71DE7065DF84}"/>
              </a:ext>
            </a:extLst>
          </p:cNvPr>
          <p:cNvSpPr>
            <a:spLocks noGrp="1"/>
          </p:cNvSpPr>
          <p:nvPr>
            <p:ph type="ftr" sz="quarter" idx="11"/>
          </p:nvPr>
        </p:nvSpPr>
        <p:spPr/>
        <p:txBody>
          <a:bodyPr/>
          <a:lstStyle>
            <a:lvl1pPr>
              <a:defRPr/>
            </a:lvl1pPr>
          </a:lstStyle>
          <a:p>
            <a:pPr>
              <a:defRPr/>
            </a:pPr>
            <a:r>
              <a:rPr lang="it-IT" smtClean="0"/>
              <a:t>Shikha Singh              Microprocessor                  UNIT- 3</a:t>
            </a:r>
            <a:endParaRPr lang="en-US"/>
          </a:p>
        </p:txBody>
      </p:sp>
      <p:sp>
        <p:nvSpPr>
          <p:cNvPr id="7" name="Slide Number Placeholder 5">
            <a:extLst>
              <a:ext uri="{FF2B5EF4-FFF2-40B4-BE49-F238E27FC236}">
                <a16:creationId xmlns:a16="http://schemas.microsoft.com/office/drawing/2014/main" xmlns="" id="{780A0415-22B0-474A-BEF7-4598EC21B765}"/>
              </a:ext>
            </a:extLst>
          </p:cNvPr>
          <p:cNvSpPr>
            <a:spLocks noGrp="1"/>
          </p:cNvSpPr>
          <p:nvPr>
            <p:ph type="sldNum" sz="quarter" idx="12"/>
          </p:nvPr>
        </p:nvSpPr>
        <p:spPr/>
        <p:txBody>
          <a:bodyPr/>
          <a:lstStyle>
            <a:lvl1pPr>
              <a:defRPr/>
            </a:lvl1pPr>
          </a:lstStyle>
          <a:p>
            <a:fld id="{D3393A69-08A6-4AE5-98EC-9B7C76F1273E}" type="slidenum">
              <a:rPr lang="en-US" altLang="en-US"/>
              <a:pPr/>
              <a:t>‹#›</a:t>
            </a:fld>
            <a:endParaRPr lang="en-US" altLang="en-US"/>
          </a:p>
        </p:txBody>
      </p:sp>
    </p:spTree>
    <p:extLst>
      <p:ext uri="{BB962C8B-B14F-4D97-AF65-F5344CB8AC3E}">
        <p14:creationId xmlns:p14="http://schemas.microsoft.com/office/powerpoint/2010/main" val="1525971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der 1">
            <a:extLst>
              <a:ext uri="{FF2B5EF4-FFF2-40B4-BE49-F238E27FC236}">
                <a16:creationId xmlns:a16="http://schemas.microsoft.com/office/drawing/2014/main" xmlns="" id="{F184C48A-8BD4-4545-8023-26D25BFD3FFB}"/>
              </a:ext>
            </a:extLst>
          </p:cNvPr>
          <p:cNvSpPr>
            <a:spLocks noGrp="1"/>
          </p:cNvSpPr>
          <p:nvPr>
            <p:ph type="title"/>
          </p:nvPr>
        </p:nvSpPr>
        <p:spPr bwMode="auto">
          <a:xfrm flipH="1">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21"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xmlns="" id="{C05BF8D7-ECFA-4FB6-A428-ACC23B6FBD90}"/>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xmlns="" id="{A4B003C2-2259-4598-96AB-D2E694D7D505}"/>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8D1A5807-726D-4B07-BA8B-1EC9B096E401}" type="datetime1">
              <a:rPr lang="en-US" smtClean="0"/>
              <a:t>3/22/2023</a:t>
            </a:fld>
            <a:endParaRPr lang="en-US"/>
          </a:p>
        </p:txBody>
      </p:sp>
      <p:sp>
        <p:nvSpPr>
          <p:cNvPr id="5" name="Footer Placeholder 4">
            <a:extLst>
              <a:ext uri="{FF2B5EF4-FFF2-40B4-BE49-F238E27FC236}">
                <a16:creationId xmlns:a16="http://schemas.microsoft.com/office/drawing/2014/main" xmlns="" id="{8DA158E6-C295-490C-AADE-AD42E1F9F381}"/>
              </a:ext>
            </a:extLst>
          </p:cNvPr>
          <p:cNvSpPr>
            <a:spLocks noGrp="1"/>
          </p:cNvSpPr>
          <p:nvPr>
            <p:ph type="ftr" sz="quarter" idx="3"/>
          </p:nvPr>
        </p:nvSpPr>
        <p:spPr>
          <a:xfrm flipH="1">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r>
              <a:rPr lang="it-IT" smtClean="0"/>
              <a:t>Shikha Singh              Microprocessor                  UNIT- 3</a:t>
            </a:r>
            <a:endParaRPr lang="en-US"/>
          </a:p>
        </p:txBody>
      </p:sp>
      <p:sp>
        <p:nvSpPr>
          <p:cNvPr id="6" name="Slide Number Placeholder 5">
            <a:extLst>
              <a:ext uri="{FF2B5EF4-FFF2-40B4-BE49-F238E27FC236}">
                <a16:creationId xmlns:a16="http://schemas.microsoft.com/office/drawing/2014/main" xmlns="" id="{5218E77D-5956-4A73-AFC1-2C08957FDC44}"/>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2912501F-9CD4-4C7A-90C3-58C8917C1A7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www.youtube.com/watch?v=bXOpC0z-8o8" TargetMode="External"/><Relationship Id="rId4" Type="http://schemas.openxmlformats.org/officeDocument/2006/relationships/hyperlink" Target="https://www.youtube.com/watch?v=_EJDoLnJ5BM"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www.youtube.com/watch?v=Xi_jRzyq42g" TargetMode="External"/><Relationship Id="rId2" Type="http://schemas.openxmlformats.org/officeDocument/2006/relationships/hyperlink" Target="https://www.youtube.com/watch?v=xBYhHC8_A6o"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817087"/>
          </a:xfrm>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a:latin typeface="Times New Roman" panose="02020603050405020304" pitchFamily="18" charset="0"/>
                <a:cs typeface="Times New Roman" panose="02020603050405020304" pitchFamily="18" charset="0"/>
              </a:rPr>
              <a:t>Noida Institute of Engineering and Technology, Greater Noida</a:t>
            </a:r>
          </a:p>
        </p:txBody>
      </p:sp>
      <p:sp>
        <p:nvSpPr>
          <p:cNvPr id="3" name="Subtitle 2"/>
          <p:cNvSpPr>
            <a:spLocks noGrp="1"/>
          </p:cNvSpPr>
          <p:nvPr>
            <p:ph type="subTitle" idx="1"/>
          </p:nvPr>
        </p:nvSpPr>
        <p:spPr>
          <a:xfrm>
            <a:off x="1752600" y="1121889"/>
            <a:ext cx="6400800" cy="1246662"/>
          </a:xfrm>
        </p:spPr>
        <p:style>
          <a:lnRef idx="2">
            <a:schemeClr val="accent5"/>
          </a:lnRef>
          <a:fillRef idx="1">
            <a:schemeClr val="lt1"/>
          </a:fillRef>
          <a:effectRef idx="0">
            <a:schemeClr val="accent5"/>
          </a:effectRef>
          <a:fontRef idx="minor">
            <a:schemeClr val="dk1"/>
          </a:fontRef>
        </p:style>
        <p:txBody>
          <a:bodyPr>
            <a:noAutofit/>
          </a:bodyPr>
          <a:lstStyle/>
          <a:p>
            <a:r>
              <a:rPr lang="en-US" sz="2800" dirty="0">
                <a:solidFill>
                  <a:schemeClr val="tx1"/>
                </a:solidFill>
                <a:latin typeface="Times New Roman" panose="02020603050405020304" pitchFamily="18" charset="0"/>
                <a:cs typeface="Times New Roman" panose="02020603050405020304" pitchFamily="18" charset="0"/>
              </a:rPr>
              <a:t>Microprocessor</a:t>
            </a:r>
          </a:p>
          <a:p>
            <a:r>
              <a:rPr lang="en-IN" sz="2800" b="1" i="0" u="none" strike="noStrike" baseline="0" dirty="0">
                <a:solidFill>
                  <a:schemeClr val="tx1"/>
                </a:solidFill>
                <a:latin typeface="Times New Roman" panose="02020603050405020304" pitchFamily="18" charset="0"/>
                <a:cs typeface="Times New Roman" panose="02020603050405020304" pitchFamily="18" charset="0"/>
              </a:rPr>
              <a:t>(ACSE0405)</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Subtitle 2"/>
          <p:cNvSpPr txBox="1">
            <a:spLocks/>
          </p:cNvSpPr>
          <p:nvPr/>
        </p:nvSpPr>
        <p:spPr>
          <a:xfrm>
            <a:off x="5791200" y="40005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1" noProof="0" dirty="0" err="1" smtClean="0">
                <a:solidFill>
                  <a:schemeClr val="tx1"/>
                </a:solidFill>
                <a:latin typeface="Times New Roman" panose="02020603050405020304" pitchFamily="18" charset="0"/>
                <a:cs typeface="Times New Roman" panose="02020603050405020304" pitchFamily="18" charset="0"/>
              </a:rPr>
              <a:t>Shikha</a:t>
            </a:r>
            <a:r>
              <a:rPr lang="en-US" sz="2000" b="1" noProof="0" dirty="0" smtClean="0">
                <a:solidFill>
                  <a:schemeClr val="tx1"/>
                </a:solidFill>
                <a:latin typeface="Times New Roman" panose="02020603050405020304" pitchFamily="18" charset="0"/>
                <a:cs typeface="Times New Roman" panose="02020603050405020304" pitchFamily="18" charset="0"/>
              </a:rPr>
              <a:t> Singh</a:t>
            </a:r>
            <a:endParaRPr kumimoji="0" lang="en-US" sz="20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algn="ctr">
              <a:spcBef>
                <a:spcPct val="20000"/>
              </a:spcBef>
              <a:defRPr/>
            </a:pPr>
            <a:r>
              <a:rPr lang="en-US" sz="2000" b="1" dirty="0">
                <a:latin typeface="Times New Roman" panose="02020603050405020304" pitchFamily="18" charset="0"/>
                <a:cs typeface="Times New Roman" panose="02020603050405020304" pitchFamily="18" charset="0"/>
              </a:rPr>
              <a:t>Assistant Professor</a:t>
            </a:r>
            <a:endParaRPr kumimoji="0" lang="en-US" sz="20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lvl="0" algn="ctr">
              <a:spcBef>
                <a:spcPct val="20000"/>
              </a:spcBef>
              <a:defRPr/>
            </a:pPr>
            <a:r>
              <a:rPr lang="en-US" sz="2000" dirty="0">
                <a:latin typeface="Times New Roman" panose="02020603050405020304" pitchFamily="18" charset="0"/>
                <a:cs typeface="Times New Roman" panose="02020603050405020304" pitchFamily="18" charset="0"/>
              </a:rPr>
              <a:t>Department of ECE</a:t>
            </a: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5AE6C11C-BD9E-429C-B5AA-1F51595222C7}" type="datetime1">
              <a:rPr lang="en-US" smtClean="0">
                <a:latin typeface="Times New Roman" panose="02020603050405020304" pitchFamily="18" charset="0"/>
                <a:cs typeface="Times New Roman" panose="02020603050405020304" pitchFamily="18" charset="0"/>
              </a:rPr>
              <a:t>3/22/2023</a:t>
            </a:fld>
            <a:endParaRPr lang="en-US" dirty="0">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1</a:t>
            </a:fld>
            <a:endParaRPr lang="en-US">
              <a:latin typeface="Times New Roman" panose="02020603050405020304" pitchFamily="18" charset="0"/>
              <a:cs typeface="Times New Roman" panose="02020603050405020304" pitchFamily="18" charset="0"/>
            </a:endParaRPr>
          </a:p>
        </p:txBody>
      </p:sp>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fontAlgn="auto">
              <a:spcBef>
                <a:spcPct val="20000"/>
              </a:spcBef>
              <a:spcAft>
                <a:spcPts val="0"/>
              </a:spcAft>
              <a:buFont typeface="Arial" pitchFamily="34" charset="0"/>
              <a:buNone/>
              <a:defRPr/>
            </a:pPr>
            <a:r>
              <a:rPr lang="en-US" sz="2400" dirty="0">
                <a:solidFill>
                  <a:schemeClr val="tx1"/>
                </a:solidFill>
              </a:rPr>
              <a:t>Unit: 3</a:t>
            </a:r>
          </a:p>
        </p:txBody>
      </p:sp>
      <p:sp>
        <p:nvSpPr>
          <p:cNvPr id="13" name="Footer Placeholder 12"/>
          <p:cNvSpPr>
            <a:spLocks noGrp="1"/>
          </p:cNvSpPr>
          <p:nvPr>
            <p:ph type="ftr" sz="quarter" idx="11"/>
          </p:nvPr>
        </p:nvSpPr>
        <p:spPr>
          <a:xfrm>
            <a:off x="2209800" y="6280148"/>
            <a:ext cx="5105400" cy="501651"/>
          </a:xfrm>
        </p:spPr>
        <p:txBody>
          <a:bodyPr/>
          <a:lstStyle/>
          <a:p>
            <a:r>
              <a:rPr lang="it-IT" smtClean="0">
                <a:latin typeface="Times New Roman" panose="02020603050405020304" pitchFamily="18" charset="0"/>
                <a:cs typeface="Times New Roman" panose="02020603050405020304" pitchFamily="18" charset="0"/>
              </a:rPr>
              <a:t>Shikha Singh              Microprocessor                  UNIT- 3</a:t>
            </a:r>
            <a:endParaRPr lang="en-US" dirty="0">
              <a:latin typeface="Times New Roman" panose="02020603050405020304" pitchFamily="18" charset="0"/>
              <a:cs typeface="Times New Roman" panose="02020603050405020304" pitchFamily="18" charset="0"/>
            </a:endParaRPr>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92500" lnSpcReduction="10000"/>
          </a:bodyPr>
          <a:lstStyle/>
          <a:p>
            <a:pPr algn="ctr" eaLnBrk="1" fontAlgn="auto" hangingPunct="1">
              <a:spcAft>
                <a:spcPts val="0"/>
              </a:spcAft>
              <a:defRPr/>
            </a:pPr>
            <a:r>
              <a:rPr lang="en-US" sz="2800" b="1" dirty="0">
                <a:solidFill>
                  <a:schemeClr val="tx1"/>
                </a:solidFill>
              </a:rPr>
              <a:t>Code Conversion and BCD Arithmetic</a:t>
            </a: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a:r>
            <a:br>
              <a:rPr kumimoji="0" lang="en-US" sz="20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br>
            <a:r>
              <a:rPr kumimoji="0" lang="en-US" sz="20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B Tech:  4</a:t>
            </a:r>
            <a:r>
              <a:rPr lang="en-US" sz="2000" baseline="30000" dirty="0" err="1">
                <a:solidFill>
                  <a:schemeClr val="tx1"/>
                </a:solidFill>
                <a:latin typeface="Times New Roman" panose="02020603050405020304" pitchFamily="18" charset="0"/>
                <a:cs typeface="Times New Roman" panose="02020603050405020304" pitchFamily="18" charset="0"/>
              </a:rPr>
              <a:t>th</a:t>
            </a:r>
            <a:r>
              <a:rPr lang="en-US" sz="2000" dirty="0">
                <a:solidFill>
                  <a:schemeClr val="tx1"/>
                </a:solidFill>
                <a:latin typeface="Times New Roman" panose="02020603050405020304" pitchFamily="18" charset="0"/>
                <a:cs typeface="Times New Roman" panose="02020603050405020304" pitchFamily="18" charset="0"/>
              </a:rPr>
              <a:t> </a:t>
            </a:r>
            <a:r>
              <a:rPr kumimoji="0" lang="en-US" sz="2000" b="0" i="0" u="none" strike="noStrike" kern="1200" cap="none" spc="0" normalizeH="0" baseline="3000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Sem.</a:t>
            </a: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16" name="Picture 8" descr="Untitled.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371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33021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D2694592-C875-46C1-A55C-F85D596F0538}"/>
              </a:ext>
            </a:extLst>
          </p:cNvPr>
          <p:cNvSpPr>
            <a:spLocks noGrp="1"/>
          </p:cNvSpPr>
          <p:nvPr>
            <p:ph type="dt" sz="quarter" idx="10"/>
          </p:nvPr>
        </p:nvSpPr>
        <p:spPr/>
        <p:txBody>
          <a:bodyPr/>
          <a:lstStyle/>
          <a:p>
            <a:pPr>
              <a:defRPr/>
            </a:pPr>
            <a:fld id="{283EDC2C-C406-4FD9-B94D-89287DF0993F}" type="datetime1">
              <a:rPr lang="en-US" smtClean="0"/>
              <a:t>3/22/2023</a:t>
            </a:fld>
            <a:endParaRPr lang="en-US"/>
          </a:p>
        </p:txBody>
      </p:sp>
      <p:sp>
        <p:nvSpPr>
          <p:cNvPr id="5" name="Footer Placeholder 4">
            <a:extLst>
              <a:ext uri="{FF2B5EF4-FFF2-40B4-BE49-F238E27FC236}">
                <a16:creationId xmlns:a16="http://schemas.microsoft.com/office/drawing/2014/main" xmlns="" id="{80D67AB5-0AAB-4389-A7DC-3C59AA4D3C8C}"/>
              </a:ext>
            </a:extLst>
          </p:cNvPr>
          <p:cNvSpPr>
            <a:spLocks noGrp="1"/>
          </p:cNvSpPr>
          <p:nvPr>
            <p:ph type="ftr" sz="quarter" idx="11"/>
          </p:nvPr>
        </p:nvSpPr>
        <p:spPr>
          <a:xfrm>
            <a:off x="2514600" y="6492899"/>
            <a:ext cx="5657800" cy="365101"/>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E8B4C059-21A6-4ADC-891D-7F1466891050}"/>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2165D71-A910-4D0D-A40E-585CAD7D51E4}" type="slidenum">
              <a:rPr lang="en-US" altLang="en-US">
                <a:solidFill>
                  <a:srgbClr val="898989"/>
                </a:solidFill>
                <a:latin typeface="Calibri" panose="020F0502020204030204" pitchFamily="34" charset="0"/>
              </a:rPr>
              <a:pPr eaLnBrk="1" hangingPunct="1"/>
              <a:t>10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1FB4EB2B-8D8C-446C-9656-93CC53915495}"/>
              </a:ext>
            </a:extLst>
          </p:cNvPr>
          <p:cNvSpPr txBox="1">
            <a:spLocks/>
          </p:cNvSpPr>
          <p:nvPr/>
        </p:nvSpPr>
        <p:spPr>
          <a:xfrm>
            <a:off x="3043806" y="1016942"/>
            <a:ext cx="3056384" cy="40478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CO-PO Mapping</a:t>
            </a:r>
          </a:p>
        </p:txBody>
      </p:sp>
      <p:pic>
        <p:nvPicPr>
          <p:cNvPr id="6150" name="Picture 2" descr="E:\NIET\Project\xLogo11.png.pagespeed.ic.pydHLuCQEZ.png">
            <a:extLst>
              <a:ext uri="{FF2B5EF4-FFF2-40B4-BE49-F238E27FC236}">
                <a16:creationId xmlns:a16="http://schemas.microsoft.com/office/drawing/2014/main" xmlns="" id="{CE50BA49-3434-42DB-99F2-6B0A135E1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a:extLst>
              <a:ext uri="{FF2B5EF4-FFF2-40B4-BE49-F238E27FC236}">
                <a16:creationId xmlns:a16="http://schemas.microsoft.com/office/drawing/2014/main" xmlns="" id="{03F82EFC-5E28-465E-A876-8B5774B692ED}"/>
              </a:ext>
            </a:extLst>
          </p:cNvPr>
          <p:cNvGraphicFramePr>
            <a:graphicFrameLocks noGrp="1"/>
          </p:cNvGraphicFramePr>
          <p:nvPr>
            <p:extLst>
              <p:ext uri="{D42A27DB-BD31-4B8C-83A1-F6EECF244321}">
                <p14:modId xmlns:p14="http://schemas.microsoft.com/office/powerpoint/2010/main" val="1122551339"/>
              </p:ext>
            </p:extLst>
          </p:nvPr>
        </p:nvGraphicFramePr>
        <p:xfrm>
          <a:off x="107504" y="1484784"/>
          <a:ext cx="8807893" cy="5016750"/>
        </p:xfrm>
        <a:graphic>
          <a:graphicData uri="http://schemas.openxmlformats.org/drawingml/2006/table">
            <a:tbl>
              <a:tblPr/>
              <a:tblGrid>
                <a:gridCol w="892596">
                  <a:extLst>
                    <a:ext uri="{9D8B030D-6E8A-4147-A177-3AD203B41FA5}">
                      <a16:colId xmlns:a16="http://schemas.microsoft.com/office/drawing/2014/main" xmlns="" val="20000"/>
                    </a:ext>
                  </a:extLst>
                </a:gridCol>
                <a:gridCol w="642942">
                  <a:extLst>
                    <a:ext uri="{9D8B030D-6E8A-4147-A177-3AD203B41FA5}">
                      <a16:colId xmlns:a16="http://schemas.microsoft.com/office/drawing/2014/main" xmlns="" val="20001"/>
                    </a:ext>
                  </a:extLst>
                </a:gridCol>
                <a:gridCol w="642942">
                  <a:extLst>
                    <a:ext uri="{9D8B030D-6E8A-4147-A177-3AD203B41FA5}">
                      <a16:colId xmlns:a16="http://schemas.microsoft.com/office/drawing/2014/main" xmlns="" val="20002"/>
                    </a:ext>
                  </a:extLst>
                </a:gridCol>
                <a:gridCol w="642942">
                  <a:extLst>
                    <a:ext uri="{9D8B030D-6E8A-4147-A177-3AD203B41FA5}">
                      <a16:colId xmlns:a16="http://schemas.microsoft.com/office/drawing/2014/main" xmlns="" val="20003"/>
                    </a:ext>
                  </a:extLst>
                </a:gridCol>
                <a:gridCol w="714380">
                  <a:extLst>
                    <a:ext uri="{9D8B030D-6E8A-4147-A177-3AD203B41FA5}">
                      <a16:colId xmlns:a16="http://schemas.microsoft.com/office/drawing/2014/main" xmlns="" val="20004"/>
                    </a:ext>
                  </a:extLst>
                </a:gridCol>
                <a:gridCol w="571504">
                  <a:extLst>
                    <a:ext uri="{9D8B030D-6E8A-4147-A177-3AD203B41FA5}">
                      <a16:colId xmlns:a16="http://schemas.microsoft.com/office/drawing/2014/main" xmlns="" val="20006"/>
                    </a:ext>
                  </a:extLst>
                </a:gridCol>
                <a:gridCol w="642942">
                  <a:extLst>
                    <a:ext uri="{9D8B030D-6E8A-4147-A177-3AD203B41FA5}">
                      <a16:colId xmlns:a16="http://schemas.microsoft.com/office/drawing/2014/main" xmlns="" val="20007"/>
                    </a:ext>
                  </a:extLst>
                </a:gridCol>
                <a:gridCol w="571504">
                  <a:extLst>
                    <a:ext uri="{9D8B030D-6E8A-4147-A177-3AD203B41FA5}">
                      <a16:colId xmlns:a16="http://schemas.microsoft.com/office/drawing/2014/main" xmlns="" val="20008"/>
                    </a:ext>
                  </a:extLst>
                </a:gridCol>
                <a:gridCol w="642942">
                  <a:extLst>
                    <a:ext uri="{9D8B030D-6E8A-4147-A177-3AD203B41FA5}">
                      <a16:colId xmlns:a16="http://schemas.microsoft.com/office/drawing/2014/main" xmlns="" val="20009"/>
                    </a:ext>
                  </a:extLst>
                </a:gridCol>
                <a:gridCol w="630691">
                  <a:extLst>
                    <a:ext uri="{9D8B030D-6E8A-4147-A177-3AD203B41FA5}">
                      <a16:colId xmlns:a16="http://schemas.microsoft.com/office/drawing/2014/main" xmlns="" val="20010"/>
                    </a:ext>
                  </a:extLst>
                </a:gridCol>
                <a:gridCol w="764708">
                  <a:extLst>
                    <a:ext uri="{9D8B030D-6E8A-4147-A177-3AD203B41FA5}">
                      <a16:colId xmlns:a16="http://schemas.microsoft.com/office/drawing/2014/main" xmlns="" val="20011"/>
                    </a:ext>
                  </a:extLst>
                </a:gridCol>
                <a:gridCol w="709705">
                  <a:extLst>
                    <a:ext uri="{9D8B030D-6E8A-4147-A177-3AD203B41FA5}">
                      <a16:colId xmlns:a16="http://schemas.microsoft.com/office/drawing/2014/main" xmlns="" val="20012"/>
                    </a:ext>
                  </a:extLst>
                </a:gridCol>
                <a:gridCol w="738095">
                  <a:extLst>
                    <a:ext uri="{9D8B030D-6E8A-4147-A177-3AD203B41FA5}">
                      <a16:colId xmlns:a16="http://schemas.microsoft.com/office/drawing/2014/main" xmlns="" val="20013"/>
                    </a:ext>
                  </a:extLst>
                </a:gridCol>
              </a:tblGrid>
              <a:tr h="316072">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endParaRPr kumimoji="0" lang="en-US" sz="11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endParaRPr kumimoji="0" lang="en-US" sz="11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txBody>
                  <a:tcPr marL="65024" marR="65024" marT="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15000"/>
                        </a:lnSpc>
                        <a:spcBef>
                          <a:spcPct val="0"/>
                        </a:spcBef>
                        <a:spcAft>
                          <a:spcPts val="1000"/>
                        </a:spcAft>
                        <a:buClrTx/>
                        <a:buSzTx/>
                        <a:buFontTx/>
                        <a:buNone/>
                        <a:tabLst/>
                      </a:pPr>
                      <a:endParaRPr kumimoji="0" lang="en-US" sz="11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txBody>
                  <a:tcPr marL="65024" marR="65024" marT="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gridSpan="5">
                  <a:txBody>
                    <a:bodyPr/>
                    <a:lstStyle/>
                    <a:p>
                      <a:pPr marL="0" marR="0" lvl="0" indent="0" algn="just" defTabSz="914400" rtl="0" eaLnBrk="1" fontAlgn="base" latinLnBrk="0" hangingPunct="1">
                        <a:lnSpc>
                          <a:spcPct val="115000"/>
                        </a:lnSpc>
                        <a:spcBef>
                          <a:spcPct val="0"/>
                        </a:spcBef>
                        <a:spcAft>
                          <a:spcPts val="1000"/>
                        </a:spcAft>
                        <a:buClrTx/>
                        <a:buSzTx/>
                        <a:buFontTx/>
                        <a:buNone/>
                        <a:tabLst/>
                      </a:pPr>
                      <a:r>
                        <a:rPr kumimoji="0" lang="en-US" sz="2000" b="1" i="0" u="none" strike="noStrike" cap="none" normalizeH="0" baseline="0" dirty="0">
                          <a:ln>
                            <a:noFill/>
                          </a:ln>
                          <a:solidFill>
                            <a:schemeClr val="tx1"/>
                          </a:solidFill>
                          <a:effectLst/>
                          <a:latin typeface="+mn-lt"/>
                          <a:ea typeface="Calibri" pitchFamily="34" charset="0"/>
                          <a:cs typeface="Times New Roman" pitchFamily="18" charset="0"/>
                        </a:rPr>
                        <a:t>MICROPROCESSOR(KCS-403)</a:t>
                      </a:r>
                    </a:p>
                  </a:txBody>
                  <a:tcPr marL="65024" marR="65024" marT="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endParaRPr kumimoji="0" lang="en-US" sz="11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txBody>
                  <a:tcPr marL="65024" marR="65024" marT="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endParaRPr kumimoji="0" lang="en-US" sz="11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txBody>
                  <a:tcPr marL="65024" marR="65024" marT="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endParaRPr kumimoji="0" lang="en-US" sz="11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txBody>
                  <a:tcPr marL="65024" marR="65024" marT="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endParaRPr kumimoji="0" lang="en-US" sz="11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txBody>
                  <a:tcPr marL="65024" marR="65024" marT="0" marB="0"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62785">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endParaRPr kumimoji="0" lang="en-US" sz="11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endParaRPr kumimoji="0" lang="en-US" sz="11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txBody>
                  <a:tcPr marL="65024" marR="65024" marT="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endParaRPr kumimoji="0" lang="en-US" sz="11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txBody>
                  <a:tcPr marL="65024" marR="65024" marT="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endParaRPr kumimoji="0" lang="en-US" sz="11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txBody>
                  <a:tcPr marL="65024" marR="65024" marT="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dirty="0"/>
                    </a:p>
                  </a:txBody>
                  <a:tcPr marL="65024" marR="65024" marT="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endParaRPr kumimoji="0" lang="en-US" sz="11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txBody>
                  <a:tcPr marL="65024" marR="65024" marT="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endParaRPr kumimoji="0" lang="en-US" sz="11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txBody>
                  <a:tcPr marL="65024" marR="65024" marT="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endParaRPr kumimoji="0" lang="en-US" sz="11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txBody>
                  <a:tcPr marL="65024" marR="65024" marT="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endParaRPr kumimoji="0" lang="en-US" sz="11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txBody>
                  <a:tcPr marL="65024" marR="65024" marT="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endParaRPr kumimoji="0" lang="en-US" sz="11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txBody>
                  <a:tcPr marL="65024" marR="65024" marT="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endParaRPr kumimoji="0" lang="en-US" sz="11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txBody>
                  <a:tcPr marL="65024" marR="65024" marT="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endParaRPr kumimoji="0" lang="en-US" sz="11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txBody>
                  <a:tcPr marL="65024" marR="65024" marT="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endParaRPr kumimoji="0" lang="en-US" sz="11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txBody>
                  <a:tcPr marL="65024" marR="65024" marT="0" marB="0"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41727">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000" b="1" i="0" u="none" strike="noStrike" cap="none" normalizeH="0" baseline="0" dirty="0">
                          <a:ln>
                            <a:noFill/>
                          </a:ln>
                          <a:solidFill>
                            <a:schemeClr val="tx1"/>
                          </a:solidFill>
                          <a:effectLst/>
                          <a:latin typeface="+mn-lt"/>
                          <a:ea typeface="Calibri" pitchFamily="34" charset="0"/>
                          <a:cs typeface="Times New Roman" pitchFamily="18" charset="0"/>
                        </a:rPr>
                        <a:t>CO.K</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2000" b="1" i="0" u="none" strike="noStrike" cap="none" normalizeH="0" baseline="0" dirty="0">
                          <a:ln>
                            <a:noFill/>
                          </a:ln>
                          <a:solidFill>
                            <a:schemeClr val="tx1"/>
                          </a:solidFill>
                          <a:effectLst/>
                          <a:latin typeface="+mn-lt"/>
                          <a:ea typeface="Calibri" pitchFamily="34" charset="0"/>
                          <a:cs typeface="Times New Roman" pitchFamily="18" charset="0"/>
                        </a:rPr>
                        <a:t>PO1</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2000" b="1" i="0" u="none" strike="noStrike" cap="none" normalizeH="0" baseline="0" dirty="0">
                          <a:ln>
                            <a:noFill/>
                          </a:ln>
                          <a:solidFill>
                            <a:schemeClr val="tx1"/>
                          </a:solidFill>
                          <a:effectLst/>
                          <a:latin typeface="+mn-lt"/>
                          <a:ea typeface="Calibri" pitchFamily="34" charset="0"/>
                          <a:cs typeface="Times New Roman" pitchFamily="18" charset="0"/>
                        </a:rPr>
                        <a:t>PO2</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2000" b="1" i="0" u="none" strike="noStrike" cap="none" normalizeH="0" baseline="0" dirty="0">
                          <a:ln>
                            <a:noFill/>
                          </a:ln>
                          <a:solidFill>
                            <a:schemeClr val="tx1"/>
                          </a:solidFill>
                          <a:effectLst/>
                          <a:latin typeface="+mn-lt"/>
                          <a:ea typeface="Calibri" pitchFamily="34" charset="0"/>
                          <a:cs typeface="Times New Roman" pitchFamily="18" charset="0"/>
                        </a:rPr>
                        <a:t>PO3</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2000" b="1" i="0" u="none" strike="noStrike" cap="none" normalizeH="0" baseline="0" dirty="0">
                          <a:ln>
                            <a:noFill/>
                          </a:ln>
                          <a:solidFill>
                            <a:schemeClr val="tx1"/>
                          </a:solidFill>
                          <a:effectLst/>
                          <a:latin typeface="+mn-lt"/>
                          <a:ea typeface="Calibri" pitchFamily="34" charset="0"/>
                          <a:cs typeface="Times New Roman" pitchFamily="18" charset="0"/>
                        </a:rPr>
                        <a:t>PO4</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2000" b="1" i="0" u="none" strike="noStrike" kern="1200" cap="none" normalizeH="0" baseline="0" dirty="0">
                          <a:ln>
                            <a:noFill/>
                          </a:ln>
                          <a:solidFill>
                            <a:schemeClr val="tx1"/>
                          </a:solidFill>
                          <a:effectLst/>
                          <a:latin typeface="+mn-lt"/>
                          <a:ea typeface="Calibri" pitchFamily="34" charset="0"/>
                          <a:cs typeface="Times New Roman" pitchFamily="18" charset="0"/>
                        </a:rPr>
                        <a:t>PO</a:t>
                      </a:r>
                      <a:r>
                        <a:rPr kumimoji="0" lang="en-US" sz="2000" b="1" i="0" u="none" strike="noStrike" cap="none" normalizeH="0" baseline="0" dirty="0">
                          <a:ln>
                            <a:noFill/>
                          </a:ln>
                          <a:solidFill>
                            <a:schemeClr val="tx1"/>
                          </a:solidFill>
                          <a:effectLst/>
                          <a:latin typeface="+mn-lt"/>
                          <a:ea typeface="Calibri" pitchFamily="34" charset="0"/>
                          <a:cs typeface="Times New Roman" pitchFamily="18" charset="0"/>
                        </a:rPr>
                        <a:t>5</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2000" b="1" i="0" u="none" strike="noStrike" cap="none" normalizeH="0" baseline="0" dirty="0">
                          <a:ln>
                            <a:noFill/>
                          </a:ln>
                          <a:solidFill>
                            <a:schemeClr val="tx1"/>
                          </a:solidFill>
                          <a:effectLst/>
                          <a:latin typeface="+mn-lt"/>
                          <a:ea typeface="Calibri" pitchFamily="34" charset="0"/>
                          <a:cs typeface="Times New Roman" pitchFamily="18" charset="0"/>
                        </a:rPr>
                        <a:t>PO6</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2000" b="1" i="0" u="none" strike="noStrike" cap="none" normalizeH="0" baseline="0" dirty="0">
                          <a:ln>
                            <a:noFill/>
                          </a:ln>
                          <a:solidFill>
                            <a:schemeClr val="tx1"/>
                          </a:solidFill>
                          <a:effectLst/>
                          <a:latin typeface="+mn-lt"/>
                          <a:ea typeface="Calibri" pitchFamily="34" charset="0"/>
                          <a:cs typeface="Times New Roman" pitchFamily="18" charset="0"/>
                        </a:rPr>
                        <a:t>PO7</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000" b="1" i="0" u="none" strike="noStrike" cap="none" normalizeH="0" baseline="0" dirty="0">
                          <a:ln>
                            <a:noFill/>
                          </a:ln>
                          <a:solidFill>
                            <a:schemeClr val="tx1"/>
                          </a:solidFill>
                          <a:effectLst/>
                          <a:latin typeface="+mn-lt"/>
                          <a:ea typeface="Calibri" pitchFamily="34" charset="0"/>
                          <a:cs typeface="Times New Roman" pitchFamily="18" charset="0"/>
                        </a:rPr>
                        <a:t>PO8</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2000" b="1" i="0" u="none" strike="noStrike" cap="none" normalizeH="0" baseline="0" dirty="0">
                          <a:ln>
                            <a:noFill/>
                          </a:ln>
                          <a:solidFill>
                            <a:schemeClr val="tx1"/>
                          </a:solidFill>
                          <a:effectLst/>
                          <a:latin typeface="+mn-lt"/>
                          <a:ea typeface="Calibri" pitchFamily="34" charset="0"/>
                          <a:cs typeface="Times New Roman" pitchFamily="18" charset="0"/>
                        </a:rPr>
                        <a:t>PO9</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2000" b="1" i="0" u="none" strike="noStrike" cap="none" normalizeH="0" baseline="0" dirty="0">
                          <a:ln>
                            <a:noFill/>
                          </a:ln>
                          <a:solidFill>
                            <a:schemeClr val="tx1"/>
                          </a:solidFill>
                          <a:effectLst/>
                          <a:latin typeface="+mn-lt"/>
                          <a:ea typeface="Calibri" pitchFamily="34" charset="0"/>
                          <a:cs typeface="Times New Roman" pitchFamily="18" charset="0"/>
                        </a:rPr>
                        <a:t>PO10</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2000" b="1" i="0" u="none" strike="noStrike" cap="none" normalizeH="0" baseline="0" dirty="0">
                          <a:ln>
                            <a:noFill/>
                          </a:ln>
                          <a:solidFill>
                            <a:schemeClr val="tx1"/>
                          </a:solidFill>
                          <a:effectLst/>
                          <a:latin typeface="+mn-lt"/>
                          <a:ea typeface="Calibri" pitchFamily="34" charset="0"/>
                          <a:cs typeface="Times New Roman" pitchFamily="18" charset="0"/>
                        </a:rPr>
                        <a:t>PO11</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2000" b="1" i="0" u="none" strike="noStrike" cap="none" normalizeH="0" baseline="0" dirty="0">
                          <a:ln>
                            <a:noFill/>
                          </a:ln>
                          <a:solidFill>
                            <a:schemeClr val="tx1"/>
                          </a:solidFill>
                          <a:effectLst/>
                          <a:latin typeface="+mn-lt"/>
                          <a:ea typeface="Calibri" pitchFamily="34" charset="0"/>
                          <a:cs typeface="Times New Roman" pitchFamily="18" charset="0"/>
                        </a:rPr>
                        <a:t>PO12</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651854">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sz="2000" b="1" i="0" u="none" strike="noStrike" cap="none" normalizeH="0" baseline="0" dirty="0">
                          <a:ln>
                            <a:noFill/>
                          </a:ln>
                          <a:solidFill>
                            <a:schemeClr val="tx1"/>
                          </a:solidFill>
                          <a:effectLst/>
                          <a:latin typeface="+mn-lt"/>
                          <a:ea typeface="Calibri" pitchFamily="34" charset="0"/>
                          <a:cs typeface="Times New Roman" pitchFamily="18" charset="0"/>
                        </a:rPr>
                        <a:t>AMICSE0405 </a:t>
                      </a: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cs typeface="Times New Roman" pitchFamily="18" charset="0"/>
                        </a:rPr>
                        <a:t>3</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cs typeface="Times New Roman" pitchFamily="18" charset="0"/>
                        </a:rPr>
                        <a:t>2</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dirty="0">
                          <a:ln>
                            <a:noFill/>
                          </a:ln>
                          <a:solidFill>
                            <a:schemeClr val="tx1"/>
                          </a:solidFill>
                          <a:effectLst/>
                          <a:latin typeface="+mn-lt"/>
                          <a:ea typeface="Calibri" pitchFamily="34" charset="0"/>
                          <a:cs typeface="Times New Roman" pitchFamily="18" charset="0"/>
                        </a:rPr>
                        <a:t>2</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cs typeface="Times New Roman" pitchFamily="18" charset="0"/>
                        </a:rPr>
                        <a:t>1</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dirty="0">
                          <a:ln>
                            <a:noFill/>
                          </a:ln>
                          <a:solidFill>
                            <a:schemeClr val="tx1"/>
                          </a:solidFill>
                          <a:effectLst/>
                          <a:latin typeface="+mn-lt"/>
                          <a:ea typeface="Calibri" pitchFamily="34" charset="0"/>
                          <a:cs typeface="Times New Roman" pitchFamily="18" charset="0"/>
                        </a:rPr>
                        <a:t>3</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dirty="0">
                          <a:ln>
                            <a:noFill/>
                          </a:ln>
                          <a:solidFill>
                            <a:schemeClr val="tx1"/>
                          </a:solidFill>
                          <a:effectLst/>
                          <a:latin typeface="+mn-lt"/>
                          <a:ea typeface="Calibri" pitchFamily="34" charset="0"/>
                          <a:cs typeface="Times New Roman" pitchFamily="18" charset="0"/>
                        </a:rPr>
                        <a:t>2</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cs typeface="Times New Roman" pitchFamily="18" charset="0"/>
                        </a:rPr>
                        <a:t>1</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dirty="0">
                          <a:ln>
                            <a:noFill/>
                          </a:ln>
                          <a:solidFill>
                            <a:schemeClr val="tx1"/>
                          </a:solidFill>
                          <a:effectLst/>
                          <a:latin typeface="+mn-lt"/>
                          <a:ea typeface="Calibri" pitchFamily="34" charset="0"/>
                          <a:cs typeface="Times New Roman" pitchFamily="18" charset="0"/>
                        </a:rPr>
                        <a:t>1</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dirty="0">
                          <a:ln>
                            <a:noFill/>
                          </a:ln>
                          <a:solidFill>
                            <a:schemeClr val="tx1"/>
                          </a:solidFill>
                          <a:effectLst/>
                          <a:latin typeface="+mn-lt"/>
                          <a:ea typeface="Calibri" pitchFamily="34" charset="0"/>
                          <a:cs typeface="Times New Roman" pitchFamily="18" charset="0"/>
                        </a:rPr>
                        <a:t>3</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dirty="0">
                          <a:ln>
                            <a:noFill/>
                          </a:ln>
                          <a:solidFill>
                            <a:schemeClr val="tx1"/>
                          </a:solidFill>
                          <a:effectLst/>
                          <a:latin typeface="+mn-lt"/>
                          <a:ea typeface="Calibri" pitchFamily="34" charset="0"/>
                          <a:cs typeface="Times New Roman" pitchFamily="18" charset="0"/>
                        </a:rPr>
                        <a:t>2</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dirty="0">
                          <a:ln>
                            <a:noFill/>
                          </a:ln>
                          <a:solidFill>
                            <a:schemeClr val="tx1"/>
                          </a:solidFill>
                          <a:effectLst/>
                          <a:latin typeface="+mn-lt"/>
                          <a:ea typeface="Calibri" pitchFamily="34" charset="0"/>
                          <a:cs typeface="Times New Roman" pitchFamily="18" charset="0"/>
                        </a:rPr>
                        <a:t>-</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dirty="0">
                          <a:ln>
                            <a:noFill/>
                          </a:ln>
                          <a:solidFill>
                            <a:schemeClr val="tx1"/>
                          </a:solidFill>
                          <a:effectLst/>
                          <a:latin typeface="+mn-lt"/>
                          <a:ea typeface="Calibri" pitchFamily="34" charset="0"/>
                          <a:cs typeface="Times New Roman" pitchFamily="18" charset="0"/>
                        </a:rPr>
                        <a:t>2</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651854">
                <a:tc>
                  <a:txBody>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IN" sz="2000" b="1" i="0" u="none" strike="noStrike" kern="1200" cap="none" normalizeH="0" baseline="0" noProof="0">
                          <a:ln>
                            <a:noFill/>
                          </a:ln>
                          <a:solidFill>
                            <a:schemeClr val="tx1"/>
                          </a:solidFill>
                          <a:effectLst/>
                          <a:latin typeface="+mn-lt"/>
                          <a:ea typeface="+mn-ea"/>
                          <a:cs typeface="Times New Roman" pitchFamily="18" charset="0"/>
                        </a:rPr>
                        <a:t>AMICSE0405 </a:t>
                      </a:r>
                      <a:endParaRPr kumimoji="0" lang="en-US" sz="2000" b="1" i="0" u="none" strike="noStrike" kern="1200" cap="none" normalizeH="0" baseline="0" noProof="0" dirty="0">
                        <a:ln>
                          <a:noFill/>
                        </a:ln>
                        <a:solidFill>
                          <a:schemeClr val="tx1"/>
                        </a:solidFill>
                        <a:effectLst/>
                        <a:latin typeface="+mn-lt"/>
                        <a:ea typeface="+mn-ea"/>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mn-lt"/>
                          <a:ea typeface="Calibri" pitchFamily="34" charset="0"/>
                          <a:cs typeface="Times New Roman" pitchFamily="18" charset="0"/>
                        </a:rPr>
                        <a:t>3</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mn-lt"/>
                          <a:ea typeface="Calibri" pitchFamily="34" charset="0"/>
                          <a:cs typeface="Times New Roman" pitchFamily="18" charset="0"/>
                        </a:rPr>
                        <a:t>3</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dirty="0">
                          <a:ln>
                            <a:noFill/>
                          </a:ln>
                          <a:solidFill>
                            <a:schemeClr val="tx1"/>
                          </a:solidFill>
                          <a:effectLst/>
                          <a:latin typeface="+mn-lt"/>
                          <a:ea typeface="Calibri" pitchFamily="34" charset="0"/>
                          <a:cs typeface="Times New Roman" pitchFamily="18" charset="0"/>
                        </a:rPr>
                        <a:t>3</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cs typeface="Times New Roman" pitchFamily="18" charset="0"/>
                        </a:rPr>
                        <a:t>2</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dirty="0">
                          <a:ln>
                            <a:noFill/>
                          </a:ln>
                          <a:solidFill>
                            <a:schemeClr val="tx1"/>
                          </a:solidFill>
                          <a:effectLst/>
                          <a:latin typeface="+mn-lt"/>
                          <a:ea typeface="Calibri" pitchFamily="34" charset="0"/>
                          <a:cs typeface="Times New Roman" pitchFamily="18" charset="0"/>
                        </a:rPr>
                        <a:t>2</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dirty="0">
                          <a:ln>
                            <a:noFill/>
                          </a:ln>
                          <a:solidFill>
                            <a:schemeClr val="tx1"/>
                          </a:solidFill>
                          <a:effectLst/>
                          <a:latin typeface="+mn-lt"/>
                          <a:ea typeface="Calibri" pitchFamily="34" charset="0"/>
                          <a:cs typeface="Times New Roman" pitchFamily="18" charset="0"/>
                        </a:rPr>
                        <a:t>2</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dirty="0">
                          <a:ln>
                            <a:noFill/>
                          </a:ln>
                          <a:solidFill>
                            <a:schemeClr val="tx1"/>
                          </a:solidFill>
                          <a:effectLst/>
                          <a:latin typeface="+mn-lt"/>
                          <a:ea typeface="Calibri" pitchFamily="34" charset="0"/>
                          <a:cs typeface="Times New Roman" pitchFamily="18" charset="0"/>
                        </a:rPr>
                        <a:t>1</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dirty="0">
                          <a:ln>
                            <a:noFill/>
                          </a:ln>
                          <a:solidFill>
                            <a:schemeClr val="tx1"/>
                          </a:solidFill>
                          <a:effectLst/>
                          <a:latin typeface="+mn-lt"/>
                          <a:ea typeface="Calibri" pitchFamily="34" charset="0"/>
                          <a:cs typeface="Times New Roman" pitchFamily="18" charset="0"/>
                        </a:rPr>
                        <a:t>-</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dirty="0">
                          <a:ln>
                            <a:noFill/>
                          </a:ln>
                          <a:solidFill>
                            <a:schemeClr val="tx1"/>
                          </a:solidFill>
                          <a:effectLst/>
                          <a:latin typeface="+mn-lt"/>
                          <a:ea typeface="Calibri" pitchFamily="34" charset="0"/>
                          <a:cs typeface="Times New Roman" pitchFamily="18" charset="0"/>
                        </a:rPr>
                        <a:t>3</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mn-lt"/>
                          <a:ea typeface="Calibri" pitchFamily="34" charset="0"/>
                          <a:cs typeface="Times New Roman" pitchFamily="18" charset="0"/>
                        </a:rPr>
                        <a:t>3</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mn-lt"/>
                          <a:ea typeface="Calibri" pitchFamily="34" charset="0"/>
                          <a:cs typeface="Times New Roman" pitchFamily="18" charset="0"/>
                        </a:rPr>
                        <a:t>2</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dirty="0">
                          <a:ln>
                            <a:noFill/>
                          </a:ln>
                          <a:solidFill>
                            <a:schemeClr val="tx1"/>
                          </a:solidFill>
                          <a:effectLst/>
                          <a:latin typeface="+mn-lt"/>
                          <a:ea typeface="Calibri" pitchFamily="34" charset="0"/>
                          <a:cs typeface="Times New Roman" pitchFamily="18" charset="0"/>
                        </a:rPr>
                        <a:t>3</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651854">
                <a:tc>
                  <a:txBody>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IN" sz="2000" b="1" i="0" u="none" strike="noStrike" kern="1200" cap="none" normalizeH="0" baseline="0" noProof="0">
                          <a:ln>
                            <a:noFill/>
                          </a:ln>
                          <a:solidFill>
                            <a:srgbClr val="FF0000"/>
                          </a:solidFill>
                          <a:effectLst/>
                          <a:latin typeface="+mn-lt"/>
                          <a:ea typeface="+mn-ea"/>
                          <a:cs typeface="Times New Roman" pitchFamily="18" charset="0"/>
                        </a:rPr>
                        <a:t>AMICSE0405 </a:t>
                      </a:r>
                      <a:endParaRPr kumimoji="0" lang="en-US" sz="2000" b="1" i="0" u="none" strike="noStrike" kern="1200" cap="none" normalizeH="0" baseline="0" noProof="0" dirty="0">
                        <a:ln>
                          <a:noFill/>
                        </a:ln>
                        <a:solidFill>
                          <a:srgbClr val="FF0000"/>
                        </a:solidFill>
                        <a:effectLst/>
                        <a:latin typeface="+mn-lt"/>
                        <a:ea typeface="+mn-ea"/>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a:ln>
                            <a:noFill/>
                          </a:ln>
                          <a:solidFill>
                            <a:srgbClr val="FF0000"/>
                          </a:solidFill>
                          <a:effectLst/>
                          <a:latin typeface="+mn-lt"/>
                          <a:cs typeface="Times New Roman" pitchFamily="18" charset="0"/>
                        </a:rPr>
                        <a:t>3</a:t>
                      </a:r>
                      <a:endParaRPr kumimoji="0" lang="en-US" sz="2000" b="0" i="0" u="none" strike="noStrike" cap="none" normalizeH="0" baseline="0">
                        <a:ln>
                          <a:noFill/>
                        </a:ln>
                        <a:solidFill>
                          <a:srgbClr val="FF0000"/>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a:ln>
                            <a:noFill/>
                          </a:ln>
                          <a:solidFill>
                            <a:srgbClr val="FF0000"/>
                          </a:solidFill>
                          <a:effectLst/>
                          <a:latin typeface="+mn-lt"/>
                          <a:ea typeface="Calibri" pitchFamily="34" charset="0"/>
                          <a:cs typeface="Times New Roman" pitchFamily="18" charset="0"/>
                        </a:rPr>
                        <a:t>3</a:t>
                      </a:r>
                      <a:endParaRPr kumimoji="0" lang="en-US" sz="2000" b="0" i="0" u="none" strike="noStrike" cap="none" normalizeH="0" baseline="0">
                        <a:ln>
                          <a:noFill/>
                        </a:ln>
                        <a:solidFill>
                          <a:srgbClr val="FF0000"/>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a:ln>
                            <a:noFill/>
                          </a:ln>
                          <a:solidFill>
                            <a:srgbClr val="FF0000"/>
                          </a:solidFill>
                          <a:effectLst/>
                          <a:latin typeface="+mn-lt"/>
                          <a:ea typeface="Calibri" pitchFamily="34" charset="0"/>
                          <a:cs typeface="Times New Roman" pitchFamily="18" charset="0"/>
                        </a:rPr>
                        <a:t>3</a:t>
                      </a:r>
                      <a:endParaRPr kumimoji="0" lang="en-US" sz="2000" b="0" i="0" u="none" strike="noStrike" cap="none" normalizeH="0" baseline="0">
                        <a:ln>
                          <a:noFill/>
                        </a:ln>
                        <a:solidFill>
                          <a:srgbClr val="FF0000"/>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a:ln>
                            <a:noFill/>
                          </a:ln>
                          <a:solidFill>
                            <a:srgbClr val="FF0000"/>
                          </a:solidFill>
                          <a:effectLst/>
                          <a:latin typeface="+mn-lt"/>
                          <a:ea typeface="Calibri" pitchFamily="34" charset="0"/>
                          <a:cs typeface="Times New Roman" pitchFamily="18" charset="0"/>
                        </a:rPr>
                        <a:t>3</a:t>
                      </a:r>
                      <a:endParaRPr kumimoji="0" lang="en-US" sz="2000" b="0" i="0" u="none" strike="noStrike" cap="none" normalizeH="0" baseline="0">
                        <a:ln>
                          <a:noFill/>
                        </a:ln>
                        <a:solidFill>
                          <a:srgbClr val="FF0000"/>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a:ln>
                            <a:noFill/>
                          </a:ln>
                          <a:solidFill>
                            <a:srgbClr val="FF0000"/>
                          </a:solidFill>
                          <a:effectLst/>
                          <a:latin typeface="+mn-lt"/>
                          <a:ea typeface="Calibri" pitchFamily="34" charset="0"/>
                          <a:cs typeface="Times New Roman" pitchFamily="18" charset="0"/>
                        </a:rPr>
                        <a:t>3</a:t>
                      </a:r>
                      <a:endParaRPr kumimoji="0" lang="en-US" sz="2000" b="0" i="0" u="none" strike="noStrike" cap="none" normalizeH="0" baseline="0">
                        <a:ln>
                          <a:noFill/>
                        </a:ln>
                        <a:solidFill>
                          <a:srgbClr val="FF0000"/>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dirty="0">
                          <a:ln>
                            <a:noFill/>
                          </a:ln>
                          <a:solidFill>
                            <a:srgbClr val="FF0000"/>
                          </a:solidFill>
                          <a:effectLst/>
                          <a:latin typeface="+mn-lt"/>
                          <a:ea typeface="Calibri" pitchFamily="34" charset="0"/>
                          <a:cs typeface="Times New Roman" pitchFamily="18" charset="0"/>
                        </a:rPr>
                        <a:t>1</a:t>
                      </a:r>
                      <a:endParaRPr kumimoji="0" lang="en-US" sz="2000" b="0" i="0" u="none" strike="noStrike" cap="none" normalizeH="0" baseline="0" dirty="0">
                        <a:ln>
                          <a:noFill/>
                        </a:ln>
                        <a:solidFill>
                          <a:srgbClr val="FF0000"/>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mn-lt"/>
                          <a:cs typeface="Times New Roman" pitchFamily="18" charset="0"/>
                        </a:rPr>
                        <a:t>1</a:t>
                      </a:r>
                      <a:endParaRPr kumimoji="0" lang="en-US" sz="2000" b="0" i="0" u="none" strike="noStrike" cap="none" normalizeH="0" baseline="0" dirty="0">
                        <a:ln>
                          <a:noFill/>
                        </a:ln>
                        <a:solidFill>
                          <a:srgbClr val="FF0000"/>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dirty="0">
                          <a:ln>
                            <a:noFill/>
                          </a:ln>
                          <a:solidFill>
                            <a:srgbClr val="FF0000"/>
                          </a:solidFill>
                          <a:effectLst/>
                          <a:latin typeface="+mn-lt"/>
                          <a:ea typeface="Calibri" pitchFamily="34" charset="0"/>
                          <a:cs typeface="Times New Roman" pitchFamily="18" charset="0"/>
                        </a:rPr>
                        <a:t>-</a:t>
                      </a:r>
                      <a:endParaRPr kumimoji="0" lang="en-US" sz="2000" b="0" i="0" u="none" strike="noStrike" cap="none" normalizeH="0" baseline="0" dirty="0">
                        <a:ln>
                          <a:noFill/>
                        </a:ln>
                        <a:solidFill>
                          <a:srgbClr val="FF0000"/>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mn-lt"/>
                          <a:cs typeface="Times New Roman" pitchFamily="18" charset="0"/>
                        </a:rPr>
                        <a:t>2</a:t>
                      </a:r>
                      <a:endParaRPr kumimoji="0" lang="en-US" sz="2000" b="0" i="0" u="none" strike="noStrike" cap="none" normalizeH="0" baseline="0" dirty="0">
                        <a:ln>
                          <a:noFill/>
                        </a:ln>
                        <a:solidFill>
                          <a:srgbClr val="FF0000"/>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dirty="0">
                          <a:ln>
                            <a:noFill/>
                          </a:ln>
                          <a:solidFill>
                            <a:srgbClr val="FF0000"/>
                          </a:solidFill>
                          <a:effectLst/>
                          <a:latin typeface="+mn-lt"/>
                          <a:ea typeface="Calibri" pitchFamily="34" charset="0"/>
                          <a:cs typeface="Times New Roman" pitchFamily="18" charset="0"/>
                        </a:rPr>
                        <a:t>3</a:t>
                      </a:r>
                      <a:endParaRPr kumimoji="0" lang="en-US" sz="2000" b="0" i="0" u="none" strike="noStrike" cap="none" normalizeH="0" baseline="0" dirty="0">
                        <a:ln>
                          <a:noFill/>
                        </a:ln>
                        <a:solidFill>
                          <a:srgbClr val="FF0000"/>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a:ln>
                            <a:noFill/>
                          </a:ln>
                          <a:solidFill>
                            <a:srgbClr val="FF0000"/>
                          </a:solidFill>
                          <a:effectLst/>
                          <a:latin typeface="+mn-lt"/>
                          <a:ea typeface="Calibri" pitchFamily="34" charset="0"/>
                          <a:cs typeface="Times New Roman" pitchFamily="18" charset="0"/>
                        </a:rPr>
                        <a:t>2</a:t>
                      </a:r>
                      <a:endParaRPr kumimoji="0" lang="en-US" sz="2000" b="0" i="0" u="none" strike="noStrike" cap="none" normalizeH="0" baseline="0">
                        <a:ln>
                          <a:noFill/>
                        </a:ln>
                        <a:solidFill>
                          <a:srgbClr val="FF0000"/>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mn-lt"/>
                          <a:cs typeface="Times New Roman" pitchFamily="18" charset="0"/>
                        </a:rPr>
                        <a:t>2</a:t>
                      </a:r>
                      <a:endParaRPr kumimoji="0" lang="en-US" sz="2000" b="0" i="0" u="none" strike="noStrike" cap="none" normalizeH="0" baseline="0" dirty="0">
                        <a:ln>
                          <a:noFill/>
                        </a:ln>
                        <a:solidFill>
                          <a:srgbClr val="FF0000"/>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651854">
                <a:tc>
                  <a:txBody>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IN" sz="2000" b="1" i="0" u="none" strike="noStrike" kern="1200" cap="none" normalizeH="0" baseline="0" noProof="0">
                          <a:ln>
                            <a:noFill/>
                          </a:ln>
                          <a:solidFill>
                            <a:schemeClr val="tx1"/>
                          </a:solidFill>
                          <a:effectLst/>
                          <a:latin typeface="+mn-lt"/>
                          <a:ea typeface="+mn-ea"/>
                          <a:cs typeface="Times New Roman" pitchFamily="18" charset="0"/>
                        </a:rPr>
                        <a:t>AMICSE0405 </a:t>
                      </a:r>
                      <a:endParaRPr kumimoji="0" lang="en-US" sz="2000" b="1" i="0" u="none" strike="noStrike" kern="1200" cap="none" normalizeH="0" baseline="0" noProof="0" dirty="0">
                        <a:ln>
                          <a:noFill/>
                        </a:ln>
                        <a:solidFill>
                          <a:schemeClr val="tx1"/>
                        </a:solidFill>
                        <a:effectLst/>
                        <a:latin typeface="+mn-lt"/>
                        <a:ea typeface="+mn-ea"/>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mn-lt"/>
                          <a:cs typeface="Times New Roman" pitchFamily="18" charset="0"/>
                        </a:rPr>
                        <a:t>3</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mn-lt"/>
                          <a:ea typeface="Calibri" pitchFamily="34" charset="0"/>
                          <a:cs typeface="Times New Roman" pitchFamily="18" charset="0"/>
                        </a:rPr>
                        <a:t>3</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mn-lt"/>
                          <a:ea typeface="Calibri" pitchFamily="34" charset="0"/>
                          <a:cs typeface="Times New Roman" pitchFamily="18" charset="0"/>
                        </a:rPr>
                        <a:t>3</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mn-lt"/>
                          <a:ea typeface="Calibri" pitchFamily="34" charset="0"/>
                          <a:cs typeface="Times New Roman" pitchFamily="18" charset="0"/>
                        </a:rPr>
                        <a:t>3</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mn-lt"/>
                          <a:ea typeface="Calibri" pitchFamily="34" charset="0"/>
                          <a:cs typeface="Times New Roman" pitchFamily="18" charset="0"/>
                        </a:rPr>
                        <a:t>3</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mn-lt"/>
                          <a:ea typeface="Calibri" pitchFamily="34" charset="0"/>
                          <a:cs typeface="Times New Roman" pitchFamily="18" charset="0"/>
                        </a:rPr>
                        <a:t>3</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mn-lt"/>
                          <a:ea typeface="Calibri" pitchFamily="34" charset="0"/>
                          <a:cs typeface="Times New Roman" pitchFamily="18" charset="0"/>
                        </a:rPr>
                        <a:t>3</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mn-lt"/>
                          <a:ea typeface="Calibri" pitchFamily="34" charset="0"/>
                          <a:cs typeface="Times New Roman" pitchFamily="18" charset="0"/>
                        </a:rPr>
                        <a:t>3</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mn-lt"/>
                          <a:ea typeface="Calibri" pitchFamily="34" charset="0"/>
                          <a:cs typeface="Times New Roman" pitchFamily="18" charset="0"/>
                        </a:rPr>
                        <a:t>3</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dirty="0">
                          <a:ln>
                            <a:noFill/>
                          </a:ln>
                          <a:solidFill>
                            <a:schemeClr val="tx1"/>
                          </a:solidFill>
                          <a:effectLst/>
                          <a:latin typeface="+mn-lt"/>
                          <a:ea typeface="Calibri" pitchFamily="34" charset="0"/>
                          <a:cs typeface="Times New Roman" pitchFamily="18" charset="0"/>
                        </a:rPr>
                        <a:t>2</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dirty="0">
                          <a:ln>
                            <a:noFill/>
                          </a:ln>
                          <a:solidFill>
                            <a:schemeClr val="tx1"/>
                          </a:solidFill>
                          <a:effectLst/>
                          <a:latin typeface="+mn-lt"/>
                          <a:ea typeface="Calibri" pitchFamily="34" charset="0"/>
                          <a:cs typeface="Times New Roman" pitchFamily="18" charset="0"/>
                        </a:rPr>
                        <a:t>3</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cs typeface="Times New Roman" pitchFamily="18" charset="0"/>
                        </a:rPr>
                        <a:t>2</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651854">
                <a:tc>
                  <a:txBody>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IN" sz="2000" b="1" i="0" u="none" strike="noStrike" kern="1200" cap="none" normalizeH="0" baseline="0" noProof="0" dirty="0">
                          <a:ln>
                            <a:noFill/>
                          </a:ln>
                          <a:solidFill>
                            <a:schemeClr val="tx1"/>
                          </a:solidFill>
                          <a:effectLst/>
                          <a:latin typeface="+mn-lt"/>
                          <a:ea typeface="+mn-ea"/>
                          <a:cs typeface="Times New Roman" pitchFamily="18" charset="0"/>
                        </a:rPr>
                        <a:t>AMICSE0405 </a:t>
                      </a:r>
                      <a:endParaRPr kumimoji="0" lang="en-US" sz="2000" b="1" i="0" u="none" strike="noStrike" kern="1200" cap="none" normalizeH="0" baseline="0" noProof="0" dirty="0">
                        <a:ln>
                          <a:noFill/>
                        </a:ln>
                        <a:solidFill>
                          <a:schemeClr val="tx1"/>
                        </a:solidFill>
                        <a:effectLst/>
                        <a:latin typeface="+mn-lt"/>
                        <a:ea typeface="+mn-ea"/>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mn-lt"/>
                          <a:ea typeface="Calibri" pitchFamily="34" charset="0"/>
                          <a:cs typeface="Times New Roman" pitchFamily="18" charset="0"/>
                        </a:rPr>
                        <a:t>3</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mn-lt"/>
                          <a:ea typeface="Calibri" pitchFamily="34" charset="0"/>
                          <a:cs typeface="Times New Roman" pitchFamily="18" charset="0"/>
                        </a:rPr>
                        <a:t>3</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mn-lt"/>
                          <a:ea typeface="Calibri" pitchFamily="34" charset="0"/>
                          <a:cs typeface="Times New Roman" pitchFamily="18" charset="0"/>
                        </a:rPr>
                        <a:t>3</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mn-lt"/>
                          <a:ea typeface="Calibri" pitchFamily="34" charset="0"/>
                          <a:cs typeface="Times New Roman" pitchFamily="18" charset="0"/>
                        </a:rPr>
                        <a:t>3</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mn-lt"/>
                          <a:ea typeface="Calibri" pitchFamily="34" charset="0"/>
                          <a:cs typeface="Times New Roman" pitchFamily="18" charset="0"/>
                        </a:rPr>
                        <a:t>3</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mn-lt"/>
                          <a:ea typeface="Calibri" pitchFamily="34" charset="0"/>
                          <a:cs typeface="Times New Roman" pitchFamily="18" charset="0"/>
                        </a:rPr>
                        <a:t>3</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mn-lt"/>
                          <a:ea typeface="Calibri" pitchFamily="34" charset="0"/>
                          <a:cs typeface="Times New Roman" pitchFamily="18" charset="0"/>
                        </a:rPr>
                        <a:t>-</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mn-lt"/>
                          <a:ea typeface="Calibri" pitchFamily="34" charset="0"/>
                          <a:cs typeface="Times New Roman" pitchFamily="18" charset="0"/>
                        </a:rPr>
                        <a:t>3</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mn-lt"/>
                          <a:ea typeface="Calibri" pitchFamily="34" charset="0"/>
                          <a:cs typeface="Times New Roman" pitchFamily="18" charset="0"/>
                        </a:rPr>
                        <a:t>3</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0" i="0" u="none" strike="noStrike" cap="none" normalizeH="0" baseline="0">
                          <a:ln>
                            <a:noFill/>
                          </a:ln>
                          <a:solidFill>
                            <a:schemeClr val="tx1"/>
                          </a:solidFill>
                          <a:effectLst/>
                          <a:latin typeface="+mn-lt"/>
                          <a:ea typeface="Calibri" pitchFamily="34" charset="0"/>
                          <a:cs typeface="Times New Roman" pitchFamily="18" charset="0"/>
                        </a:rPr>
                        <a:t>1</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cs typeface="Times New Roman" pitchFamily="18" charset="0"/>
                        </a:rPr>
                        <a:t>2</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cs typeface="Times New Roman" pitchFamily="18" charset="0"/>
                        </a:rPr>
                        <a:t>2</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541727">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sz="2000" b="1" i="0" u="none" strike="noStrike" cap="none" normalizeH="0" baseline="0" dirty="0">
                          <a:ln>
                            <a:noFill/>
                          </a:ln>
                          <a:solidFill>
                            <a:schemeClr val="tx1"/>
                          </a:solidFill>
                          <a:effectLst/>
                          <a:latin typeface="+mn-lt"/>
                          <a:ea typeface="Calibri" pitchFamily="34" charset="0"/>
                          <a:cs typeface="Times New Roman" pitchFamily="18" charset="0"/>
                        </a:rPr>
                        <a:t>  Avg.</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1" i="0" u="none" strike="noStrike" cap="none" normalizeH="0" baseline="0">
                          <a:ln>
                            <a:noFill/>
                          </a:ln>
                          <a:solidFill>
                            <a:schemeClr val="tx1"/>
                          </a:solidFill>
                          <a:effectLst/>
                          <a:latin typeface="+mn-lt"/>
                          <a:ea typeface="Calibri" pitchFamily="34" charset="0"/>
                          <a:cs typeface="Times New Roman" pitchFamily="18" charset="0"/>
                        </a:rPr>
                        <a:t>3</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cs typeface="Times New Roman" pitchFamily="18" charset="0"/>
                        </a:rPr>
                        <a:t>2</a:t>
                      </a:r>
                      <a:r>
                        <a:rPr kumimoji="0" lang="en-GB" sz="2000" b="1" i="0" u="none" strike="noStrike" cap="none" normalizeH="0" baseline="0">
                          <a:ln>
                            <a:noFill/>
                          </a:ln>
                          <a:solidFill>
                            <a:schemeClr val="tx1"/>
                          </a:solidFill>
                          <a:effectLst/>
                          <a:latin typeface="+mn-lt"/>
                          <a:cs typeface="Times New Roman" pitchFamily="18" charset="0"/>
                        </a:rPr>
                        <a:t>.8</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1" i="0" u="none" strike="noStrike" cap="none" normalizeH="0" baseline="0">
                          <a:ln>
                            <a:noFill/>
                          </a:ln>
                          <a:solidFill>
                            <a:schemeClr val="tx1"/>
                          </a:solidFill>
                          <a:effectLst/>
                          <a:latin typeface="+mn-lt"/>
                          <a:cs typeface="Times New Roman" pitchFamily="18" charset="0"/>
                        </a:rPr>
                        <a:t>2</a:t>
                      </a:r>
                      <a:r>
                        <a:rPr kumimoji="0" lang="en-US" sz="2000" b="1" i="0" u="none" strike="noStrike" cap="none" normalizeH="0" baseline="0">
                          <a:ln>
                            <a:noFill/>
                          </a:ln>
                          <a:solidFill>
                            <a:schemeClr val="tx1"/>
                          </a:solidFill>
                          <a:effectLst/>
                          <a:latin typeface="+mn-lt"/>
                          <a:cs typeface="Times New Roman" pitchFamily="18" charset="0"/>
                        </a:rPr>
                        <a:t>.8</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cs typeface="Times New Roman" pitchFamily="18" charset="0"/>
                        </a:rPr>
                        <a:t>1.4</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1" i="0" u="none" strike="noStrike" cap="none" normalizeH="0" baseline="0">
                          <a:ln>
                            <a:noFill/>
                          </a:ln>
                          <a:solidFill>
                            <a:schemeClr val="tx1"/>
                          </a:solidFill>
                          <a:effectLst/>
                          <a:latin typeface="+mn-lt"/>
                          <a:ea typeface="Calibri" pitchFamily="34" charset="0"/>
                          <a:cs typeface="Times New Roman" pitchFamily="18" charset="0"/>
                        </a:rPr>
                        <a:t>2.8</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1" i="0" u="none" strike="noStrike" cap="none" normalizeH="0" baseline="0">
                          <a:ln>
                            <a:noFill/>
                          </a:ln>
                          <a:solidFill>
                            <a:schemeClr val="tx1"/>
                          </a:solidFill>
                          <a:effectLst/>
                          <a:latin typeface="+mn-lt"/>
                          <a:ea typeface="Calibri" pitchFamily="34" charset="0"/>
                          <a:cs typeface="Times New Roman" pitchFamily="18" charset="0"/>
                        </a:rPr>
                        <a:t>2.2</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1" i="0" u="none" strike="noStrike" cap="none" normalizeH="0" baseline="0">
                          <a:ln>
                            <a:noFill/>
                          </a:ln>
                          <a:solidFill>
                            <a:schemeClr val="tx1"/>
                          </a:solidFill>
                          <a:effectLst/>
                          <a:latin typeface="+mn-lt"/>
                          <a:ea typeface="Calibri" pitchFamily="34" charset="0"/>
                          <a:cs typeface="Times New Roman" pitchFamily="18" charset="0"/>
                        </a:rPr>
                        <a:t>1.5</a:t>
                      </a:r>
                      <a:endParaRPr kumimoji="0" lang="en-US" sz="2000" b="0" i="0" u="none" strike="noStrike" cap="none" normalizeH="0" baseline="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1" i="0" u="none" strike="noStrike" cap="none" normalizeH="0" baseline="0">
                          <a:ln>
                            <a:noFill/>
                          </a:ln>
                          <a:solidFill>
                            <a:schemeClr val="tx1"/>
                          </a:solidFill>
                          <a:effectLst/>
                          <a:latin typeface="+mn-lt"/>
                          <a:ea typeface="Calibri" pitchFamily="34" charset="0"/>
                          <a:cs typeface="Times New Roman" pitchFamily="18" charset="0"/>
                        </a:rPr>
                        <a:t>2.3</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1" i="0" u="none" strike="noStrike" cap="none" normalizeH="0" baseline="0">
                          <a:ln>
                            <a:noFill/>
                          </a:ln>
                          <a:solidFill>
                            <a:schemeClr val="tx1"/>
                          </a:solidFill>
                          <a:effectLst/>
                          <a:latin typeface="+mn-lt"/>
                          <a:ea typeface="Calibri" pitchFamily="34" charset="0"/>
                          <a:cs typeface="Times New Roman" pitchFamily="18" charset="0"/>
                        </a:rPr>
                        <a:t>2.8</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1" i="0" u="none" strike="noStrike" cap="none" normalizeH="0" baseline="0">
                          <a:ln>
                            <a:noFill/>
                          </a:ln>
                          <a:solidFill>
                            <a:schemeClr val="tx1"/>
                          </a:solidFill>
                          <a:effectLst/>
                          <a:latin typeface="+mn-lt"/>
                          <a:ea typeface="Calibri" pitchFamily="34" charset="0"/>
                          <a:cs typeface="Times New Roman" pitchFamily="18" charset="0"/>
                        </a:rPr>
                        <a:t>2.2</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2000" b="1" i="0" u="none" strike="noStrike" cap="none" normalizeH="0" baseline="0" dirty="0">
                          <a:ln>
                            <a:noFill/>
                          </a:ln>
                          <a:solidFill>
                            <a:schemeClr val="tx1"/>
                          </a:solidFill>
                          <a:effectLst/>
                          <a:latin typeface="+mn-lt"/>
                          <a:cs typeface="Times New Roman" pitchFamily="18" charset="0"/>
                        </a:rPr>
                        <a:t>2</a:t>
                      </a:r>
                      <a:r>
                        <a:rPr kumimoji="0" lang="en-US" sz="2000" b="1" i="0" u="none" strike="noStrike" cap="none" normalizeH="0" baseline="0" dirty="0">
                          <a:ln>
                            <a:noFill/>
                          </a:ln>
                          <a:solidFill>
                            <a:schemeClr val="tx1"/>
                          </a:solidFill>
                          <a:effectLst/>
                          <a:latin typeface="+mn-lt"/>
                          <a:cs typeface="Times New Roman" pitchFamily="18" charset="0"/>
                        </a:rPr>
                        <a:t>.2</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n-lt"/>
                          <a:cs typeface="Times New Roman" pitchFamily="18" charset="0"/>
                        </a:rPr>
                        <a:t>2</a:t>
                      </a:r>
                      <a:r>
                        <a:rPr kumimoji="0" lang="en-GB" sz="2000" b="1" i="0" u="none" strike="noStrike" cap="none" normalizeH="0" baseline="0" dirty="0">
                          <a:ln>
                            <a:noFill/>
                          </a:ln>
                          <a:solidFill>
                            <a:schemeClr val="tx1"/>
                          </a:solidFill>
                          <a:effectLst/>
                          <a:latin typeface="+mn-lt"/>
                          <a:cs typeface="Times New Roman" pitchFamily="18" charset="0"/>
                        </a:rPr>
                        <a:t>.2</a:t>
                      </a:r>
                      <a:endParaRPr kumimoji="0" lang="en-US" sz="20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5024" marR="65024"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bl>
          </a:graphicData>
        </a:graphic>
      </p:graphicFrame>
      <p:pic>
        <p:nvPicPr>
          <p:cNvPr id="8" name="Picture 7">
            <a:extLst>
              <a:ext uri="{FF2B5EF4-FFF2-40B4-BE49-F238E27FC236}">
                <a16:creationId xmlns:a16="http://schemas.microsoft.com/office/drawing/2014/main" xmlns="" id="{7A022BE6-0332-44A1-BCB5-AA4A15D10DD7}"/>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5ED42888-DBCC-44BE-AF77-5BCA80DA57A7}"/>
              </a:ext>
            </a:extLst>
          </p:cNvPr>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C9F054C4-1067-4316-B940-5B21CA33DEF0}"/>
              </a:ext>
            </a:extLst>
          </p:cNvPr>
          <p:cNvSpPr>
            <a:spLocks noGrp="1"/>
          </p:cNvSpPr>
          <p:nvPr>
            <p:ph type="dt" sz="quarter" idx="10"/>
          </p:nvPr>
        </p:nvSpPr>
        <p:spPr/>
        <p:txBody>
          <a:bodyPr/>
          <a:lstStyle/>
          <a:p>
            <a:pPr>
              <a:defRPr/>
            </a:pPr>
            <a:fld id="{810AF318-5871-4C9F-BC4C-EE0245F1BDA0}" type="datetime1">
              <a:rPr lang="en-US" smtClean="0"/>
              <a:t>3/22/2023</a:t>
            </a:fld>
            <a:endParaRPr lang="en-US"/>
          </a:p>
        </p:txBody>
      </p:sp>
      <p:sp>
        <p:nvSpPr>
          <p:cNvPr id="5" name="Footer Placeholder 4">
            <a:extLst>
              <a:ext uri="{FF2B5EF4-FFF2-40B4-BE49-F238E27FC236}">
                <a16:creationId xmlns:a16="http://schemas.microsoft.com/office/drawing/2014/main" xmlns="" id="{808A391F-5F6E-4628-8165-B49520DF9C05}"/>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9C09F6F9-D0F9-411A-AD03-201229DED93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EA23B9-D341-406D-9B8A-FADADCCA2FAA}" type="slidenum">
              <a:rPr lang="en-US" altLang="en-US">
                <a:solidFill>
                  <a:srgbClr val="898989"/>
                </a:solidFill>
                <a:latin typeface="Calibri" panose="020F0502020204030204" pitchFamily="34" charset="0"/>
              </a:rPr>
              <a:pPr eaLnBrk="1" hangingPunct="1"/>
              <a:t>11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9A43647C-28E6-4E33-96D4-CB068A13E328}"/>
              </a:ext>
            </a:extLst>
          </p:cNvPr>
          <p:cNvSpPr txBox="1">
            <a:spLocks/>
          </p:cNvSpPr>
          <p:nvPr/>
        </p:nvSpPr>
        <p:spPr>
          <a:xfrm>
            <a:off x="2939173" y="1044598"/>
            <a:ext cx="3704456"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CO-PSO Mapping</a:t>
            </a:r>
          </a:p>
        </p:txBody>
      </p:sp>
      <p:pic>
        <p:nvPicPr>
          <p:cNvPr id="7174" name="Picture 2" descr="E:\NIET\Project\xLogo11.png.pagespeed.ic.pydHLuCQEZ.png">
            <a:extLst>
              <a:ext uri="{FF2B5EF4-FFF2-40B4-BE49-F238E27FC236}">
                <a16:creationId xmlns:a16="http://schemas.microsoft.com/office/drawing/2014/main" xmlns="" id="{1F0A1A3C-3970-4F35-A633-DEA6E8ED2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xmlns="" id="{6442A32D-53EB-4B47-BD77-59E9965B41FF}"/>
              </a:ext>
            </a:extLst>
          </p:cNvPr>
          <p:cNvGraphicFramePr>
            <a:graphicFrameLocks noGrp="1"/>
          </p:cNvGraphicFramePr>
          <p:nvPr>
            <p:extLst>
              <p:ext uri="{D42A27DB-BD31-4B8C-83A1-F6EECF244321}">
                <p14:modId xmlns:p14="http://schemas.microsoft.com/office/powerpoint/2010/main" val="1300716175"/>
              </p:ext>
            </p:extLst>
          </p:nvPr>
        </p:nvGraphicFramePr>
        <p:xfrm>
          <a:off x="800099" y="2127024"/>
          <a:ext cx="7543801" cy="3709560"/>
        </p:xfrm>
        <a:graphic>
          <a:graphicData uri="http://schemas.openxmlformats.org/drawingml/2006/table">
            <a:tbl>
              <a:tblPr/>
              <a:tblGrid>
                <a:gridCol w="1405922">
                  <a:extLst>
                    <a:ext uri="{9D8B030D-6E8A-4147-A177-3AD203B41FA5}">
                      <a16:colId xmlns:a16="http://schemas.microsoft.com/office/drawing/2014/main" xmlns="" val="20000"/>
                    </a:ext>
                  </a:extLst>
                </a:gridCol>
                <a:gridCol w="1477669">
                  <a:extLst>
                    <a:ext uri="{9D8B030D-6E8A-4147-A177-3AD203B41FA5}">
                      <a16:colId xmlns:a16="http://schemas.microsoft.com/office/drawing/2014/main" xmlns="" val="20001"/>
                    </a:ext>
                  </a:extLst>
                </a:gridCol>
                <a:gridCol w="1405922">
                  <a:extLst>
                    <a:ext uri="{9D8B030D-6E8A-4147-A177-3AD203B41FA5}">
                      <a16:colId xmlns:a16="http://schemas.microsoft.com/office/drawing/2014/main" xmlns="" val="20002"/>
                    </a:ext>
                  </a:extLst>
                </a:gridCol>
                <a:gridCol w="1552833">
                  <a:extLst>
                    <a:ext uri="{9D8B030D-6E8A-4147-A177-3AD203B41FA5}">
                      <a16:colId xmlns:a16="http://schemas.microsoft.com/office/drawing/2014/main" xmlns="" val="20003"/>
                    </a:ext>
                  </a:extLst>
                </a:gridCol>
                <a:gridCol w="1701455">
                  <a:extLst>
                    <a:ext uri="{9D8B030D-6E8A-4147-A177-3AD203B41FA5}">
                      <a16:colId xmlns:a16="http://schemas.microsoft.com/office/drawing/2014/main" xmlns="" val="20004"/>
                    </a:ext>
                  </a:extLst>
                </a:gridCol>
              </a:tblGrid>
              <a:tr h="495288">
                <a:tc gridSpan="5">
                  <a:txBody>
                    <a:body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GB" sz="2200" b="0" i="0" u="none" strike="noStrike" cap="none" normalizeH="0" baseline="0" dirty="0">
                          <a:ln>
                            <a:noFill/>
                          </a:ln>
                          <a:solidFill>
                            <a:schemeClr val="tx1"/>
                          </a:solidFill>
                          <a:effectLst/>
                          <a:latin typeface="+mn-lt"/>
                          <a:ea typeface="Calibri" pitchFamily="34" charset="0"/>
                          <a:cs typeface="Times New Roman" pitchFamily="18" charset="0"/>
                        </a:rPr>
                        <a:t>                                 </a:t>
                      </a:r>
                      <a:r>
                        <a:rPr kumimoji="0" lang="en-GB" sz="2200" b="1" i="0" u="none" strike="noStrike" cap="none" normalizeH="0" baseline="0" dirty="0">
                          <a:ln>
                            <a:noFill/>
                          </a:ln>
                          <a:solidFill>
                            <a:schemeClr val="tx1"/>
                          </a:solidFill>
                          <a:effectLst/>
                          <a:latin typeface="+mn-lt"/>
                          <a:ea typeface="Calibri" pitchFamily="34" charset="0"/>
                          <a:cs typeface="Times New Roman" pitchFamily="18" charset="0"/>
                        </a:rPr>
                        <a:t>MICROPROCESSOR</a:t>
                      </a:r>
                      <a:r>
                        <a:rPr kumimoji="0" lang="en-US" sz="2200" b="1" i="0" u="none" strike="noStrike" cap="none" normalizeH="0" baseline="0" dirty="0">
                          <a:ln>
                            <a:noFill/>
                          </a:ln>
                          <a:solidFill>
                            <a:schemeClr val="tx1"/>
                          </a:solidFill>
                          <a:effectLst/>
                          <a:latin typeface="+mn-lt"/>
                          <a:ea typeface="Calibri" pitchFamily="34" charset="0"/>
                          <a:cs typeface="Times New Roman" pitchFamily="18" charset="0"/>
                        </a:rPr>
                        <a:t> (KCS-</a:t>
                      </a:r>
                      <a:r>
                        <a:rPr kumimoji="0" lang="en-GB" sz="2200" b="1" i="0" u="none" strike="noStrike" cap="none" normalizeH="0" baseline="0" dirty="0">
                          <a:ln>
                            <a:noFill/>
                          </a:ln>
                          <a:solidFill>
                            <a:schemeClr val="tx1"/>
                          </a:solidFill>
                          <a:effectLst/>
                          <a:latin typeface="+mn-lt"/>
                          <a:ea typeface="Calibri" pitchFamily="34" charset="0"/>
                          <a:cs typeface="Times New Roman" pitchFamily="18" charset="0"/>
                        </a:rPr>
                        <a:t>403</a:t>
                      </a:r>
                      <a:r>
                        <a:rPr kumimoji="0" lang="en-US" sz="2200" b="1" i="0" u="none" strike="noStrike" cap="none" normalizeH="0" baseline="0" dirty="0">
                          <a:ln>
                            <a:noFill/>
                          </a:ln>
                          <a:solidFill>
                            <a:schemeClr val="tx1"/>
                          </a:solidFill>
                          <a:effectLst/>
                          <a:latin typeface="+mn-lt"/>
                          <a:ea typeface="Calibri" pitchFamily="34" charset="0"/>
                          <a:cs typeface="Times New Roman" pitchFamily="18" charset="0"/>
                        </a:rPr>
                        <a:t>)</a:t>
                      </a:r>
                      <a:endParaRPr kumimoji="0" lang="en-US" sz="22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442218">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1" i="0" u="none" strike="noStrike" cap="none" normalizeH="0" baseline="0" dirty="0">
                          <a:ln>
                            <a:noFill/>
                          </a:ln>
                          <a:solidFill>
                            <a:schemeClr val="tx1"/>
                          </a:solidFill>
                          <a:effectLst/>
                          <a:latin typeface="+mn-lt"/>
                          <a:ea typeface="Calibri" pitchFamily="34" charset="0"/>
                          <a:cs typeface="Times New Roman" pitchFamily="18" charset="0"/>
                        </a:rPr>
                        <a:t>CO.K</a:t>
                      </a:r>
                      <a:endParaRPr kumimoji="0" lang="en-US" sz="22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1" i="0" u="none" strike="noStrike" cap="none" normalizeH="0" baseline="0" dirty="0">
                          <a:ln>
                            <a:noFill/>
                          </a:ln>
                          <a:solidFill>
                            <a:schemeClr val="tx1"/>
                          </a:solidFill>
                          <a:effectLst/>
                          <a:latin typeface="+mn-lt"/>
                          <a:ea typeface="Calibri" pitchFamily="34" charset="0"/>
                          <a:cs typeface="Times New Roman" pitchFamily="18" charset="0"/>
                        </a:rPr>
                        <a:t>PSO1</a:t>
                      </a:r>
                      <a:endParaRPr kumimoji="0" lang="en-US" sz="22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1" i="0" u="none" strike="noStrike" cap="none" normalizeH="0" baseline="0">
                          <a:ln>
                            <a:noFill/>
                          </a:ln>
                          <a:solidFill>
                            <a:schemeClr val="tx1"/>
                          </a:solidFill>
                          <a:effectLst/>
                          <a:latin typeface="+mn-lt"/>
                          <a:ea typeface="Calibri" pitchFamily="34" charset="0"/>
                          <a:cs typeface="Times New Roman" pitchFamily="18" charset="0"/>
                        </a:rPr>
                        <a:t>PSO2</a:t>
                      </a:r>
                      <a:endParaRPr kumimoji="0" lang="en-US" sz="2200" b="0" i="0" u="none" strike="noStrike" cap="none" normalizeH="0" baseline="0">
                        <a:ln>
                          <a:noFill/>
                        </a:ln>
                        <a:solidFill>
                          <a:schemeClr val="tx1"/>
                        </a:solidFill>
                        <a:effectLst/>
                        <a:latin typeface="+mn-lt"/>
                        <a:ea typeface="Calibri" pitchFamily="34" charset="0"/>
                        <a:cs typeface="Times New Roman" pitchFamily="18"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1" i="0" u="none" strike="noStrike" cap="none" normalizeH="0" baseline="0" dirty="0">
                          <a:ln>
                            <a:noFill/>
                          </a:ln>
                          <a:solidFill>
                            <a:schemeClr val="tx1"/>
                          </a:solidFill>
                          <a:effectLst/>
                          <a:latin typeface="+mn-lt"/>
                          <a:ea typeface="Calibri" pitchFamily="34" charset="0"/>
                          <a:cs typeface="Times New Roman" pitchFamily="18" charset="0"/>
                        </a:rPr>
                        <a:t>PSO3</a:t>
                      </a:r>
                      <a:endParaRPr kumimoji="0" lang="en-US" sz="22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1" i="0" u="none" strike="noStrike" cap="none" normalizeH="0" baseline="0" dirty="0">
                          <a:ln>
                            <a:noFill/>
                          </a:ln>
                          <a:solidFill>
                            <a:schemeClr val="tx1"/>
                          </a:solidFill>
                          <a:effectLst/>
                          <a:latin typeface="+mn-lt"/>
                          <a:ea typeface="Calibri" pitchFamily="34" charset="0"/>
                          <a:cs typeface="Times New Roman" pitchFamily="18" charset="0"/>
                        </a:rPr>
                        <a:t>PSO4</a:t>
                      </a:r>
                      <a:endParaRPr kumimoji="0" lang="en-US" sz="22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60644">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GB" sz="2200" b="0" i="0" u="none" strike="noStrike" kern="1200" cap="none" normalizeH="0" baseline="0" dirty="0">
                          <a:ln>
                            <a:noFill/>
                          </a:ln>
                          <a:solidFill>
                            <a:schemeClr val="tx1"/>
                          </a:solidFill>
                          <a:effectLst/>
                          <a:latin typeface="+mn-lt"/>
                          <a:ea typeface="+mn-ea"/>
                          <a:cs typeface="Times New Roman" pitchFamily="18" charset="0"/>
                        </a:rPr>
                        <a:t>KCS-403. 1</a:t>
                      </a:r>
                      <a:endParaRPr kumimoji="0" lang="en-US" sz="2200" b="0" i="0" u="none" strike="noStrike" kern="1200" cap="none" normalizeH="0" baseline="0" dirty="0">
                        <a:ln>
                          <a:noFill/>
                        </a:ln>
                        <a:solidFill>
                          <a:schemeClr val="tx1"/>
                        </a:solidFill>
                        <a:effectLst/>
                        <a:latin typeface="+mn-lt"/>
                        <a:ea typeface="+mn-ea"/>
                        <a:cs typeface="Times New Roman" pitchFamily="18"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0" i="0" u="none" strike="noStrike" cap="none" normalizeH="0" baseline="0" dirty="0">
                          <a:ln>
                            <a:noFill/>
                          </a:ln>
                          <a:solidFill>
                            <a:schemeClr val="tx1"/>
                          </a:solidFill>
                          <a:effectLst/>
                          <a:latin typeface="+mn-lt"/>
                          <a:ea typeface="Calibri" pitchFamily="34" charset="0"/>
                          <a:cs typeface="Times New Roman" pitchFamily="18" charset="0"/>
                        </a:rPr>
                        <a:t>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0" i="0" u="none" strike="noStrike" cap="none" normalizeH="0" baseline="0" dirty="0">
                          <a:ln>
                            <a:noFill/>
                          </a:ln>
                          <a:solidFill>
                            <a:schemeClr val="tx1"/>
                          </a:solidFill>
                          <a:effectLst/>
                          <a:latin typeface="+mn-lt"/>
                          <a:ea typeface="Calibri" pitchFamily="34" charset="0"/>
                          <a:cs typeface="Times New Roman" pitchFamily="18" charset="0"/>
                        </a:rPr>
                        <a:t>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0" i="0" u="none" strike="noStrike" cap="none" normalizeH="0" baseline="0" dirty="0">
                          <a:ln>
                            <a:noFill/>
                          </a:ln>
                          <a:solidFill>
                            <a:schemeClr val="tx1"/>
                          </a:solidFill>
                          <a:effectLst/>
                          <a:latin typeface="+mn-lt"/>
                          <a:ea typeface="Calibri" pitchFamily="34" charset="0"/>
                          <a:cs typeface="Times New Roman" pitchFamily="18" charset="0"/>
                        </a:rPr>
                        <a:t>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0" i="0" u="none" strike="noStrike" cap="none" normalizeH="0" baseline="0" dirty="0">
                          <a:ln>
                            <a:noFill/>
                          </a:ln>
                          <a:solidFill>
                            <a:schemeClr val="tx1"/>
                          </a:solidFill>
                          <a:effectLst/>
                          <a:latin typeface="+mn-lt"/>
                          <a:ea typeface="Calibri" pitchFamily="34" charset="0"/>
                          <a:cs typeface="Times New Roman" pitchFamily="18" charset="0"/>
                        </a:rPr>
                        <a:t>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60644">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GB" sz="2000" b="1" i="0" u="none" strike="noStrike" kern="1200" cap="none" normalizeH="0" baseline="0" dirty="0">
                          <a:ln>
                            <a:noFill/>
                          </a:ln>
                          <a:solidFill>
                            <a:schemeClr val="tx1"/>
                          </a:solidFill>
                          <a:effectLst/>
                          <a:latin typeface="+mn-lt"/>
                          <a:ea typeface="+mn-ea"/>
                          <a:cs typeface="Times New Roman" pitchFamily="18" charset="0"/>
                        </a:rPr>
                        <a:t>KCS-403. 2</a:t>
                      </a:r>
                      <a:endParaRPr kumimoji="0" lang="en-US" sz="2000" b="1" i="0" u="none" strike="noStrike" kern="1200" cap="none" normalizeH="0" baseline="0" dirty="0">
                        <a:ln>
                          <a:noFill/>
                        </a:ln>
                        <a:solidFill>
                          <a:schemeClr val="tx1"/>
                        </a:solidFill>
                        <a:effectLst/>
                        <a:latin typeface="+mn-lt"/>
                        <a:ea typeface="+mn-ea"/>
                        <a:cs typeface="Times New Roman" pitchFamily="18"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0" i="0" u="none" strike="noStrike" cap="none" normalizeH="0" baseline="0" dirty="0">
                          <a:ln>
                            <a:noFill/>
                          </a:ln>
                          <a:solidFill>
                            <a:schemeClr val="tx1"/>
                          </a:solidFill>
                          <a:effectLst/>
                          <a:latin typeface="+mn-lt"/>
                          <a:ea typeface="Calibri" pitchFamily="34" charset="0"/>
                          <a:cs typeface="Times New Roman" pitchFamily="18" charset="0"/>
                        </a:rPr>
                        <a:t>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0" i="0" u="none" strike="noStrike" cap="none" normalizeH="0" baseline="0" dirty="0">
                          <a:ln>
                            <a:noFill/>
                          </a:ln>
                          <a:solidFill>
                            <a:schemeClr val="tx1"/>
                          </a:solidFill>
                          <a:effectLst/>
                          <a:latin typeface="+mn-lt"/>
                          <a:ea typeface="Calibri" pitchFamily="34" charset="0"/>
                          <a:cs typeface="Times New Roman" pitchFamily="18" charset="0"/>
                        </a:rPr>
                        <a:t>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0" i="0" u="none" strike="noStrike" cap="none" normalizeH="0" baseline="0" dirty="0">
                          <a:ln>
                            <a:noFill/>
                          </a:ln>
                          <a:solidFill>
                            <a:schemeClr val="tx1"/>
                          </a:solidFill>
                          <a:effectLst/>
                          <a:latin typeface="+mn-lt"/>
                          <a:ea typeface="Calibri" pitchFamily="34" charset="0"/>
                          <a:cs typeface="Times New Roman" pitchFamily="18" charset="0"/>
                        </a:rPr>
                        <a:t>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0" i="0" u="none" strike="noStrike" cap="none" normalizeH="0" baseline="0">
                          <a:ln>
                            <a:noFill/>
                          </a:ln>
                          <a:solidFill>
                            <a:schemeClr val="tx1"/>
                          </a:solidFill>
                          <a:effectLst/>
                          <a:latin typeface="+mn-lt"/>
                          <a:ea typeface="Calibri" pitchFamily="34" charset="0"/>
                          <a:cs typeface="Times New Roman" pitchFamily="18" charset="0"/>
                        </a:rPr>
                        <a:t>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60644">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sz="2000" b="1" i="0" u="none" strike="noStrike" kern="1200" cap="none" normalizeH="0" baseline="0" dirty="0">
                          <a:ln>
                            <a:noFill/>
                          </a:ln>
                          <a:solidFill>
                            <a:srgbClr val="FF0000"/>
                          </a:solidFill>
                          <a:effectLst/>
                          <a:latin typeface="+mn-lt"/>
                          <a:ea typeface="+mn-ea"/>
                          <a:cs typeface="Times New Roman" pitchFamily="18" charset="0"/>
                        </a:rPr>
                        <a:t>KCS-</a:t>
                      </a:r>
                      <a:r>
                        <a:rPr kumimoji="0" lang="en-GB" sz="2000" b="1" i="0" u="none" strike="noStrike" kern="1200" cap="none" normalizeH="0" baseline="0" dirty="0">
                          <a:ln>
                            <a:noFill/>
                          </a:ln>
                          <a:solidFill>
                            <a:srgbClr val="FF0000"/>
                          </a:solidFill>
                          <a:effectLst/>
                          <a:latin typeface="+mn-lt"/>
                          <a:ea typeface="+mn-ea"/>
                          <a:cs typeface="Times New Roman" pitchFamily="18" charset="0"/>
                        </a:rPr>
                        <a:t>403.</a:t>
                      </a:r>
                      <a:r>
                        <a:rPr kumimoji="0" lang="en-US" sz="2000" b="1" i="0" u="none" strike="noStrike" kern="1200" cap="none" normalizeH="0" baseline="0" dirty="0">
                          <a:ln>
                            <a:noFill/>
                          </a:ln>
                          <a:solidFill>
                            <a:srgbClr val="FF0000"/>
                          </a:solidFill>
                          <a:effectLst/>
                          <a:latin typeface="+mn-lt"/>
                          <a:ea typeface="+mn-ea"/>
                          <a:cs typeface="Times New Roman" pitchFamily="18" charset="0"/>
                        </a:rPr>
                        <a:t>3</a:t>
                      </a: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0" i="0" u="none" strike="noStrike" cap="none" normalizeH="0" baseline="0" dirty="0">
                          <a:ln>
                            <a:noFill/>
                          </a:ln>
                          <a:solidFill>
                            <a:srgbClr val="FF0000"/>
                          </a:solidFill>
                          <a:effectLst/>
                          <a:latin typeface="+mn-lt"/>
                          <a:ea typeface="Calibri" pitchFamily="34" charset="0"/>
                          <a:cs typeface="Times New Roman" pitchFamily="18" charset="0"/>
                        </a:rPr>
                        <a:t>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0" i="0" u="none" strike="noStrike" cap="none" normalizeH="0" baseline="0" dirty="0">
                          <a:ln>
                            <a:noFill/>
                          </a:ln>
                          <a:solidFill>
                            <a:srgbClr val="FF0000"/>
                          </a:solidFill>
                          <a:effectLst/>
                          <a:latin typeface="+mn-lt"/>
                          <a:ea typeface="Calibri" pitchFamily="34" charset="0"/>
                          <a:cs typeface="Times New Roman" pitchFamily="18" charset="0"/>
                        </a:rPr>
                        <a:t>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0" i="0" u="none" strike="noStrike" cap="none" normalizeH="0" baseline="0" dirty="0">
                          <a:ln>
                            <a:noFill/>
                          </a:ln>
                          <a:solidFill>
                            <a:srgbClr val="FF0000"/>
                          </a:solidFill>
                          <a:effectLst/>
                          <a:latin typeface="+mn-lt"/>
                          <a:ea typeface="Calibri" pitchFamily="34" charset="0"/>
                          <a:cs typeface="Times New Roman" pitchFamily="18" charset="0"/>
                        </a:rPr>
                        <a:t>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0" i="0" u="none" strike="noStrike" cap="none" normalizeH="0" baseline="0" dirty="0">
                          <a:ln>
                            <a:noFill/>
                          </a:ln>
                          <a:solidFill>
                            <a:srgbClr val="FF0000"/>
                          </a:solidFill>
                          <a:effectLst/>
                          <a:latin typeface="+mn-lt"/>
                          <a:ea typeface="Calibri" pitchFamily="34" charset="0"/>
                          <a:cs typeface="Times New Roman" pitchFamily="18" charset="0"/>
                        </a:rPr>
                        <a:t>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460644">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GB" sz="2000" b="1" i="0" u="none" strike="noStrike" kern="1200" cap="none" normalizeH="0" baseline="0">
                          <a:ln>
                            <a:noFill/>
                          </a:ln>
                          <a:solidFill>
                            <a:schemeClr val="tx1"/>
                          </a:solidFill>
                          <a:effectLst/>
                          <a:latin typeface="+mn-lt"/>
                          <a:ea typeface="+mn-ea"/>
                          <a:cs typeface="Times New Roman" pitchFamily="18" charset="0"/>
                        </a:rPr>
                        <a:t>KCS-403. 4</a:t>
                      </a:r>
                      <a:endParaRPr kumimoji="0" lang="en-US" sz="2000" b="1" i="0" u="none" strike="noStrike" kern="1200" cap="none" normalizeH="0" baseline="0">
                        <a:ln>
                          <a:noFill/>
                        </a:ln>
                        <a:solidFill>
                          <a:schemeClr val="tx1"/>
                        </a:solidFill>
                        <a:effectLst/>
                        <a:latin typeface="+mn-lt"/>
                        <a:ea typeface="+mn-ea"/>
                        <a:cs typeface="Times New Roman" pitchFamily="18"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0" i="0" u="none" strike="noStrike" cap="none" normalizeH="0" baseline="0" dirty="0">
                          <a:ln>
                            <a:noFill/>
                          </a:ln>
                          <a:solidFill>
                            <a:schemeClr val="tx1"/>
                          </a:solidFill>
                          <a:effectLst/>
                          <a:latin typeface="+mn-lt"/>
                          <a:ea typeface="Calibri" pitchFamily="34" charset="0"/>
                          <a:cs typeface="Times New Roman" pitchFamily="18" charset="0"/>
                        </a:rPr>
                        <a:t>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0" i="0" u="none" strike="noStrike" cap="none" normalizeH="0" baseline="0" dirty="0">
                          <a:ln>
                            <a:noFill/>
                          </a:ln>
                          <a:solidFill>
                            <a:schemeClr val="tx1"/>
                          </a:solidFill>
                          <a:effectLst/>
                          <a:latin typeface="+mn-lt"/>
                          <a:ea typeface="Calibri" pitchFamily="34" charset="0"/>
                          <a:cs typeface="Times New Roman" pitchFamily="18" charset="0"/>
                        </a:rPr>
                        <a:t>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0" i="0" u="none" strike="noStrike" cap="none" normalizeH="0" baseline="0" dirty="0">
                          <a:ln>
                            <a:noFill/>
                          </a:ln>
                          <a:solidFill>
                            <a:schemeClr val="tx1"/>
                          </a:solidFill>
                          <a:effectLst/>
                          <a:latin typeface="+mn-lt"/>
                          <a:ea typeface="Calibri" pitchFamily="34" charset="0"/>
                          <a:cs typeface="Times New Roman" pitchFamily="18" charset="0"/>
                        </a:rPr>
                        <a:t>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0" i="0" u="none" strike="noStrike" cap="none" normalizeH="0" baseline="0" dirty="0">
                          <a:ln>
                            <a:noFill/>
                          </a:ln>
                          <a:solidFill>
                            <a:schemeClr val="tx1"/>
                          </a:solidFill>
                          <a:effectLst/>
                          <a:latin typeface="+mn-lt"/>
                          <a:ea typeface="Calibri" pitchFamily="34" charset="0"/>
                          <a:cs typeface="Times New Roman" pitchFamily="18" charset="0"/>
                        </a:rPr>
                        <a:t>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468834">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GB" sz="2000" b="1" i="0" u="none" strike="noStrike" kern="1200" cap="none" normalizeH="0" baseline="0" dirty="0">
                          <a:ln>
                            <a:noFill/>
                          </a:ln>
                          <a:solidFill>
                            <a:schemeClr val="tx1"/>
                          </a:solidFill>
                          <a:effectLst/>
                          <a:latin typeface="+mn-lt"/>
                          <a:ea typeface="+mn-ea"/>
                          <a:cs typeface="Times New Roman" pitchFamily="18" charset="0"/>
                        </a:rPr>
                        <a:t>KCS-403. 5</a:t>
                      </a:r>
                      <a:endParaRPr kumimoji="0" lang="en-US" sz="2000" b="1" i="0" u="none" strike="noStrike" kern="1200" cap="none" normalizeH="0" baseline="0" dirty="0">
                        <a:ln>
                          <a:noFill/>
                        </a:ln>
                        <a:solidFill>
                          <a:schemeClr val="tx1"/>
                        </a:solidFill>
                        <a:effectLst/>
                        <a:latin typeface="+mn-lt"/>
                        <a:ea typeface="+mn-ea"/>
                        <a:cs typeface="Times New Roman" pitchFamily="18"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0" i="0" u="none" strike="noStrike" cap="none" normalizeH="0" baseline="0">
                          <a:ln>
                            <a:noFill/>
                          </a:ln>
                          <a:solidFill>
                            <a:schemeClr val="tx1"/>
                          </a:solidFill>
                          <a:effectLst/>
                          <a:latin typeface="+mn-lt"/>
                          <a:ea typeface="Calibri" pitchFamily="34" charset="0"/>
                          <a:cs typeface="Times New Roman" pitchFamily="18" charset="0"/>
                        </a:rPr>
                        <a:t>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0" i="0" u="none" strike="noStrike" cap="none" normalizeH="0" baseline="0" dirty="0">
                          <a:ln>
                            <a:noFill/>
                          </a:ln>
                          <a:solidFill>
                            <a:schemeClr val="tx1"/>
                          </a:solidFill>
                          <a:effectLst/>
                          <a:latin typeface="+mn-lt"/>
                          <a:ea typeface="Calibri" pitchFamily="34" charset="0"/>
                          <a:cs typeface="Times New Roman" pitchFamily="18" charset="0"/>
                        </a:rPr>
                        <a:t>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0" i="0" u="none" strike="noStrike" cap="none" normalizeH="0" baseline="0" dirty="0">
                          <a:ln>
                            <a:noFill/>
                          </a:ln>
                          <a:solidFill>
                            <a:schemeClr val="tx1"/>
                          </a:solidFill>
                          <a:effectLst/>
                          <a:latin typeface="+mn-lt"/>
                          <a:ea typeface="Calibri" pitchFamily="34" charset="0"/>
                          <a:cs typeface="Times New Roman" pitchFamily="18" charset="0"/>
                        </a:rPr>
                        <a:t>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0" i="0" u="none" strike="noStrike" cap="none" normalizeH="0" baseline="0" dirty="0">
                          <a:ln>
                            <a:noFill/>
                          </a:ln>
                          <a:solidFill>
                            <a:schemeClr val="tx1"/>
                          </a:solidFill>
                          <a:effectLst/>
                          <a:latin typeface="+mn-lt"/>
                          <a:ea typeface="Calibri" pitchFamily="34" charset="0"/>
                          <a:cs typeface="Times New Roman" pitchFamily="18" charset="0"/>
                        </a:rPr>
                        <a:t>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460644">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en-US" sz="2200" b="1" i="0" u="none" strike="noStrike" cap="none" normalizeH="0" baseline="0">
                          <a:ln>
                            <a:noFill/>
                          </a:ln>
                          <a:solidFill>
                            <a:schemeClr val="tx1"/>
                          </a:solidFill>
                          <a:effectLst/>
                          <a:latin typeface="+mn-lt"/>
                          <a:ea typeface="Calibri" pitchFamily="34" charset="0"/>
                          <a:cs typeface="Times New Roman" pitchFamily="18" charset="0"/>
                        </a:rPr>
                        <a:t>  Average</a:t>
                      </a:r>
                      <a:endParaRPr kumimoji="0" lang="en-US" sz="2200" b="0" i="0" u="none" strike="noStrike" cap="none" normalizeH="0" baseline="0">
                        <a:ln>
                          <a:noFill/>
                        </a:ln>
                        <a:solidFill>
                          <a:schemeClr val="tx1"/>
                        </a:solidFill>
                        <a:effectLst/>
                        <a:latin typeface="+mn-lt"/>
                        <a:ea typeface="Calibri" pitchFamily="34" charset="0"/>
                        <a:cs typeface="Times New Roman" pitchFamily="18"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1" i="0" u="none" strike="noStrike" cap="none" normalizeH="0" baseline="0">
                          <a:ln>
                            <a:noFill/>
                          </a:ln>
                          <a:solidFill>
                            <a:schemeClr val="tx1"/>
                          </a:solidFill>
                          <a:effectLst/>
                          <a:latin typeface="+mn-lt"/>
                          <a:ea typeface="Calibri" pitchFamily="34" charset="0"/>
                          <a:cs typeface="Times New Roman" pitchFamily="18" charset="0"/>
                        </a:rPr>
                        <a:t>2.4</a:t>
                      </a:r>
                      <a:endParaRPr kumimoji="0" lang="en-US" sz="2200" b="0" i="0" u="none" strike="noStrike" cap="none" normalizeH="0" baseline="0">
                        <a:ln>
                          <a:noFill/>
                        </a:ln>
                        <a:solidFill>
                          <a:schemeClr val="tx1"/>
                        </a:solidFill>
                        <a:effectLst/>
                        <a:latin typeface="+mn-lt"/>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1" i="0" u="none" strike="noStrike" cap="none" normalizeH="0" baseline="0" dirty="0">
                          <a:ln>
                            <a:noFill/>
                          </a:ln>
                          <a:solidFill>
                            <a:schemeClr val="tx1"/>
                          </a:solidFill>
                          <a:effectLst/>
                          <a:latin typeface="+mn-lt"/>
                          <a:ea typeface="Calibri" pitchFamily="34" charset="0"/>
                          <a:cs typeface="Times New Roman" pitchFamily="18" charset="0"/>
                        </a:rPr>
                        <a:t>2.8</a:t>
                      </a:r>
                      <a:endParaRPr kumimoji="0" lang="en-US" sz="22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1" i="0" u="none" strike="noStrike" cap="none" normalizeH="0" baseline="0" dirty="0">
                          <a:ln>
                            <a:noFill/>
                          </a:ln>
                          <a:solidFill>
                            <a:schemeClr val="tx1"/>
                          </a:solidFill>
                          <a:effectLst/>
                          <a:latin typeface="+mn-lt"/>
                          <a:ea typeface="Calibri" pitchFamily="34" charset="0"/>
                          <a:cs typeface="Times New Roman" pitchFamily="18" charset="0"/>
                        </a:rPr>
                        <a:t>2.8</a:t>
                      </a:r>
                      <a:endParaRPr kumimoji="0" lang="en-US" sz="22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2200" b="1" i="0" u="none" strike="noStrike" cap="none" normalizeH="0" baseline="0" dirty="0">
                          <a:ln>
                            <a:noFill/>
                          </a:ln>
                          <a:solidFill>
                            <a:schemeClr val="tx1"/>
                          </a:solidFill>
                          <a:effectLst/>
                          <a:latin typeface="+mn-lt"/>
                          <a:ea typeface="Calibri" pitchFamily="34" charset="0"/>
                          <a:cs typeface="Times New Roman" pitchFamily="18" charset="0"/>
                        </a:rPr>
                        <a:t>1.6</a:t>
                      </a:r>
                      <a:endParaRPr kumimoji="0" lang="en-US" sz="22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bl>
          </a:graphicData>
        </a:graphic>
      </p:graphicFrame>
      <p:pic>
        <p:nvPicPr>
          <p:cNvPr id="8" name="Picture 7">
            <a:extLst>
              <a:ext uri="{FF2B5EF4-FFF2-40B4-BE49-F238E27FC236}">
                <a16:creationId xmlns:a16="http://schemas.microsoft.com/office/drawing/2014/main" xmlns="" id="{25D3356D-2CC3-435D-A3D8-DC7F4FA3D61C}"/>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9" name="Title 1">
            <a:extLst>
              <a:ext uri="{FF2B5EF4-FFF2-40B4-BE49-F238E27FC236}">
                <a16:creationId xmlns:a16="http://schemas.microsoft.com/office/drawing/2014/main" xmlns="" id="{4A12DE0A-8312-4A9B-BE4D-5B0F76305009}"/>
              </a:ext>
            </a:extLst>
          </p:cNvPr>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C9F054C4-1067-4316-B940-5B21CA33DEF0}"/>
              </a:ext>
            </a:extLst>
          </p:cNvPr>
          <p:cNvSpPr>
            <a:spLocks noGrp="1"/>
          </p:cNvSpPr>
          <p:nvPr>
            <p:ph type="dt" sz="quarter" idx="10"/>
          </p:nvPr>
        </p:nvSpPr>
        <p:spPr/>
        <p:txBody>
          <a:bodyPr/>
          <a:lstStyle/>
          <a:p>
            <a:pPr>
              <a:defRPr/>
            </a:pPr>
            <a:fld id="{26DF9B01-E5EA-4585-BBE6-ED413D03FCAB}" type="datetime1">
              <a:rPr lang="en-US" smtClean="0"/>
              <a:t>3/22/2023</a:t>
            </a:fld>
            <a:endParaRPr lang="en-US"/>
          </a:p>
        </p:txBody>
      </p:sp>
      <p:sp>
        <p:nvSpPr>
          <p:cNvPr id="5" name="Footer Placeholder 4">
            <a:extLst>
              <a:ext uri="{FF2B5EF4-FFF2-40B4-BE49-F238E27FC236}">
                <a16:creationId xmlns:a16="http://schemas.microsoft.com/office/drawing/2014/main" xmlns="" id="{808A391F-5F6E-4628-8165-B49520DF9C05}"/>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9C09F6F9-D0F9-411A-AD03-201229DED93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EA23B9-D341-406D-9B8A-FADADCCA2FAA}" type="slidenum">
              <a:rPr lang="en-US" altLang="en-US">
                <a:solidFill>
                  <a:srgbClr val="898989"/>
                </a:solidFill>
                <a:latin typeface="Calibri" panose="020F0502020204030204" pitchFamily="34" charset="0"/>
              </a:rPr>
              <a:pPr eaLnBrk="1" hangingPunct="1"/>
              <a:t>12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9A43647C-28E6-4E33-96D4-CB068A13E328}"/>
              </a:ext>
            </a:extLst>
          </p:cNvPr>
          <p:cNvSpPr txBox="1">
            <a:spLocks/>
          </p:cNvSpPr>
          <p:nvPr/>
        </p:nvSpPr>
        <p:spPr>
          <a:xfrm>
            <a:off x="2939173" y="1044598"/>
            <a:ext cx="3704456" cy="51219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Unit Objective</a:t>
            </a:r>
          </a:p>
        </p:txBody>
      </p:sp>
      <p:pic>
        <p:nvPicPr>
          <p:cNvPr id="7174" name="Picture 2" descr="E:\NIET\Project\xLogo11.png.pagespeed.ic.pydHLuCQEZ.png">
            <a:extLst>
              <a:ext uri="{FF2B5EF4-FFF2-40B4-BE49-F238E27FC236}">
                <a16:creationId xmlns:a16="http://schemas.microsoft.com/office/drawing/2014/main" xmlns="" id="{1F0A1A3C-3970-4F35-A633-DEA6E8ED2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xmlns="" id="{25D3356D-2CC3-435D-A3D8-DC7F4FA3D61C}"/>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9" name="Title 1">
            <a:extLst>
              <a:ext uri="{FF2B5EF4-FFF2-40B4-BE49-F238E27FC236}">
                <a16:creationId xmlns:a16="http://schemas.microsoft.com/office/drawing/2014/main" xmlns="" id="{4A12DE0A-8312-4A9B-BE4D-5B0F76305009}"/>
              </a:ext>
            </a:extLst>
          </p:cNvPr>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11" name="Content Placeholder 2">
            <a:extLst>
              <a:ext uri="{FF2B5EF4-FFF2-40B4-BE49-F238E27FC236}">
                <a16:creationId xmlns:a16="http://schemas.microsoft.com/office/drawing/2014/main" xmlns="" id="{AC33C779-4659-43E8-96DB-DEE0858A7F83}"/>
              </a:ext>
            </a:extLst>
          </p:cNvPr>
          <p:cNvSpPr>
            <a:spLocks noGrp="1"/>
          </p:cNvSpPr>
          <p:nvPr>
            <p:ph idx="1"/>
          </p:nvPr>
        </p:nvSpPr>
        <p:spPr>
          <a:xfrm>
            <a:off x="683568" y="1681698"/>
            <a:ext cx="8229600" cy="4525963"/>
          </a:xfrm>
        </p:spPr>
        <p:txBody>
          <a:bodyPr>
            <a:normAutofit/>
          </a:bodyPr>
          <a:lstStyle/>
          <a:p>
            <a:pPr marL="0" indent="0" algn="just">
              <a:buNone/>
            </a:pPr>
            <a:endParaRPr lang="en-US" sz="2200" dirty="0">
              <a:latin typeface="Times New Roman" panose="02020603050405020304" pitchFamily="18" charset="0"/>
              <a:cs typeface="Times New Roman" panose="02020603050405020304" pitchFamily="18" charset="0"/>
            </a:endParaRPr>
          </a:p>
          <a:p>
            <a:pPr marL="457200" indent="-457200" fontAlgn="auto">
              <a:spcAft>
                <a:spcPts val="0"/>
              </a:spcAft>
              <a:buFont typeface="+mj-lt"/>
              <a:buAutoNum type="arabicPeriod"/>
              <a:defRPr/>
            </a:pPr>
            <a:r>
              <a:rPr lang="en-US" sz="2200" dirty="0">
                <a:latin typeface="Times New Roman" panose="02020603050405020304" pitchFamily="18" charset="0"/>
                <a:cs typeface="Times New Roman" panose="02020603050405020304" pitchFamily="18" charset="0"/>
              </a:rPr>
              <a:t>To study the Counter and time delays.</a:t>
            </a:r>
          </a:p>
          <a:p>
            <a:pPr marL="457200" indent="-457200" fontAlgn="auto">
              <a:spcAft>
                <a:spcPts val="0"/>
              </a:spcAft>
              <a:buFont typeface="+mj-lt"/>
              <a:buAutoNum type="arabicPeriod"/>
              <a:defRPr/>
            </a:pPr>
            <a:r>
              <a:rPr lang="en-US" sz="2200" dirty="0">
                <a:latin typeface="Times New Roman" panose="02020603050405020304" pitchFamily="18" charset="0"/>
                <a:cs typeface="Times New Roman" panose="02020603050405020304" pitchFamily="18" charset="0"/>
              </a:rPr>
              <a:t>To acquire the concept of programming for counter.</a:t>
            </a:r>
          </a:p>
          <a:p>
            <a:pPr marL="457200" indent="-457200" fontAlgn="auto">
              <a:spcAft>
                <a:spcPts val="0"/>
              </a:spcAft>
              <a:buFont typeface="+mj-lt"/>
              <a:buAutoNum type="arabicPeriod"/>
              <a:defRPr/>
            </a:pPr>
            <a:r>
              <a:rPr lang="en-US" sz="2200" dirty="0">
                <a:latin typeface="Times New Roman" panose="02020603050405020304" pitchFamily="18" charset="0"/>
                <a:cs typeface="Times New Roman" panose="02020603050405020304" pitchFamily="18" charset="0"/>
              </a:rPr>
              <a:t>To understand the concept of BCD Addition &amp; Subtraction.</a:t>
            </a:r>
          </a:p>
          <a:p>
            <a:pPr marL="457200" indent="-457200" fontAlgn="auto">
              <a:spcAft>
                <a:spcPts val="0"/>
              </a:spcAft>
              <a:buFont typeface="+mj-lt"/>
              <a:buAutoNum type="arabicPeriod"/>
              <a:defRPr/>
            </a:pPr>
            <a:r>
              <a:rPr lang="en-US" sz="2200" dirty="0">
                <a:latin typeface="Times New Roman" panose="02020603050405020304" pitchFamily="18" charset="0"/>
                <a:cs typeface="Times New Roman" panose="02020603050405020304" pitchFamily="18" charset="0"/>
              </a:rPr>
              <a:t>To learn conversion Binary-to-BCD conversion etc.</a:t>
            </a:r>
          </a:p>
          <a:p>
            <a:pPr marL="457200" indent="-457200" fontAlgn="auto">
              <a:spcAft>
                <a:spcPts val="0"/>
              </a:spcAft>
              <a:buFont typeface="+mj-lt"/>
              <a:buAutoNum type="arabicPeriod"/>
              <a:defRPr/>
            </a:pPr>
            <a:r>
              <a:rPr lang="en-US" sz="2200" dirty="0">
                <a:latin typeface="Times New Roman" panose="02020603050405020304" pitchFamily="18" charset="0"/>
                <a:cs typeface="Times New Roman" panose="02020603050405020304" pitchFamily="18" charset="0"/>
              </a:rPr>
              <a:t>To discuss concept of Stack, Subroutine, Restart, Conditional call and return instruction.</a:t>
            </a:r>
          </a:p>
          <a:p>
            <a:pPr marL="457200" indent="-457200" fontAlgn="auto">
              <a:spcAft>
                <a:spcPts val="0"/>
              </a:spcAft>
              <a:buFont typeface="+mj-lt"/>
              <a:buAutoNum type="arabicPeriod"/>
              <a:defRPr/>
            </a:pPr>
            <a:r>
              <a:rPr lang="en-US" sz="2200" dirty="0">
                <a:latin typeface="Times New Roman" panose="02020603050405020304" pitchFamily="18" charset="0"/>
                <a:cs typeface="Times New Roman" panose="02020603050405020304" pitchFamily="18" charset="0"/>
              </a:rPr>
              <a:t>To acquire the knowledge of Advance Instruction and  Application, Multiplication.</a:t>
            </a:r>
          </a:p>
          <a:p>
            <a:pPr algn="just"/>
            <a:endParaRPr lang="en-US" sz="1800" dirty="0"/>
          </a:p>
          <a:p>
            <a:endParaRPr lang="en-US" sz="1800" dirty="0"/>
          </a:p>
        </p:txBody>
      </p:sp>
    </p:spTree>
    <p:extLst>
      <p:ext uri="{BB962C8B-B14F-4D97-AF65-F5344CB8AC3E}">
        <p14:creationId xmlns:p14="http://schemas.microsoft.com/office/powerpoint/2010/main" val="41657592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C9F054C4-1067-4316-B940-5B21CA33DEF0}"/>
              </a:ext>
            </a:extLst>
          </p:cNvPr>
          <p:cNvSpPr>
            <a:spLocks noGrp="1"/>
          </p:cNvSpPr>
          <p:nvPr>
            <p:ph type="dt" sz="quarter" idx="10"/>
          </p:nvPr>
        </p:nvSpPr>
        <p:spPr/>
        <p:txBody>
          <a:bodyPr/>
          <a:lstStyle/>
          <a:p>
            <a:pPr>
              <a:defRPr/>
            </a:pPr>
            <a:fld id="{5F726C74-6C75-4DBF-9C6C-F9D2E6E838FF}" type="datetime1">
              <a:rPr lang="en-US" smtClean="0"/>
              <a:t>3/22/2023</a:t>
            </a:fld>
            <a:endParaRPr lang="en-US"/>
          </a:p>
        </p:txBody>
      </p:sp>
      <p:sp>
        <p:nvSpPr>
          <p:cNvPr id="5" name="Footer Placeholder 4">
            <a:extLst>
              <a:ext uri="{FF2B5EF4-FFF2-40B4-BE49-F238E27FC236}">
                <a16:creationId xmlns:a16="http://schemas.microsoft.com/office/drawing/2014/main" xmlns="" id="{808A391F-5F6E-4628-8165-B49520DF9C05}"/>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9C09F6F9-D0F9-411A-AD03-201229DED93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EA23B9-D341-406D-9B8A-FADADCCA2FAA}" type="slidenum">
              <a:rPr lang="en-US" altLang="en-US">
                <a:solidFill>
                  <a:srgbClr val="898989"/>
                </a:solidFill>
                <a:latin typeface="Calibri" panose="020F0502020204030204" pitchFamily="34" charset="0"/>
              </a:rPr>
              <a:pPr eaLnBrk="1" hangingPunct="1"/>
              <a:t>13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9A43647C-28E6-4E33-96D4-CB068A13E328}"/>
              </a:ext>
            </a:extLst>
          </p:cNvPr>
          <p:cNvSpPr txBox="1">
            <a:spLocks/>
          </p:cNvSpPr>
          <p:nvPr/>
        </p:nvSpPr>
        <p:spPr>
          <a:xfrm>
            <a:off x="971600" y="1044598"/>
            <a:ext cx="7715199" cy="36512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500" b="1" dirty="0">
                <a:cs typeface="Times New Roman" panose="02020603050405020304" pitchFamily="18" charset="0"/>
              </a:rPr>
              <a:t>End Semester Question Paper Template</a:t>
            </a:r>
          </a:p>
        </p:txBody>
      </p:sp>
      <p:pic>
        <p:nvPicPr>
          <p:cNvPr id="7174" name="Picture 2" descr="E:\NIET\Project\xLogo11.png.pagespeed.ic.pydHLuCQEZ.png">
            <a:extLst>
              <a:ext uri="{FF2B5EF4-FFF2-40B4-BE49-F238E27FC236}">
                <a16:creationId xmlns:a16="http://schemas.microsoft.com/office/drawing/2014/main" xmlns="" id="{1F0A1A3C-3970-4F35-A633-DEA6E8ED2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xmlns="" id="{25D3356D-2CC3-435D-A3D8-DC7F4FA3D61C}"/>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9" name="Title 1">
            <a:extLst>
              <a:ext uri="{FF2B5EF4-FFF2-40B4-BE49-F238E27FC236}">
                <a16:creationId xmlns:a16="http://schemas.microsoft.com/office/drawing/2014/main" xmlns="" id="{4A12DE0A-8312-4A9B-BE4D-5B0F76305009}"/>
              </a:ext>
            </a:extLst>
          </p:cNvPr>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graphicFrame>
        <p:nvGraphicFramePr>
          <p:cNvPr id="11" name="Table 10">
            <a:extLst>
              <a:ext uri="{FF2B5EF4-FFF2-40B4-BE49-F238E27FC236}">
                <a16:creationId xmlns:a16="http://schemas.microsoft.com/office/drawing/2014/main" xmlns="" id="{B1DAC032-2E31-4E23-8CCF-ADEC00299DF0}"/>
              </a:ext>
            </a:extLst>
          </p:cNvPr>
          <p:cNvGraphicFramePr>
            <a:graphicFrameLocks noGrp="1"/>
          </p:cNvGraphicFramePr>
          <p:nvPr>
            <p:extLst>
              <p:ext uri="{D42A27DB-BD31-4B8C-83A1-F6EECF244321}">
                <p14:modId xmlns:p14="http://schemas.microsoft.com/office/powerpoint/2010/main" val="805096377"/>
              </p:ext>
            </p:extLst>
          </p:nvPr>
        </p:nvGraphicFramePr>
        <p:xfrm>
          <a:off x="230187" y="1640160"/>
          <a:ext cx="8590285" cy="5029200"/>
        </p:xfrm>
        <a:graphic>
          <a:graphicData uri="http://schemas.openxmlformats.org/drawingml/2006/table">
            <a:tbl>
              <a:tblPr firstRow="1" bandRow="1">
                <a:tableStyleId>{BC89EF96-8CEA-46FF-86C4-4CE0E7609802}</a:tableStyleId>
              </a:tblPr>
              <a:tblGrid>
                <a:gridCol w="1288543">
                  <a:extLst>
                    <a:ext uri="{9D8B030D-6E8A-4147-A177-3AD203B41FA5}">
                      <a16:colId xmlns:a16="http://schemas.microsoft.com/office/drawing/2014/main" xmlns="" val="20000"/>
                    </a:ext>
                  </a:extLst>
                </a:gridCol>
                <a:gridCol w="5476306">
                  <a:extLst>
                    <a:ext uri="{9D8B030D-6E8A-4147-A177-3AD203B41FA5}">
                      <a16:colId xmlns:a16="http://schemas.microsoft.com/office/drawing/2014/main" xmlns="" val="20001"/>
                    </a:ext>
                  </a:extLst>
                </a:gridCol>
                <a:gridCol w="1073786">
                  <a:extLst>
                    <a:ext uri="{9D8B030D-6E8A-4147-A177-3AD203B41FA5}">
                      <a16:colId xmlns:a16="http://schemas.microsoft.com/office/drawing/2014/main" xmlns="" val="20002"/>
                    </a:ext>
                  </a:extLst>
                </a:gridCol>
                <a:gridCol w="751650">
                  <a:extLst>
                    <a:ext uri="{9D8B030D-6E8A-4147-A177-3AD203B41FA5}">
                      <a16:colId xmlns:a16="http://schemas.microsoft.com/office/drawing/2014/main" xmlns="" val="20003"/>
                    </a:ext>
                  </a:extLst>
                </a:gridCol>
              </a:tblGrid>
              <a:tr h="335002">
                <a:tc gridSpan="4">
                  <a:txBody>
                    <a:bodyPr/>
                    <a:lstStyle/>
                    <a:p>
                      <a:r>
                        <a:rPr lang="en-US" sz="1600" dirty="0">
                          <a:latin typeface="Times New Roman" panose="02020603050405020304" pitchFamily="18" charset="0"/>
                          <a:cs typeface="Times New Roman" panose="02020603050405020304" pitchFamily="18" charset="0"/>
                        </a:rPr>
                        <a:t>B.Tech</a:t>
                      </a:r>
                      <a:r>
                        <a:rPr lang="en-US" sz="1600" baseline="0" dirty="0">
                          <a:latin typeface="Times New Roman" panose="02020603050405020304" pitchFamily="18" charset="0"/>
                          <a:cs typeface="Times New Roman" panose="02020603050405020304" pitchFamily="18" charset="0"/>
                        </a:rPr>
                        <a:t> (Semester IV Theory Examination 2021-22)                                       Total Marks : 100</a:t>
                      </a:r>
                      <a:endParaRPr lang="en-US" sz="1600" dirty="0">
                        <a:latin typeface="Times New Roman" panose="02020603050405020304" pitchFamily="18" charset="0"/>
                        <a:cs typeface="Times New Roman" panose="02020603050405020304" pitchFamily="18" charset="0"/>
                      </a:endParaRPr>
                    </a:p>
                  </a:txBody>
                  <a:tcPr marL="91443" marR="91443"/>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335002">
                <a:tc gridSpan="4">
                  <a:txBody>
                    <a:bodyPr/>
                    <a:lstStyle/>
                    <a:p>
                      <a:r>
                        <a:rPr lang="en-US" sz="1600" b="1" dirty="0">
                          <a:latin typeface="Times New Roman" panose="02020603050405020304" pitchFamily="18" charset="0"/>
                          <a:cs typeface="Times New Roman" panose="02020603050405020304" pitchFamily="18" charset="0"/>
                        </a:rPr>
                        <a:t>Note: </a:t>
                      </a:r>
                      <a:r>
                        <a:rPr lang="en-US" sz="1600" b="0" dirty="0">
                          <a:latin typeface="Times New Roman" panose="02020603050405020304" pitchFamily="18" charset="0"/>
                          <a:cs typeface="Times New Roman" panose="02020603050405020304" pitchFamily="18" charset="0"/>
                        </a:rPr>
                        <a:t>Attempt all sections. If require any</a:t>
                      </a:r>
                      <a:r>
                        <a:rPr lang="en-US" sz="1600" b="0" baseline="0" dirty="0">
                          <a:latin typeface="Times New Roman" panose="02020603050405020304" pitchFamily="18" charset="0"/>
                          <a:cs typeface="Times New Roman" panose="02020603050405020304" pitchFamily="18" charset="0"/>
                        </a:rPr>
                        <a:t> missing data, then choose suitably. </a:t>
                      </a:r>
                      <a:r>
                        <a:rPr lang="en-US" sz="1600" b="1" baseline="0" dirty="0">
                          <a:latin typeface="Times New Roman" panose="02020603050405020304" pitchFamily="18" charset="0"/>
                          <a:cs typeface="Times New Roman" panose="02020603050405020304" pitchFamily="18" charset="0"/>
                        </a:rPr>
                        <a:t>Time: 3 hours</a:t>
                      </a:r>
                      <a:endParaRPr lang="en-US" sz="1600" b="1" dirty="0">
                        <a:latin typeface="Times New Roman" panose="02020603050405020304" pitchFamily="18" charset="0"/>
                        <a:cs typeface="Times New Roman" panose="02020603050405020304" pitchFamily="18" charset="0"/>
                      </a:endParaRPr>
                    </a:p>
                  </a:txBody>
                  <a:tcPr marL="91443" marR="91443"/>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1"/>
                  </a:ext>
                </a:extLst>
              </a:tr>
              <a:tr h="335002">
                <a:tc gridSpan="4">
                  <a:txBody>
                    <a:bodyPr/>
                    <a:lstStyle/>
                    <a:p>
                      <a:r>
                        <a:rPr lang="en-US" sz="1600" dirty="0">
                          <a:latin typeface="Times New Roman" panose="02020603050405020304" pitchFamily="18" charset="0"/>
                          <a:cs typeface="Times New Roman" panose="02020603050405020304" pitchFamily="18" charset="0"/>
                        </a:rPr>
                        <a:t>Section A</a:t>
                      </a:r>
                    </a:p>
                  </a:txBody>
                  <a:tcPr marL="91443" marR="91443"/>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xmlns="" val="10002"/>
                  </a:ext>
                </a:extLst>
              </a:tr>
              <a:tr h="335002">
                <a:tc gridSpan="4">
                  <a:txBody>
                    <a:bodyPr/>
                    <a:lstStyle/>
                    <a:p>
                      <a:r>
                        <a:rPr lang="en-US" sz="1600" dirty="0">
                          <a:latin typeface="Times New Roman" panose="02020603050405020304" pitchFamily="18" charset="0"/>
                          <a:cs typeface="Times New Roman" panose="02020603050405020304" pitchFamily="18" charset="0"/>
                        </a:rPr>
                        <a:t>1. Attempt all questions in brief.                                                                                     2 X</a:t>
                      </a:r>
                      <a:r>
                        <a:rPr lang="en-US" sz="1600" baseline="0" dirty="0">
                          <a:latin typeface="Times New Roman" panose="02020603050405020304" pitchFamily="18" charset="0"/>
                          <a:cs typeface="Times New Roman" panose="02020603050405020304" pitchFamily="18" charset="0"/>
                        </a:rPr>
                        <a:t> 10 = 20</a:t>
                      </a:r>
                      <a:endParaRPr lang="en-US" sz="1600" dirty="0">
                        <a:latin typeface="Times New Roman" panose="02020603050405020304" pitchFamily="18" charset="0"/>
                        <a:cs typeface="Times New Roman" panose="02020603050405020304" pitchFamily="18" charset="0"/>
                      </a:endParaRPr>
                    </a:p>
                  </a:txBody>
                  <a:tcPr marL="91443" marR="91443"/>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xmlns="" val="10003"/>
                  </a:ext>
                </a:extLst>
              </a:tr>
              <a:tr h="335002">
                <a:tc>
                  <a:txBody>
                    <a:bodyPr/>
                    <a:lstStyle/>
                    <a:p>
                      <a:r>
                        <a:rPr lang="en-US" sz="1600" dirty="0">
                          <a:latin typeface="Times New Roman" panose="02020603050405020304" pitchFamily="18" charset="0"/>
                          <a:cs typeface="Times New Roman" panose="02020603050405020304" pitchFamily="18" charset="0"/>
                        </a:rPr>
                        <a:t>Q. No. </a:t>
                      </a:r>
                    </a:p>
                  </a:txBody>
                  <a:tcPr marL="91443" marR="91443"/>
                </a:tc>
                <a:tc>
                  <a:txBody>
                    <a:bodyPr/>
                    <a:lstStyle/>
                    <a:p>
                      <a:r>
                        <a:rPr lang="en-US" sz="1600" dirty="0">
                          <a:latin typeface="Times New Roman" panose="02020603050405020304" pitchFamily="18" charset="0"/>
                          <a:cs typeface="Times New Roman" panose="02020603050405020304" pitchFamily="18" charset="0"/>
                        </a:rPr>
                        <a:t>Question</a:t>
                      </a:r>
                    </a:p>
                  </a:txBody>
                  <a:tcPr marL="91443" marR="91443"/>
                </a:tc>
                <a:tc>
                  <a:txBody>
                    <a:bodyPr/>
                    <a:lstStyle/>
                    <a:p>
                      <a:r>
                        <a:rPr lang="en-US" sz="1600" dirty="0">
                          <a:latin typeface="Times New Roman" panose="02020603050405020304" pitchFamily="18" charset="0"/>
                          <a:cs typeface="Times New Roman" panose="02020603050405020304" pitchFamily="18" charset="0"/>
                        </a:rPr>
                        <a:t>Marks</a:t>
                      </a:r>
                    </a:p>
                  </a:txBody>
                  <a:tcPr marL="91443" marR="91443"/>
                </a:tc>
                <a:tc>
                  <a:txBody>
                    <a:bodyPr/>
                    <a:lstStyle/>
                    <a:p>
                      <a:r>
                        <a:rPr lang="en-US" sz="1600" dirty="0">
                          <a:latin typeface="Times New Roman" panose="02020603050405020304" pitchFamily="18" charset="0"/>
                          <a:cs typeface="Times New Roman" panose="02020603050405020304" pitchFamily="18" charset="0"/>
                        </a:rPr>
                        <a:t>CO</a:t>
                      </a:r>
                    </a:p>
                  </a:txBody>
                  <a:tcPr marL="91443" marR="91443"/>
                </a:tc>
                <a:extLst>
                  <a:ext uri="{0D108BD9-81ED-4DB2-BD59-A6C34878D82A}">
                    <a16:rowId xmlns:a16="http://schemas.microsoft.com/office/drawing/2014/main" xmlns="" val="10004"/>
                  </a:ext>
                </a:extLst>
              </a:tr>
              <a:tr h="335002">
                <a:tc>
                  <a:txBody>
                    <a:bodyPr/>
                    <a:lstStyle/>
                    <a:p>
                      <a:r>
                        <a:rPr lang="en-US" sz="1600" dirty="0">
                          <a:latin typeface="Times New Roman" panose="02020603050405020304" pitchFamily="18" charset="0"/>
                          <a:cs typeface="Times New Roman" panose="02020603050405020304" pitchFamily="18" charset="0"/>
                        </a:rPr>
                        <a:t>a. to j</a:t>
                      </a:r>
                    </a:p>
                  </a:txBody>
                  <a:tcPr marL="91443" marR="91443"/>
                </a:tc>
                <a:tc>
                  <a:txBody>
                    <a:bodyPr/>
                    <a:lstStyle/>
                    <a:p>
                      <a:endParaRPr lang="en-US" sz="1600" dirty="0">
                        <a:latin typeface="Times New Roman" panose="02020603050405020304" pitchFamily="18" charset="0"/>
                        <a:cs typeface="Times New Roman" panose="02020603050405020304" pitchFamily="18" charset="0"/>
                      </a:endParaRPr>
                    </a:p>
                  </a:txBody>
                  <a:tcPr marL="91443" marR="91443"/>
                </a:tc>
                <a:tc>
                  <a:txBody>
                    <a:bodyPr/>
                    <a:lstStyle/>
                    <a:p>
                      <a:r>
                        <a:rPr lang="en-US" sz="1600" dirty="0">
                          <a:latin typeface="Times New Roman" panose="02020603050405020304" pitchFamily="18" charset="0"/>
                          <a:cs typeface="Times New Roman" panose="02020603050405020304" pitchFamily="18" charset="0"/>
                        </a:rPr>
                        <a:t>2</a:t>
                      </a:r>
                    </a:p>
                  </a:txBody>
                  <a:tcPr marL="91443" marR="91443"/>
                </a:tc>
                <a:tc>
                  <a:txBody>
                    <a:bodyPr/>
                    <a:lstStyle/>
                    <a:p>
                      <a:endParaRPr lang="en-US" sz="1600">
                        <a:latin typeface="Times New Roman" panose="02020603050405020304" pitchFamily="18" charset="0"/>
                        <a:cs typeface="Times New Roman" panose="02020603050405020304" pitchFamily="18" charset="0"/>
                      </a:endParaRPr>
                    </a:p>
                  </a:txBody>
                  <a:tcPr marL="91443" marR="91443"/>
                </a:tc>
                <a:extLst>
                  <a:ext uri="{0D108BD9-81ED-4DB2-BD59-A6C34878D82A}">
                    <a16:rowId xmlns:a16="http://schemas.microsoft.com/office/drawing/2014/main" xmlns="" val="10005"/>
                  </a:ext>
                </a:extLst>
              </a:tr>
              <a:tr h="335002">
                <a:tc gridSpan="4">
                  <a:txBody>
                    <a:bodyPr/>
                    <a:lstStyle/>
                    <a:p>
                      <a:r>
                        <a:rPr lang="en-US" sz="1600" dirty="0">
                          <a:latin typeface="Times New Roman" panose="02020603050405020304" pitchFamily="18" charset="0"/>
                          <a:cs typeface="Times New Roman" panose="02020603050405020304" pitchFamily="18" charset="0"/>
                        </a:rPr>
                        <a:t>Section B</a:t>
                      </a:r>
                    </a:p>
                  </a:txBody>
                  <a:tcPr marL="91443" marR="91443"/>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xmlns="" val="10006"/>
                  </a:ext>
                </a:extLst>
              </a:tr>
              <a:tr h="335002">
                <a:tc gridSpan="4">
                  <a:txBody>
                    <a:bodyPr/>
                    <a:lstStyle/>
                    <a:p>
                      <a:r>
                        <a:rPr lang="en-US" sz="1600" dirty="0">
                          <a:latin typeface="Times New Roman" panose="02020603050405020304" pitchFamily="18" charset="0"/>
                          <a:cs typeface="Times New Roman" panose="02020603050405020304" pitchFamily="18" charset="0"/>
                        </a:rPr>
                        <a:t>2. Attempt any three of the following                                                                          3 X 10</a:t>
                      </a:r>
                      <a:r>
                        <a:rPr lang="en-US" sz="1600" baseline="0" dirty="0">
                          <a:latin typeface="Times New Roman" panose="02020603050405020304" pitchFamily="18" charset="0"/>
                          <a:cs typeface="Times New Roman" panose="02020603050405020304" pitchFamily="18" charset="0"/>
                        </a:rPr>
                        <a:t> = 30</a:t>
                      </a:r>
                      <a:endParaRPr lang="en-US" sz="1600" dirty="0">
                        <a:latin typeface="Times New Roman" panose="02020603050405020304" pitchFamily="18" charset="0"/>
                        <a:cs typeface="Times New Roman" panose="02020603050405020304" pitchFamily="18" charset="0"/>
                      </a:endParaRPr>
                    </a:p>
                  </a:txBody>
                  <a:tcPr marL="91443" marR="91443"/>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xmlns="" val="10007"/>
                  </a:ext>
                </a:extLst>
              </a:tr>
              <a:tr h="335002">
                <a:tc>
                  <a:txBody>
                    <a:bodyPr/>
                    <a:lstStyle/>
                    <a:p>
                      <a:r>
                        <a:rPr lang="en-US" sz="1600" dirty="0">
                          <a:latin typeface="Times New Roman" panose="02020603050405020304" pitchFamily="18" charset="0"/>
                          <a:cs typeface="Times New Roman" panose="02020603050405020304" pitchFamily="18" charset="0"/>
                        </a:rPr>
                        <a:t>Q. No. </a:t>
                      </a:r>
                    </a:p>
                  </a:txBody>
                  <a:tcPr marL="91443" marR="91443"/>
                </a:tc>
                <a:tc>
                  <a:txBody>
                    <a:bodyPr/>
                    <a:lstStyle/>
                    <a:p>
                      <a:r>
                        <a:rPr lang="en-US" sz="1600" dirty="0">
                          <a:latin typeface="Times New Roman" panose="02020603050405020304" pitchFamily="18" charset="0"/>
                          <a:cs typeface="Times New Roman" panose="02020603050405020304" pitchFamily="18" charset="0"/>
                        </a:rPr>
                        <a:t>Question</a:t>
                      </a:r>
                    </a:p>
                  </a:txBody>
                  <a:tcPr marL="91443" marR="91443"/>
                </a:tc>
                <a:tc>
                  <a:txBody>
                    <a:bodyPr/>
                    <a:lstStyle/>
                    <a:p>
                      <a:r>
                        <a:rPr lang="en-US" sz="1600" dirty="0">
                          <a:latin typeface="Times New Roman" panose="02020603050405020304" pitchFamily="18" charset="0"/>
                          <a:cs typeface="Times New Roman" panose="02020603050405020304" pitchFamily="18" charset="0"/>
                        </a:rPr>
                        <a:t>Marks</a:t>
                      </a:r>
                    </a:p>
                  </a:txBody>
                  <a:tcPr marL="91443" marR="91443"/>
                </a:tc>
                <a:tc>
                  <a:txBody>
                    <a:bodyPr/>
                    <a:lstStyle/>
                    <a:p>
                      <a:r>
                        <a:rPr lang="en-US" sz="1600" dirty="0">
                          <a:latin typeface="Times New Roman" panose="02020603050405020304" pitchFamily="18" charset="0"/>
                          <a:cs typeface="Times New Roman" panose="02020603050405020304" pitchFamily="18" charset="0"/>
                        </a:rPr>
                        <a:t>CO</a:t>
                      </a:r>
                    </a:p>
                  </a:txBody>
                  <a:tcPr marL="91443" marR="91443"/>
                </a:tc>
                <a:extLst>
                  <a:ext uri="{0D108BD9-81ED-4DB2-BD59-A6C34878D82A}">
                    <a16:rowId xmlns:a16="http://schemas.microsoft.com/office/drawing/2014/main" xmlns="" val="10008"/>
                  </a:ext>
                </a:extLst>
              </a:tr>
              <a:tr h="335002">
                <a:tc>
                  <a:txBody>
                    <a:bodyPr/>
                    <a:lstStyle/>
                    <a:p>
                      <a:r>
                        <a:rPr lang="en-US" sz="1600" dirty="0">
                          <a:latin typeface="Times New Roman" panose="02020603050405020304" pitchFamily="18" charset="0"/>
                          <a:cs typeface="Times New Roman" panose="02020603050405020304" pitchFamily="18" charset="0"/>
                        </a:rPr>
                        <a:t>a to e</a:t>
                      </a:r>
                    </a:p>
                  </a:txBody>
                  <a:tcPr marL="91443" marR="91443"/>
                </a:tc>
                <a:tc>
                  <a:txBody>
                    <a:bodyPr/>
                    <a:lstStyle/>
                    <a:p>
                      <a:endParaRPr lang="en-US" sz="1600" dirty="0">
                        <a:latin typeface="Times New Roman" panose="02020603050405020304" pitchFamily="18" charset="0"/>
                        <a:cs typeface="Times New Roman" panose="02020603050405020304" pitchFamily="18" charset="0"/>
                      </a:endParaRPr>
                    </a:p>
                  </a:txBody>
                  <a:tcPr marL="91443" marR="91443"/>
                </a:tc>
                <a:tc>
                  <a:txBody>
                    <a:bodyPr/>
                    <a:lstStyle/>
                    <a:p>
                      <a:r>
                        <a:rPr lang="en-US" sz="1600" dirty="0">
                          <a:latin typeface="Times New Roman" panose="02020603050405020304" pitchFamily="18" charset="0"/>
                          <a:cs typeface="Times New Roman" panose="02020603050405020304" pitchFamily="18" charset="0"/>
                        </a:rPr>
                        <a:t>10</a:t>
                      </a:r>
                    </a:p>
                  </a:txBody>
                  <a:tcPr marL="91443" marR="91443"/>
                </a:tc>
                <a:tc>
                  <a:txBody>
                    <a:bodyPr/>
                    <a:lstStyle/>
                    <a:p>
                      <a:endParaRPr lang="en-US" sz="1600" dirty="0">
                        <a:latin typeface="Times New Roman" panose="02020603050405020304" pitchFamily="18" charset="0"/>
                        <a:cs typeface="Times New Roman" panose="02020603050405020304" pitchFamily="18" charset="0"/>
                      </a:endParaRPr>
                    </a:p>
                  </a:txBody>
                  <a:tcPr marL="91443" marR="91443"/>
                </a:tc>
                <a:extLst>
                  <a:ext uri="{0D108BD9-81ED-4DB2-BD59-A6C34878D82A}">
                    <a16:rowId xmlns:a16="http://schemas.microsoft.com/office/drawing/2014/main" xmlns="" val="10009"/>
                  </a:ext>
                </a:extLst>
              </a:tr>
              <a:tr h="335002">
                <a:tc gridSpan="4">
                  <a:txBody>
                    <a:bodyPr/>
                    <a:lstStyle/>
                    <a:p>
                      <a:r>
                        <a:rPr lang="en-US" sz="1600" dirty="0">
                          <a:latin typeface="Times New Roman" panose="02020603050405020304" pitchFamily="18" charset="0"/>
                          <a:cs typeface="Times New Roman" panose="02020603050405020304" pitchFamily="18" charset="0"/>
                        </a:rPr>
                        <a:t>Section</a:t>
                      </a:r>
                      <a:r>
                        <a:rPr lang="en-US" sz="1600" baseline="0" dirty="0">
                          <a:latin typeface="Times New Roman" panose="02020603050405020304" pitchFamily="18" charset="0"/>
                          <a:cs typeface="Times New Roman" panose="02020603050405020304" pitchFamily="18" charset="0"/>
                        </a:rPr>
                        <a:t> C</a:t>
                      </a:r>
                      <a:endParaRPr lang="en-US" sz="1600" dirty="0">
                        <a:latin typeface="Times New Roman" panose="02020603050405020304" pitchFamily="18" charset="0"/>
                        <a:cs typeface="Times New Roman" panose="02020603050405020304" pitchFamily="18" charset="0"/>
                      </a:endParaRPr>
                    </a:p>
                  </a:txBody>
                  <a:tcPr marL="91443" marR="91443"/>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xmlns="" val="10010"/>
                  </a:ext>
                </a:extLst>
              </a:tr>
              <a:tr h="335002">
                <a:tc gridSpan="4">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Question</a:t>
                      </a:r>
                      <a:r>
                        <a:rPr lang="en-US" sz="1600" baseline="0" dirty="0">
                          <a:latin typeface="Times New Roman" panose="02020603050405020304" pitchFamily="18" charset="0"/>
                          <a:cs typeface="Times New Roman" panose="02020603050405020304" pitchFamily="18" charset="0"/>
                        </a:rPr>
                        <a:t> no. </a:t>
                      </a:r>
                      <a:r>
                        <a:rPr lang="en-US" sz="1600" dirty="0">
                          <a:latin typeface="Times New Roman" panose="02020603050405020304" pitchFamily="18" charset="0"/>
                          <a:cs typeface="Times New Roman" panose="02020603050405020304" pitchFamily="18" charset="0"/>
                        </a:rPr>
                        <a:t>3,4,5,6,7.  Attempt any one of the following                             </a:t>
                      </a:r>
                      <a:r>
                        <a:rPr lang="en-US" sz="1600" baseline="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1 X 10</a:t>
                      </a:r>
                      <a:r>
                        <a:rPr lang="en-US" sz="1600" baseline="0" dirty="0">
                          <a:latin typeface="Times New Roman" panose="02020603050405020304" pitchFamily="18" charset="0"/>
                          <a:cs typeface="Times New Roman" panose="02020603050405020304" pitchFamily="18" charset="0"/>
                        </a:rPr>
                        <a:t> = 10 </a:t>
                      </a:r>
                      <a:endParaRPr lang="en-US" sz="1600" dirty="0">
                        <a:latin typeface="Times New Roman" panose="02020603050405020304" pitchFamily="18" charset="0"/>
                        <a:cs typeface="Times New Roman" panose="02020603050405020304" pitchFamily="18" charset="0"/>
                      </a:endParaRPr>
                    </a:p>
                  </a:txBody>
                  <a:tcPr marL="91443" marR="91443"/>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xmlns="" val="10011"/>
                  </a:ext>
                </a:extLst>
              </a:tr>
              <a:tr h="335002">
                <a:tc>
                  <a:txBody>
                    <a:bodyPr/>
                    <a:lstStyle/>
                    <a:p>
                      <a:r>
                        <a:rPr lang="en-US" sz="1600" dirty="0">
                          <a:latin typeface="Times New Roman" panose="02020603050405020304" pitchFamily="18" charset="0"/>
                          <a:cs typeface="Times New Roman" panose="02020603050405020304" pitchFamily="18" charset="0"/>
                        </a:rPr>
                        <a:t>a</a:t>
                      </a:r>
                    </a:p>
                  </a:txBody>
                  <a:tcPr marL="91443" marR="91443"/>
                </a:tc>
                <a:tc>
                  <a:txBody>
                    <a:bodyPr/>
                    <a:lstStyle/>
                    <a:p>
                      <a:endParaRPr lang="en-US" sz="1600" dirty="0">
                        <a:latin typeface="Times New Roman" panose="02020603050405020304" pitchFamily="18" charset="0"/>
                        <a:cs typeface="Times New Roman" panose="02020603050405020304" pitchFamily="18" charset="0"/>
                      </a:endParaRPr>
                    </a:p>
                  </a:txBody>
                  <a:tcPr marL="91443" marR="91443"/>
                </a:tc>
                <a:tc>
                  <a:txBody>
                    <a:bodyPr/>
                    <a:lstStyle/>
                    <a:p>
                      <a:r>
                        <a:rPr lang="en-US" sz="1600" dirty="0">
                          <a:latin typeface="Times New Roman" panose="02020603050405020304" pitchFamily="18" charset="0"/>
                          <a:cs typeface="Times New Roman" panose="02020603050405020304" pitchFamily="18" charset="0"/>
                        </a:rPr>
                        <a:t>10</a:t>
                      </a:r>
                    </a:p>
                  </a:txBody>
                  <a:tcPr marL="91443" marR="91443"/>
                </a:tc>
                <a:tc>
                  <a:txBody>
                    <a:bodyPr/>
                    <a:lstStyle/>
                    <a:p>
                      <a:endParaRPr lang="en-US" sz="1600" dirty="0">
                        <a:latin typeface="Times New Roman" panose="02020603050405020304" pitchFamily="18" charset="0"/>
                        <a:cs typeface="Times New Roman" panose="02020603050405020304" pitchFamily="18" charset="0"/>
                      </a:endParaRPr>
                    </a:p>
                  </a:txBody>
                  <a:tcPr marL="91443" marR="91443"/>
                </a:tc>
                <a:extLst>
                  <a:ext uri="{0D108BD9-81ED-4DB2-BD59-A6C34878D82A}">
                    <a16:rowId xmlns:a16="http://schemas.microsoft.com/office/drawing/2014/main" xmlns="" val="10012"/>
                  </a:ext>
                </a:extLst>
              </a:tr>
              <a:tr h="335002">
                <a:tc>
                  <a:txBody>
                    <a:bodyPr/>
                    <a:lstStyle/>
                    <a:p>
                      <a:r>
                        <a:rPr lang="en-US" sz="1600" dirty="0">
                          <a:latin typeface="Times New Roman" panose="02020603050405020304" pitchFamily="18" charset="0"/>
                          <a:cs typeface="Times New Roman" panose="02020603050405020304" pitchFamily="18" charset="0"/>
                        </a:rPr>
                        <a:t>b</a:t>
                      </a:r>
                    </a:p>
                  </a:txBody>
                  <a:tcPr marL="91443" marR="91443"/>
                </a:tc>
                <a:tc>
                  <a:txBody>
                    <a:bodyPr/>
                    <a:lstStyle/>
                    <a:p>
                      <a:endParaRPr lang="en-US" sz="1600" dirty="0">
                        <a:latin typeface="Times New Roman" panose="02020603050405020304" pitchFamily="18" charset="0"/>
                        <a:cs typeface="Times New Roman" panose="02020603050405020304" pitchFamily="18" charset="0"/>
                      </a:endParaRPr>
                    </a:p>
                  </a:txBody>
                  <a:tcPr marL="91443" marR="91443"/>
                </a:tc>
                <a:tc>
                  <a:txBody>
                    <a:bodyPr/>
                    <a:lstStyle/>
                    <a:p>
                      <a:r>
                        <a:rPr lang="en-US" sz="1600" dirty="0">
                          <a:latin typeface="Times New Roman" panose="02020603050405020304" pitchFamily="18" charset="0"/>
                          <a:cs typeface="Times New Roman" panose="02020603050405020304" pitchFamily="18" charset="0"/>
                        </a:rPr>
                        <a:t>10</a:t>
                      </a:r>
                    </a:p>
                  </a:txBody>
                  <a:tcPr marL="91443" marR="91443"/>
                </a:tc>
                <a:tc>
                  <a:txBody>
                    <a:bodyPr/>
                    <a:lstStyle/>
                    <a:p>
                      <a:endParaRPr lang="en-US" sz="1600" dirty="0">
                        <a:latin typeface="Times New Roman" panose="02020603050405020304" pitchFamily="18" charset="0"/>
                        <a:cs typeface="Times New Roman" panose="02020603050405020304" pitchFamily="18" charset="0"/>
                      </a:endParaRPr>
                    </a:p>
                  </a:txBody>
                  <a:tcPr marL="91443" marR="91443"/>
                </a:tc>
                <a:extLst>
                  <a:ext uri="{0D108BD9-81ED-4DB2-BD59-A6C34878D82A}">
                    <a16:rowId xmlns:a16="http://schemas.microsoft.com/office/drawing/2014/main" xmlns="" val="10013"/>
                  </a:ext>
                </a:extLst>
              </a:tr>
              <a:tr h="335002">
                <a:tc gridSpan="4">
                  <a:txBody>
                    <a:bodyPr/>
                    <a:lstStyle/>
                    <a:p>
                      <a:endParaRPr lang="en-US" sz="1600" dirty="0">
                        <a:latin typeface="Times New Roman" panose="02020603050405020304" pitchFamily="18" charset="0"/>
                        <a:cs typeface="Times New Roman" panose="02020603050405020304" pitchFamily="18" charset="0"/>
                      </a:endParaRPr>
                    </a:p>
                  </a:txBody>
                  <a:tcPr marL="91443" marR="91443"/>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xmlns="" val="10014"/>
                  </a:ext>
                </a:extLst>
              </a:tr>
            </a:tbl>
          </a:graphicData>
        </a:graphic>
      </p:graphicFrame>
    </p:spTree>
    <p:extLst>
      <p:ext uri="{BB962C8B-B14F-4D97-AF65-F5344CB8AC3E}">
        <p14:creationId xmlns:p14="http://schemas.microsoft.com/office/powerpoint/2010/main" val="34068013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C9F054C4-1067-4316-B940-5B21CA33DEF0}"/>
              </a:ext>
            </a:extLst>
          </p:cNvPr>
          <p:cNvSpPr>
            <a:spLocks noGrp="1"/>
          </p:cNvSpPr>
          <p:nvPr>
            <p:ph type="dt" sz="quarter" idx="10"/>
          </p:nvPr>
        </p:nvSpPr>
        <p:spPr/>
        <p:txBody>
          <a:bodyPr/>
          <a:lstStyle/>
          <a:p>
            <a:pPr>
              <a:defRPr/>
            </a:pPr>
            <a:fld id="{D7CD9A33-0BAE-43FA-9EC9-417850D4C7A2}" type="datetime1">
              <a:rPr lang="en-US" smtClean="0"/>
              <a:t>3/22/2023</a:t>
            </a:fld>
            <a:endParaRPr lang="en-US"/>
          </a:p>
        </p:txBody>
      </p:sp>
      <p:sp>
        <p:nvSpPr>
          <p:cNvPr id="5" name="Footer Placeholder 4">
            <a:extLst>
              <a:ext uri="{FF2B5EF4-FFF2-40B4-BE49-F238E27FC236}">
                <a16:creationId xmlns:a16="http://schemas.microsoft.com/office/drawing/2014/main" xmlns="" id="{808A391F-5F6E-4628-8165-B49520DF9C05}"/>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9C09F6F9-D0F9-411A-AD03-201229DED93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EA23B9-D341-406D-9B8A-FADADCCA2FAA}" type="slidenum">
              <a:rPr lang="en-US" altLang="en-US">
                <a:solidFill>
                  <a:srgbClr val="898989"/>
                </a:solidFill>
                <a:latin typeface="Calibri" panose="020F0502020204030204" pitchFamily="34" charset="0"/>
              </a:rPr>
              <a:pPr eaLnBrk="1" hangingPunct="1"/>
              <a:t>14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9A43647C-28E6-4E33-96D4-CB068A13E328}"/>
              </a:ext>
            </a:extLst>
          </p:cNvPr>
          <p:cNvSpPr txBox="1">
            <a:spLocks/>
          </p:cNvSpPr>
          <p:nvPr/>
        </p:nvSpPr>
        <p:spPr>
          <a:xfrm>
            <a:off x="2911079" y="1271877"/>
            <a:ext cx="3704456" cy="51219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Topic-1 Objective</a:t>
            </a:r>
          </a:p>
        </p:txBody>
      </p:sp>
      <p:pic>
        <p:nvPicPr>
          <p:cNvPr id="7174" name="Picture 2" descr="E:\NIET\Project\xLogo11.png.pagespeed.ic.pydHLuCQEZ.png">
            <a:extLst>
              <a:ext uri="{FF2B5EF4-FFF2-40B4-BE49-F238E27FC236}">
                <a16:creationId xmlns:a16="http://schemas.microsoft.com/office/drawing/2014/main" xmlns="" id="{1F0A1A3C-3970-4F35-A633-DEA6E8ED2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xmlns="" id="{25D3356D-2CC3-435D-A3D8-DC7F4FA3D61C}"/>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9" name="Title 1">
            <a:extLst>
              <a:ext uri="{FF2B5EF4-FFF2-40B4-BE49-F238E27FC236}">
                <a16:creationId xmlns:a16="http://schemas.microsoft.com/office/drawing/2014/main" xmlns="" id="{4A12DE0A-8312-4A9B-BE4D-5B0F76305009}"/>
              </a:ext>
            </a:extLst>
          </p:cNvPr>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graphicFrame>
        <p:nvGraphicFramePr>
          <p:cNvPr id="12" name="Table 11">
            <a:extLst>
              <a:ext uri="{FF2B5EF4-FFF2-40B4-BE49-F238E27FC236}">
                <a16:creationId xmlns:a16="http://schemas.microsoft.com/office/drawing/2014/main" xmlns="" id="{D44C068F-6322-4B53-AB7D-9982779559AE}"/>
              </a:ext>
            </a:extLst>
          </p:cNvPr>
          <p:cNvGraphicFramePr>
            <a:graphicFrameLocks noGrp="1"/>
          </p:cNvGraphicFramePr>
          <p:nvPr>
            <p:extLst>
              <p:ext uri="{D42A27DB-BD31-4B8C-83A1-F6EECF244321}">
                <p14:modId xmlns:p14="http://schemas.microsoft.com/office/powerpoint/2010/main" val="3285701167"/>
              </p:ext>
            </p:extLst>
          </p:nvPr>
        </p:nvGraphicFramePr>
        <p:xfrm>
          <a:off x="456708" y="2176474"/>
          <a:ext cx="8169274" cy="1524000"/>
        </p:xfrm>
        <a:graphic>
          <a:graphicData uri="http://schemas.openxmlformats.org/drawingml/2006/table">
            <a:tbl>
              <a:tblPr firstRow="1" bandRow="1">
                <a:tableStyleId>{5C22544A-7EE6-4342-B048-85BDC9FD1C3A}</a:tableStyleId>
              </a:tblPr>
              <a:tblGrid>
                <a:gridCol w="2537744">
                  <a:extLst>
                    <a:ext uri="{9D8B030D-6E8A-4147-A177-3AD203B41FA5}">
                      <a16:colId xmlns:a16="http://schemas.microsoft.com/office/drawing/2014/main" xmlns="" val="20000"/>
                    </a:ext>
                  </a:extLst>
                </a:gridCol>
                <a:gridCol w="3137658">
                  <a:extLst>
                    <a:ext uri="{9D8B030D-6E8A-4147-A177-3AD203B41FA5}">
                      <a16:colId xmlns:a16="http://schemas.microsoft.com/office/drawing/2014/main" xmlns="" val="20001"/>
                    </a:ext>
                  </a:extLst>
                </a:gridCol>
                <a:gridCol w="2493872">
                  <a:extLst>
                    <a:ext uri="{9D8B030D-6E8A-4147-A177-3AD203B41FA5}">
                      <a16:colId xmlns:a16="http://schemas.microsoft.com/office/drawing/2014/main" xmlns="" val="20002"/>
                    </a:ext>
                  </a:extLst>
                </a:gridCol>
              </a:tblGrid>
              <a:tr h="370840">
                <a:tc>
                  <a:txBody>
                    <a:bodyPr/>
                    <a:lstStyle/>
                    <a:p>
                      <a:r>
                        <a:rPr lang="en-US" sz="2200" b="1" dirty="0">
                          <a:solidFill>
                            <a:schemeClr val="bg1"/>
                          </a:solidFill>
                          <a:latin typeface="Times New Roman" panose="02020603050405020304" pitchFamily="18" charset="0"/>
                          <a:cs typeface="Times New Roman" panose="02020603050405020304" pitchFamily="18" charset="0"/>
                        </a:rPr>
                        <a:t>Name of the Topic</a:t>
                      </a:r>
                    </a:p>
                  </a:txBody>
                  <a:tcPr marL="91449" marR="91449"/>
                </a:tc>
                <a:tc>
                  <a:txBody>
                    <a:bodyPr/>
                    <a:lstStyle/>
                    <a:p>
                      <a:r>
                        <a:rPr lang="en-US" sz="2200" b="1" dirty="0">
                          <a:solidFill>
                            <a:schemeClr val="bg1"/>
                          </a:solidFill>
                          <a:latin typeface="Times New Roman" panose="02020603050405020304" pitchFamily="18" charset="0"/>
                          <a:cs typeface="Times New Roman" panose="02020603050405020304" pitchFamily="18" charset="0"/>
                        </a:rPr>
                        <a:t>Objective of the</a:t>
                      </a:r>
                      <a:r>
                        <a:rPr lang="en-US" sz="2200" b="1" baseline="0" dirty="0">
                          <a:solidFill>
                            <a:schemeClr val="bg1"/>
                          </a:solidFill>
                          <a:latin typeface="Times New Roman" panose="02020603050405020304" pitchFamily="18" charset="0"/>
                          <a:cs typeface="Times New Roman" panose="02020603050405020304" pitchFamily="18" charset="0"/>
                        </a:rPr>
                        <a:t> </a:t>
                      </a:r>
                      <a:r>
                        <a:rPr lang="en-US" sz="2200" b="1" dirty="0">
                          <a:solidFill>
                            <a:schemeClr val="bg1"/>
                          </a:solidFill>
                          <a:latin typeface="Times New Roman" panose="02020603050405020304" pitchFamily="18" charset="0"/>
                          <a:cs typeface="Times New Roman" panose="02020603050405020304" pitchFamily="18" charset="0"/>
                        </a:rPr>
                        <a:t>topic</a:t>
                      </a:r>
                    </a:p>
                  </a:txBody>
                  <a:tcPr marL="91449" marR="91449"/>
                </a:tc>
                <a:tc>
                  <a:txBody>
                    <a:bodyPr/>
                    <a:lstStyle/>
                    <a:p>
                      <a:r>
                        <a:rPr lang="en-US" sz="2200" b="1" dirty="0">
                          <a:solidFill>
                            <a:schemeClr val="bg1"/>
                          </a:solidFill>
                          <a:latin typeface="Times New Roman" panose="02020603050405020304" pitchFamily="18" charset="0"/>
                          <a:cs typeface="Times New Roman" panose="02020603050405020304" pitchFamily="18" charset="0"/>
                        </a:rPr>
                        <a:t>Mapping with CO</a:t>
                      </a:r>
                    </a:p>
                  </a:txBody>
                  <a:tcPr marL="91449" marR="91449"/>
                </a:tc>
                <a:extLst>
                  <a:ext uri="{0D108BD9-81ED-4DB2-BD59-A6C34878D82A}">
                    <a16:rowId xmlns:a16="http://schemas.microsoft.com/office/drawing/2014/main" xmlns="" val="10000"/>
                  </a:ext>
                </a:extLst>
              </a:tr>
              <a:tr h="370840">
                <a:tc>
                  <a:txBody>
                    <a:bodyPr/>
                    <a:lstStyle/>
                    <a:p>
                      <a:pPr algn="l"/>
                      <a:r>
                        <a:rPr lang="en-US" sz="2200" b="0" dirty="0">
                          <a:solidFill>
                            <a:schemeClr val="tx1"/>
                          </a:solidFill>
                          <a:latin typeface="Times New Roman" panose="02020603050405020304" pitchFamily="18" charset="0"/>
                          <a:cs typeface="Times New Roman" panose="02020603050405020304" pitchFamily="18" charset="0"/>
                        </a:rPr>
                        <a:t>Counter</a:t>
                      </a:r>
                      <a:r>
                        <a:rPr lang="en-US" sz="2200" b="0" baseline="0" dirty="0">
                          <a:solidFill>
                            <a:schemeClr val="tx1"/>
                          </a:solidFill>
                          <a:latin typeface="Times New Roman" panose="02020603050405020304" pitchFamily="18" charset="0"/>
                          <a:cs typeface="Times New Roman" panose="02020603050405020304" pitchFamily="18" charset="0"/>
                        </a:rPr>
                        <a:t> and Time Delays</a:t>
                      </a:r>
                      <a:endParaRPr lang="en-US" sz="2200" b="0" dirty="0">
                        <a:solidFill>
                          <a:schemeClr val="tx1"/>
                        </a:solidFill>
                        <a:latin typeface="Times New Roman" panose="02020603050405020304" pitchFamily="18" charset="0"/>
                        <a:cs typeface="Times New Roman" panose="02020603050405020304" pitchFamily="18" charset="0"/>
                      </a:endParaRPr>
                    </a:p>
                    <a:p>
                      <a:pPr algn="l"/>
                      <a:endParaRPr lang="en-US" sz="2200" b="0" dirty="0">
                        <a:solidFill>
                          <a:schemeClr val="tx1"/>
                        </a:solidFill>
                        <a:latin typeface="Times New Roman" panose="02020603050405020304" pitchFamily="18" charset="0"/>
                        <a:cs typeface="Times New Roman" panose="02020603050405020304" pitchFamily="18" charset="0"/>
                      </a:endParaRPr>
                    </a:p>
                  </a:txBody>
                  <a:tcPr marL="91449" marR="91449"/>
                </a:tc>
                <a:tc>
                  <a:txBody>
                    <a:bodyPr/>
                    <a:lstStyle/>
                    <a:p>
                      <a:pPr algn="l"/>
                      <a:r>
                        <a:rPr lang="en-US" sz="2200" b="0" dirty="0">
                          <a:solidFill>
                            <a:schemeClr val="tx1"/>
                          </a:solidFill>
                          <a:latin typeface="Times New Roman" panose="02020603050405020304" pitchFamily="18" charset="0"/>
                          <a:cs typeface="Times New Roman" panose="02020603050405020304" pitchFamily="18" charset="0"/>
                        </a:rPr>
                        <a:t>To</a:t>
                      </a:r>
                      <a:r>
                        <a:rPr lang="en-US" sz="2200" b="0" baseline="0" dirty="0">
                          <a:solidFill>
                            <a:schemeClr val="tx1"/>
                          </a:solidFill>
                          <a:latin typeface="Times New Roman" panose="02020603050405020304" pitchFamily="18" charset="0"/>
                          <a:cs typeface="Times New Roman" panose="02020603050405020304" pitchFamily="18" charset="0"/>
                        </a:rPr>
                        <a:t> </a:t>
                      </a:r>
                      <a:r>
                        <a:rPr lang="en-US" sz="2200" b="0" dirty="0">
                          <a:solidFill>
                            <a:schemeClr val="tx1"/>
                          </a:solidFill>
                          <a:latin typeface="Times New Roman" panose="02020603050405020304" pitchFamily="18" charset="0"/>
                          <a:cs typeface="Times New Roman" panose="02020603050405020304" pitchFamily="18" charset="0"/>
                        </a:rPr>
                        <a:t>understand the</a:t>
                      </a:r>
                      <a:r>
                        <a:rPr lang="en-US" sz="2200" b="0" baseline="0" dirty="0">
                          <a:solidFill>
                            <a:schemeClr val="tx1"/>
                          </a:solidFill>
                          <a:latin typeface="Times New Roman" panose="02020603050405020304" pitchFamily="18" charset="0"/>
                          <a:cs typeface="Times New Roman" panose="02020603050405020304" pitchFamily="18" charset="0"/>
                        </a:rPr>
                        <a:t> </a:t>
                      </a:r>
                      <a:r>
                        <a:rPr lang="en-US" sz="2200" b="0" dirty="0">
                          <a:solidFill>
                            <a:schemeClr val="tx1"/>
                          </a:solidFill>
                          <a:latin typeface="Times New Roman" panose="02020603050405020304" pitchFamily="18" charset="0"/>
                          <a:cs typeface="Times New Roman" panose="02020603050405020304" pitchFamily="18" charset="0"/>
                        </a:rPr>
                        <a:t>concept</a:t>
                      </a:r>
                      <a:r>
                        <a:rPr lang="en-US" sz="2200" b="0" baseline="0" dirty="0">
                          <a:solidFill>
                            <a:schemeClr val="tx1"/>
                          </a:solidFill>
                          <a:latin typeface="Times New Roman" panose="02020603050405020304" pitchFamily="18" charset="0"/>
                          <a:cs typeface="Times New Roman" panose="02020603050405020304" pitchFamily="18" charset="0"/>
                        </a:rPr>
                        <a:t> of microprocessor.</a:t>
                      </a:r>
                      <a:endParaRPr lang="en-US" sz="2200" b="0" dirty="0">
                        <a:solidFill>
                          <a:schemeClr val="tx1"/>
                        </a:solidFill>
                        <a:latin typeface="Times New Roman" panose="02020603050405020304" pitchFamily="18" charset="0"/>
                        <a:cs typeface="Times New Roman" panose="02020603050405020304" pitchFamily="18" charset="0"/>
                      </a:endParaRPr>
                    </a:p>
                  </a:txBody>
                  <a:tcPr marL="91449" marR="91449"/>
                </a:tc>
                <a:tc>
                  <a:txBody>
                    <a:bodyPr/>
                    <a:lstStyle/>
                    <a:p>
                      <a:pPr algn="l"/>
                      <a:endParaRPr lang="en-US" sz="2200" b="0" dirty="0">
                        <a:solidFill>
                          <a:schemeClr val="tx1"/>
                        </a:solidFill>
                        <a:latin typeface="Times New Roman" panose="02020603050405020304" pitchFamily="18" charset="0"/>
                        <a:cs typeface="Times New Roman" panose="02020603050405020304" pitchFamily="18" charset="0"/>
                      </a:endParaRPr>
                    </a:p>
                    <a:p>
                      <a:pPr algn="ctr"/>
                      <a:r>
                        <a:rPr lang="en-US" sz="2200" b="0" dirty="0">
                          <a:solidFill>
                            <a:schemeClr val="tx1"/>
                          </a:solidFill>
                          <a:latin typeface="Times New Roman" panose="02020603050405020304" pitchFamily="18" charset="0"/>
                          <a:cs typeface="Times New Roman" panose="02020603050405020304" pitchFamily="18" charset="0"/>
                        </a:rPr>
                        <a:t>CO1</a:t>
                      </a:r>
                    </a:p>
                  </a:txBody>
                  <a:tcPr marL="91449" marR="91449"/>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5944612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C9F054C4-1067-4316-B940-5B21CA33DEF0}"/>
              </a:ext>
            </a:extLst>
          </p:cNvPr>
          <p:cNvSpPr>
            <a:spLocks noGrp="1"/>
          </p:cNvSpPr>
          <p:nvPr>
            <p:ph type="dt" sz="quarter" idx="10"/>
          </p:nvPr>
        </p:nvSpPr>
        <p:spPr/>
        <p:txBody>
          <a:bodyPr/>
          <a:lstStyle/>
          <a:p>
            <a:pPr>
              <a:defRPr/>
            </a:pPr>
            <a:fld id="{1C4421C2-101E-4A21-BBDA-832A1EE21163}" type="datetime1">
              <a:rPr lang="en-US" smtClean="0"/>
              <a:t>3/22/2023</a:t>
            </a:fld>
            <a:endParaRPr lang="en-US"/>
          </a:p>
        </p:txBody>
      </p:sp>
      <p:sp>
        <p:nvSpPr>
          <p:cNvPr id="5" name="Footer Placeholder 4">
            <a:extLst>
              <a:ext uri="{FF2B5EF4-FFF2-40B4-BE49-F238E27FC236}">
                <a16:creationId xmlns:a16="http://schemas.microsoft.com/office/drawing/2014/main" xmlns="" id="{808A391F-5F6E-4628-8165-B49520DF9C05}"/>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9C09F6F9-D0F9-411A-AD03-201229DED93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EA23B9-D341-406D-9B8A-FADADCCA2FAA}" type="slidenum">
              <a:rPr lang="en-US" altLang="en-US">
                <a:solidFill>
                  <a:srgbClr val="898989"/>
                </a:solidFill>
                <a:latin typeface="Calibri" panose="020F0502020204030204" pitchFamily="34" charset="0"/>
              </a:rPr>
              <a:pPr eaLnBrk="1" hangingPunct="1"/>
              <a:t>15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9A43647C-28E6-4E33-96D4-CB068A13E328}"/>
              </a:ext>
            </a:extLst>
          </p:cNvPr>
          <p:cNvSpPr txBox="1">
            <a:spLocks/>
          </p:cNvSpPr>
          <p:nvPr/>
        </p:nvSpPr>
        <p:spPr>
          <a:xfrm>
            <a:off x="2555776" y="972590"/>
            <a:ext cx="4755299" cy="51219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dirty="0">
                <a:latin typeface="Times New Roman" panose="02020603050405020304" pitchFamily="18" charset="0"/>
                <a:cs typeface="Times New Roman" panose="02020603050405020304" pitchFamily="18" charset="0"/>
              </a:rPr>
              <a:t>Counter and Time Delays</a:t>
            </a:r>
          </a:p>
        </p:txBody>
      </p:sp>
      <p:pic>
        <p:nvPicPr>
          <p:cNvPr id="7174" name="Picture 2" descr="E:\NIET\Project\xLogo11.png.pagespeed.ic.pydHLuCQEZ.png">
            <a:extLst>
              <a:ext uri="{FF2B5EF4-FFF2-40B4-BE49-F238E27FC236}">
                <a16:creationId xmlns:a16="http://schemas.microsoft.com/office/drawing/2014/main" xmlns="" id="{1F0A1A3C-3970-4F35-A633-DEA6E8ED2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xmlns="" id="{25D3356D-2CC3-435D-A3D8-DC7F4FA3D61C}"/>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9" name="Title 1">
            <a:extLst>
              <a:ext uri="{FF2B5EF4-FFF2-40B4-BE49-F238E27FC236}">
                <a16:creationId xmlns:a16="http://schemas.microsoft.com/office/drawing/2014/main" xmlns="" id="{4A12DE0A-8312-4A9B-BE4D-5B0F76305009}"/>
              </a:ext>
            </a:extLst>
          </p:cNvPr>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2" name="TextBox 1"/>
          <p:cNvSpPr txBox="1"/>
          <p:nvPr/>
        </p:nvSpPr>
        <p:spPr>
          <a:xfrm>
            <a:off x="611560" y="1700808"/>
            <a:ext cx="4755299" cy="4154984"/>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 loop counter is set up by loading a register with a certain value. </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Then using the DCR (to decrement) and INR (to increment) the contents of the register are updated.</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 loop is set up with a conditional jump instruction that loops back or </a:t>
            </a:r>
            <a:r>
              <a:rPr lang="en-US" sz="2200" dirty="0" smtClean="0">
                <a:latin typeface="Times New Roman" panose="02020603050405020304" pitchFamily="18" charset="0"/>
                <a:cs typeface="Times New Roman" panose="02020603050405020304" pitchFamily="18" charset="0"/>
              </a:rPr>
              <a:t>depending </a:t>
            </a:r>
            <a:r>
              <a:rPr lang="en-US" sz="2200" dirty="0">
                <a:latin typeface="Times New Roman" panose="02020603050405020304" pitchFamily="18" charset="0"/>
                <a:cs typeface="Times New Roman" panose="02020603050405020304" pitchFamily="18" charset="0"/>
              </a:rPr>
              <a:t>on whether the count has reached the termination count.</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operation of a loop counter can be described using the following flowchart.</a:t>
            </a:r>
          </a:p>
        </p:txBody>
      </p:sp>
      <p:pic>
        <p:nvPicPr>
          <p:cNvPr id="1026" name="Picture 2">
            <a:extLst>
              <a:ext uri="{FF2B5EF4-FFF2-40B4-BE49-F238E27FC236}">
                <a16:creationId xmlns:a16="http://schemas.microsoft.com/office/drawing/2014/main" xmlns="" id="{177FC061-B706-406E-982A-FE9838CAAC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1770534"/>
            <a:ext cx="3308871" cy="432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6423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C9F054C4-1067-4316-B940-5B21CA33DEF0}"/>
              </a:ext>
            </a:extLst>
          </p:cNvPr>
          <p:cNvSpPr>
            <a:spLocks noGrp="1"/>
          </p:cNvSpPr>
          <p:nvPr>
            <p:ph type="dt" sz="quarter" idx="10"/>
          </p:nvPr>
        </p:nvSpPr>
        <p:spPr/>
        <p:txBody>
          <a:bodyPr/>
          <a:lstStyle/>
          <a:p>
            <a:pPr>
              <a:defRPr/>
            </a:pPr>
            <a:fld id="{B484FB65-ACE5-42F1-8571-AB7D57A4C85F}" type="datetime1">
              <a:rPr lang="en-US" smtClean="0"/>
              <a:t>3/22/2023</a:t>
            </a:fld>
            <a:endParaRPr lang="en-US"/>
          </a:p>
        </p:txBody>
      </p:sp>
      <p:sp>
        <p:nvSpPr>
          <p:cNvPr id="5" name="Footer Placeholder 4">
            <a:extLst>
              <a:ext uri="{FF2B5EF4-FFF2-40B4-BE49-F238E27FC236}">
                <a16:creationId xmlns:a16="http://schemas.microsoft.com/office/drawing/2014/main" xmlns="" id="{808A391F-5F6E-4628-8165-B49520DF9C05}"/>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9C09F6F9-D0F9-411A-AD03-201229DED93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EA23B9-D341-406D-9B8A-FADADCCA2FAA}" type="slidenum">
              <a:rPr lang="en-US" altLang="en-US">
                <a:solidFill>
                  <a:srgbClr val="898989"/>
                </a:solidFill>
                <a:latin typeface="Calibri" panose="020F0502020204030204" pitchFamily="34" charset="0"/>
              </a:rPr>
              <a:pPr eaLnBrk="1" hangingPunct="1"/>
              <a:t>16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9A43647C-28E6-4E33-96D4-CB068A13E328}"/>
              </a:ext>
            </a:extLst>
          </p:cNvPr>
          <p:cNvSpPr txBox="1">
            <a:spLocks/>
          </p:cNvSpPr>
          <p:nvPr/>
        </p:nvSpPr>
        <p:spPr>
          <a:xfrm>
            <a:off x="2555776" y="972590"/>
            <a:ext cx="4755299" cy="51219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dirty="0">
                <a:latin typeface="Times New Roman" panose="02020603050405020304" pitchFamily="18" charset="0"/>
                <a:cs typeface="Times New Roman" panose="02020603050405020304" pitchFamily="18" charset="0"/>
              </a:rPr>
              <a:t>Counter and Time Delays</a:t>
            </a:r>
          </a:p>
        </p:txBody>
      </p:sp>
      <p:pic>
        <p:nvPicPr>
          <p:cNvPr id="7174" name="Picture 2" descr="E:\NIET\Project\xLogo11.png.pagespeed.ic.pydHLuCQEZ.png">
            <a:extLst>
              <a:ext uri="{FF2B5EF4-FFF2-40B4-BE49-F238E27FC236}">
                <a16:creationId xmlns:a16="http://schemas.microsoft.com/office/drawing/2014/main" xmlns="" id="{1F0A1A3C-3970-4F35-A633-DEA6E8ED2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xmlns="" id="{25D3356D-2CC3-435D-A3D8-DC7F4FA3D61C}"/>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9" name="Title 1">
            <a:extLst>
              <a:ext uri="{FF2B5EF4-FFF2-40B4-BE49-F238E27FC236}">
                <a16:creationId xmlns:a16="http://schemas.microsoft.com/office/drawing/2014/main" xmlns="" id="{4A12DE0A-8312-4A9B-BE4D-5B0F76305009}"/>
              </a:ext>
            </a:extLst>
          </p:cNvPr>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2" name="TextBox 1"/>
          <p:cNvSpPr txBox="1"/>
          <p:nvPr/>
        </p:nvSpPr>
        <p:spPr>
          <a:xfrm>
            <a:off x="611560" y="1700808"/>
            <a:ext cx="828092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Using DCR instruction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		MVI C, 15H</a:t>
            </a:r>
          </a:p>
          <a:p>
            <a:endParaRPr lang="en-US" dirty="0"/>
          </a:p>
          <a:p>
            <a:r>
              <a:rPr lang="en-US" dirty="0"/>
              <a:t>	LOOP	       DCR C </a:t>
            </a:r>
          </a:p>
          <a:p>
            <a:endParaRPr lang="en-US" dirty="0"/>
          </a:p>
          <a:p>
            <a:r>
              <a:rPr lang="en-US" dirty="0"/>
              <a:t>		JNZ LOOP</a:t>
            </a:r>
          </a:p>
        </p:txBody>
      </p:sp>
      <p:pic>
        <p:nvPicPr>
          <p:cNvPr id="11" name="Picture 2">
            <a:extLst>
              <a:ext uri="{FF2B5EF4-FFF2-40B4-BE49-F238E27FC236}">
                <a16:creationId xmlns:a16="http://schemas.microsoft.com/office/drawing/2014/main" xmlns="" id="{E772237B-2A2F-43B6-A081-68554B7BEE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1729383"/>
            <a:ext cx="3308871" cy="432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2148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C9F054C4-1067-4316-B940-5B21CA33DEF0}"/>
              </a:ext>
            </a:extLst>
          </p:cNvPr>
          <p:cNvSpPr>
            <a:spLocks noGrp="1"/>
          </p:cNvSpPr>
          <p:nvPr>
            <p:ph type="dt" sz="quarter" idx="10"/>
          </p:nvPr>
        </p:nvSpPr>
        <p:spPr/>
        <p:txBody>
          <a:bodyPr/>
          <a:lstStyle/>
          <a:p>
            <a:pPr>
              <a:defRPr/>
            </a:pPr>
            <a:fld id="{A867128E-58F4-4FC3-8413-C39FB775CE55}" type="datetime1">
              <a:rPr lang="en-US" smtClean="0"/>
              <a:t>3/22/2023</a:t>
            </a:fld>
            <a:endParaRPr lang="en-US"/>
          </a:p>
        </p:txBody>
      </p:sp>
      <p:sp>
        <p:nvSpPr>
          <p:cNvPr id="5" name="Footer Placeholder 4">
            <a:extLst>
              <a:ext uri="{FF2B5EF4-FFF2-40B4-BE49-F238E27FC236}">
                <a16:creationId xmlns:a16="http://schemas.microsoft.com/office/drawing/2014/main" xmlns="" id="{808A391F-5F6E-4628-8165-B49520DF9C05}"/>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9C09F6F9-D0F9-411A-AD03-201229DED93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EA23B9-D341-406D-9B8A-FADADCCA2FAA}" type="slidenum">
              <a:rPr lang="en-US" altLang="en-US">
                <a:solidFill>
                  <a:srgbClr val="898989"/>
                </a:solidFill>
                <a:latin typeface="Calibri" panose="020F0502020204030204" pitchFamily="34" charset="0"/>
              </a:rPr>
              <a:pPr eaLnBrk="1" hangingPunct="1"/>
              <a:t>17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9A43647C-28E6-4E33-96D4-CB068A13E328}"/>
              </a:ext>
            </a:extLst>
          </p:cNvPr>
          <p:cNvSpPr txBox="1">
            <a:spLocks/>
          </p:cNvSpPr>
          <p:nvPr/>
        </p:nvSpPr>
        <p:spPr>
          <a:xfrm>
            <a:off x="2555776" y="972590"/>
            <a:ext cx="4755299" cy="51219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2400" b="1" dirty="0">
                <a:latin typeface="Times New Roman" panose="02020603050405020304" pitchFamily="18" charset="0"/>
                <a:ea typeface="Times New Roman" panose="02020603050405020304" pitchFamily="18" charset="0"/>
                <a:cs typeface="Arial" panose="020B0604020202020204" pitchFamily="34" charset="0"/>
              </a:rPr>
              <a:t>TIME DELAY</a:t>
            </a:r>
            <a:endParaRPr lang="en-US" sz="2400" dirty="0">
              <a:latin typeface="Times New Roman" panose="02020603050405020304" pitchFamily="18" charset="0"/>
              <a:cs typeface="Times New Roman" panose="02020603050405020304" pitchFamily="18" charset="0"/>
            </a:endParaRPr>
          </a:p>
        </p:txBody>
      </p:sp>
      <p:pic>
        <p:nvPicPr>
          <p:cNvPr id="7174" name="Picture 2" descr="E:\NIET\Project\xLogo11.png.pagespeed.ic.pydHLuCQEZ.png">
            <a:extLst>
              <a:ext uri="{FF2B5EF4-FFF2-40B4-BE49-F238E27FC236}">
                <a16:creationId xmlns:a16="http://schemas.microsoft.com/office/drawing/2014/main" xmlns="" id="{1F0A1A3C-3970-4F35-A633-DEA6E8ED2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xmlns="" id="{25D3356D-2CC3-435D-A3D8-DC7F4FA3D61C}"/>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9" name="Title 1">
            <a:extLst>
              <a:ext uri="{FF2B5EF4-FFF2-40B4-BE49-F238E27FC236}">
                <a16:creationId xmlns:a16="http://schemas.microsoft.com/office/drawing/2014/main" xmlns="" id="{4A12DE0A-8312-4A9B-BE4D-5B0F76305009}"/>
              </a:ext>
            </a:extLst>
          </p:cNvPr>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2" name="TextBox 1"/>
          <p:cNvSpPr txBox="1"/>
          <p:nvPr/>
        </p:nvSpPr>
        <p:spPr>
          <a:xfrm>
            <a:off x="611560" y="1700808"/>
            <a:ext cx="8280920" cy="4393832"/>
          </a:xfrm>
          <a:prstGeom prst="rect">
            <a:avLst/>
          </a:prstGeom>
          <a:noFill/>
        </p:spPr>
        <p:txBody>
          <a:bodyPr wrap="square" rtlCol="0">
            <a:spAutoFit/>
          </a:bodyPr>
          <a:lstStyle/>
          <a:p>
            <a:pPr>
              <a:lnSpc>
                <a:spcPts val="1000"/>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Why Time delays?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965"/>
              </a:lnSpc>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R="12700" algn="just">
              <a:lnSpc>
                <a:spcPct val="107000"/>
              </a:lnSpc>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In the real time applications, such as </a:t>
            </a: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traffic light control, digital clock</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process control, serial communication, it is important to keep a track with time. For example in traffic light control application, it is necessary to give time delays between two transitions. These time delays are in few seconds and can be generated with the help of executing group of instructions number of times. These </a:t>
            </a: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software timers </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are also called </a:t>
            </a: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time delays or software delays</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890"/>
              </a:lnSpc>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As you know microprocessor system consists of two basic components, Hardware and software. The software component controls and operates the hardware to get the desired output with the help of instructions. To execute these instructions, microprocessor takes fix time as per the instruction, since it is driven by constant frequency clock. This makes it possible to introduce delay for specific time between two events.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76517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C9F054C4-1067-4316-B940-5B21CA33DEF0}"/>
              </a:ext>
            </a:extLst>
          </p:cNvPr>
          <p:cNvSpPr>
            <a:spLocks noGrp="1"/>
          </p:cNvSpPr>
          <p:nvPr>
            <p:ph type="dt" sz="quarter" idx="10"/>
          </p:nvPr>
        </p:nvSpPr>
        <p:spPr/>
        <p:txBody>
          <a:bodyPr/>
          <a:lstStyle/>
          <a:p>
            <a:pPr>
              <a:defRPr/>
            </a:pPr>
            <a:fld id="{3A960ADF-ECF0-4DF1-9DD0-1095CF26CBE3}" type="datetime1">
              <a:rPr lang="en-US" smtClean="0"/>
              <a:t>3/22/2023</a:t>
            </a:fld>
            <a:endParaRPr lang="en-US"/>
          </a:p>
        </p:txBody>
      </p:sp>
      <p:sp>
        <p:nvSpPr>
          <p:cNvPr id="5" name="Footer Placeholder 4">
            <a:extLst>
              <a:ext uri="{FF2B5EF4-FFF2-40B4-BE49-F238E27FC236}">
                <a16:creationId xmlns:a16="http://schemas.microsoft.com/office/drawing/2014/main" xmlns="" id="{808A391F-5F6E-4628-8165-B49520DF9C05}"/>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9C09F6F9-D0F9-411A-AD03-201229DED93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EA23B9-D341-406D-9B8A-FADADCCA2FAA}" type="slidenum">
              <a:rPr lang="en-US" altLang="en-US">
                <a:solidFill>
                  <a:srgbClr val="898989"/>
                </a:solidFill>
                <a:latin typeface="Calibri" panose="020F0502020204030204" pitchFamily="34" charset="0"/>
              </a:rPr>
              <a:pPr eaLnBrk="1" hangingPunct="1"/>
              <a:t>18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9A43647C-28E6-4E33-96D4-CB068A13E328}"/>
              </a:ext>
            </a:extLst>
          </p:cNvPr>
          <p:cNvSpPr txBox="1">
            <a:spLocks/>
          </p:cNvSpPr>
          <p:nvPr/>
        </p:nvSpPr>
        <p:spPr>
          <a:xfrm>
            <a:off x="2555776" y="972590"/>
            <a:ext cx="4755299" cy="51219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2400" b="1" dirty="0">
                <a:latin typeface="Times New Roman" panose="02020603050405020304" pitchFamily="18" charset="0"/>
                <a:ea typeface="Times New Roman" panose="02020603050405020304" pitchFamily="18" charset="0"/>
                <a:cs typeface="Arial" panose="020B0604020202020204" pitchFamily="34" charset="0"/>
              </a:rPr>
              <a:t>TIME DELAY</a:t>
            </a:r>
            <a:endParaRPr lang="en-US" sz="2400" dirty="0">
              <a:latin typeface="Times New Roman" panose="02020603050405020304" pitchFamily="18" charset="0"/>
              <a:cs typeface="Times New Roman" panose="02020603050405020304" pitchFamily="18" charset="0"/>
            </a:endParaRPr>
          </a:p>
        </p:txBody>
      </p:sp>
      <p:pic>
        <p:nvPicPr>
          <p:cNvPr id="7174" name="Picture 2" descr="E:\NIET\Project\xLogo11.png.pagespeed.ic.pydHLuCQEZ.png">
            <a:extLst>
              <a:ext uri="{FF2B5EF4-FFF2-40B4-BE49-F238E27FC236}">
                <a16:creationId xmlns:a16="http://schemas.microsoft.com/office/drawing/2014/main" xmlns="" id="{1F0A1A3C-3970-4F35-A633-DEA6E8ED2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xmlns="" id="{25D3356D-2CC3-435D-A3D8-DC7F4FA3D61C}"/>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9" name="Title 1">
            <a:extLst>
              <a:ext uri="{FF2B5EF4-FFF2-40B4-BE49-F238E27FC236}">
                <a16:creationId xmlns:a16="http://schemas.microsoft.com/office/drawing/2014/main" xmlns="" id="{4A12DE0A-8312-4A9B-BE4D-5B0F76305009}"/>
              </a:ext>
            </a:extLst>
          </p:cNvPr>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2" name="TextBox 1"/>
          <p:cNvSpPr txBox="1"/>
          <p:nvPr/>
        </p:nvSpPr>
        <p:spPr>
          <a:xfrm>
            <a:off x="611560" y="1700808"/>
            <a:ext cx="8280920" cy="3621504"/>
          </a:xfrm>
          <a:prstGeom prst="rect">
            <a:avLst/>
          </a:prstGeom>
          <a:noFill/>
        </p:spPr>
        <p:txBody>
          <a:bodyPr wrap="square" rtlCol="0">
            <a:spAutoFit/>
          </a:bodyPr>
          <a:lstStyle/>
          <a:p>
            <a:pPr marL="285750" marR="12700" indent="-285750" algn="just">
              <a:lnSpc>
                <a:spcPct val="103000"/>
              </a:lnSpc>
              <a:buFont typeface="Arial" panose="020B0604020202020204" pitchFamily="34" charset="0"/>
              <a:buChar char="•"/>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The procedure used to design a specific delay is similar to that used to set up a counter.</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935"/>
              </a:lnSpc>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06000"/>
              </a:lnSpc>
              <a:buFont typeface="Arial" panose="020B0604020202020204" pitchFamily="34" charset="0"/>
              <a:buChar char="•"/>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A register is loaded with a number, depending on the time delay required, and then the register is decremented until it reaches zero by setting up a loop with conditional jump instruction. The loop causes a delay, depending upon the clock period of the system.</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840"/>
              </a:lnSpc>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We can design time delay using following </a:t>
            </a: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three techniques</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925"/>
              </a:lnSpc>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tabLst>
                <a:tab pos="457200" algn="l"/>
              </a:tabLs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Time delay using one register</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120"/>
              </a:lnSpc>
            </a:pPr>
            <a:r>
              <a:rPr lang="en-IN" sz="2000" dirty="0">
                <a:effectLst/>
                <a:latin typeface="Times New Roman" panose="02020603050405020304" pitchFamily="18" charset="0"/>
                <a:ea typeface="Symbol" panose="05050102010706020507" pitchFamily="18" charset="2"/>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tabLst>
                <a:tab pos="457200" algn="l"/>
              </a:tabLs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Time delay using register pair</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120"/>
              </a:lnSpc>
            </a:pPr>
            <a:r>
              <a:rPr lang="en-IN" sz="2000" dirty="0">
                <a:effectLst/>
                <a:latin typeface="Times New Roman" panose="02020603050405020304" pitchFamily="18" charset="0"/>
                <a:ea typeface="Symbol" panose="05050102010706020507" pitchFamily="18" charset="2"/>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tabLst>
                <a:tab pos="457200" algn="l"/>
              </a:tabLs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Time delay using a loop within a loop</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623155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C9F054C4-1067-4316-B940-5B21CA33DEF0}"/>
              </a:ext>
            </a:extLst>
          </p:cNvPr>
          <p:cNvSpPr>
            <a:spLocks noGrp="1"/>
          </p:cNvSpPr>
          <p:nvPr>
            <p:ph type="dt" sz="quarter" idx="10"/>
          </p:nvPr>
        </p:nvSpPr>
        <p:spPr/>
        <p:txBody>
          <a:bodyPr/>
          <a:lstStyle/>
          <a:p>
            <a:pPr>
              <a:defRPr/>
            </a:pPr>
            <a:fld id="{B07AB2DD-0D63-4974-A6FD-3532458BC964}" type="datetime1">
              <a:rPr lang="en-US" smtClean="0"/>
              <a:t>3/22/2023</a:t>
            </a:fld>
            <a:endParaRPr lang="en-US"/>
          </a:p>
        </p:txBody>
      </p:sp>
      <p:sp>
        <p:nvSpPr>
          <p:cNvPr id="5" name="Footer Placeholder 4">
            <a:extLst>
              <a:ext uri="{FF2B5EF4-FFF2-40B4-BE49-F238E27FC236}">
                <a16:creationId xmlns:a16="http://schemas.microsoft.com/office/drawing/2014/main" xmlns="" id="{808A391F-5F6E-4628-8165-B49520DF9C05}"/>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9C09F6F9-D0F9-411A-AD03-201229DED93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EA23B9-D341-406D-9B8A-FADADCCA2FAA}" type="slidenum">
              <a:rPr lang="en-US" altLang="en-US">
                <a:solidFill>
                  <a:srgbClr val="898989"/>
                </a:solidFill>
                <a:latin typeface="Calibri" panose="020F0502020204030204" pitchFamily="34" charset="0"/>
              </a:rPr>
              <a:pPr eaLnBrk="1" hangingPunct="1"/>
              <a:t>19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9A43647C-28E6-4E33-96D4-CB068A13E328}"/>
              </a:ext>
            </a:extLst>
          </p:cNvPr>
          <p:cNvSpPr txBox="1">
            <a:spLocks/>
          </p:cNvSpPr>
          <p:nvPr/>
        </p:nvSpPr>
        <p:spPr>
          <a:xfrm>
            <a:off x="2555776" y="972590"/>
            <a:ext cx="4755299" cy="51219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latin typeface="Times New Roman" panose="02020603050405020304" pitchFamily="18" charset="0"/>
                <a:ea typeface="Times New Roman" panose="02020603050405020304" pitchFamily="18" charset="0"/>
                <a:cs typeface="Arial" panose="020B0604020202020204" pitchFamily="34" charset="0"/>
              </a:rPr>
              <a:t>Time delay using one register</a:t>
            </a:r>
            <a:endParaRPr lang="en-US" sz="2400" dirty="0">
              <a:latin typeface="Times New Roman" panose="02020603050405020304" pitchFamily="18" charset="0"/>
              <a:cs typeface="Times New Roman" panose="02020603050405020304" pitchFamily="18" charset="0"/>
            </a:endParaRPr>
          </a:p>
        </p:txBody>
      </p:sp>
      <p:pic>
        <p:nvPicPr>
          <p:cNvPr id="7174" name="Picture 2" descr="E:\NIET\Project\xLogo11.png.pagespeed.ic.pydHLuCQEZ.png">
            <a:extLst>
              <a:ext uri="{FF2B5EF4-FFF2-40B4-BE49-F238E27FC236}">
                <a16:creationId xmlns:a16="http://schemas.microsoft.com/office/drawing/2014/main" xmlns="" id="{1F0A1A3C-3970-4F35-A633-DEA6E8ED2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xmlns="" id="{25D3356D-2CC3-435D-A3D8-DC7F4FA3D61C}"/>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9" name="Title 1">
            <a:extLst>
              <a:ext uri="{FF2B5EF4-FFF2-40B4-BE49-F238E27FC236}">
                <a16:creationId xmlns:a16="http://schemas.microsoft.com/office/drawing/2014/main" xmlns="" id="{4A12DE0A-8312-4A9B-BE4D-5B0F76305009}"/>
              </a:ext>
            </a:extLst>
          </p:cNvPr>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2" name="TextBox 1"/>
          <p:cNvSpPr txBox="1"/>
          <p:nvPr/>
        </p:nvSpPr>
        <p:spPr>
          <a:xfrm>
            <a:off x="611560" y="1700808"/>
            <a:ext cx="8280920" cy="707181"/>
          </a:xfrm>
          <a:prstGeom prst="rect">
            <a:avLst/>
          </a:prstGeom>
          <a:noFill/>
        </p:spPr>
        <p:txBody>
          <a:bodyPr wrap="square" rtlCol="0">
            <a:spAutoFit/>
          </a:bodyPr>
          <a:lstStyle/>
          <a:p>
            <a:pPr marL="285750" marR="12700" indent="-285750" algn="just">
              <a:lnSpc>
                <a:spcPct val="103000"/>
              </a:lnSpc>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 count is loaded in a register and the loop is executed until the count reaches to zero. The flowchart has been shown below:</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50" name="Picture 2">
            <a:extLst>
              <a:ext uri="{FF2B5EF4-FFF2-40B4-BE49-F238E27FC236}">
                <a16:creationId xmlns:a16="http://schemas.microsoft.com/office/drawing/2014/main" xmlns="" id="{7F09B7F9-FB4D-4778-A683-EC81754858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2544538"/>
            <a:ext cx="3214687" cy="353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5368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295400"/>
            <a:ext cx="3962400" cy="4373563"/>
          </a:xfrm>
        </p:spPr>
        <p:txBody>
          <a:bodyPr>
            <a:noAutofit/>
          </a:bodyPr>
          <a:lstStyle/>
          <a:p>
            <a:endParaRPr lang="en-US" sz="2200" dirty="0">
              <a:latin typeface="Times New Roman" pitchFamily="18" charset="0"/>
              <a:cs typeface="Times New Roman" pitchFamily="18" charset="0"/>
            </a:endParaRPr>
          </a:p>
          <a:p>
            <a:endParaRPr lang="en-US" sz="2200" dirty="0" smtClean="0">
              <a:latin typeface="Times New Roman" pitchFamily="18" charset="0"/>
              <a:cs typeface="Times New Roman" pitchFamily="18" charset="0"/>
            </a:endParaRPr>
          </a:p>
          <a:p>
            <a:endParaRPr lang="en-US" sz="2200" dirty="0" smtClean="0"/>
          </a:p>
        </p:txBody>
      </p:sp>
      <p:sp>
        <p:nvSpPr>
          <p:cNvPr id="6" name="Date Placeholder 5"/>
          <p:cNvSpPr>
            <a:spLocks noGrp="1"/>
          </p:cNvSpPr>
          <p:nvPr>
            <p:ph type="dt" sz="half" idx="10"/>
          </p:nvPr>
        </p:nvSpPr>
        <p:spPr/>
        <p:txBody>
          <a:bodyPr/>
          <a:lstStyle/>
          <a:p>
            <a:fld id="{C721F08F-0373-49DC-AF4F-13DD775C61E8}" type="datetime1">
              <a:rPr lang="en-US" smtClean="0"/>
              <a:t>3/22/2023</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smtClean="0">
                <a:latin typeface="Times New Roman" panose="02020603050405020304" pitchFamily="18" charset="0"/>
                <a:cs typeface="Times New Roman" panose="02020603050405020304" pitchFamily="18" charset="0"/>
              </a:rPr>
              <a:t>Brief Introduction of Faculty member</a:t>
            </a:r>
            <a:endPar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it-IT" smtClean="0"/>
              <a:t>Shikha Singh              Microprocessor                  UNIT- 3</a:t>
            </a:r>
            <a:endParaRPr lang="en-US" dirty="0"/>
          </a:p>
        </p:txBody>
      </p:sp>
      <p:sp>
        <p:nvSpPr>
          <p:cNvPr id="11" name="Content Placeholder 2"/>
          <p:cNvSpPr txBox="1">
            <a:spLocks/>
          </p:cNvSpPr>
          <p:nvPr/>
        </p:nvSpPr>
        <p:spPr>
          <a:xfrm>
            <a:off x="4724400" y="1334293"/>
            <a:ext cx="3962400" cy="43735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200" dirty="0" smtClean="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423745"/>
            <a:ext cx="142875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ubtitle 2"/>
          <p:cNvSpPr txBox="1">
            <a:spLocks/>
          </p:cNvSpPr>
          <p:nvPr/>
        </p:nvSpPr>
        <p:spPr>
          <a:xfrm>
            <a:off x="2286000" y="1423744"/>
            <a:ext cx="6400800" cy="3453055"/>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92500" lnSpcReduction="1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err="1" smtClean="0">
                <a:solidFill>
                  <a:schemeClr val="tx1"/>
                </a:solidFill>
                <a:latin typeface="Times New Roman" panose="02020603050405020304" pitchFamily="18" charset="0"/>
                <a:cs typeface="Times New Roman" panose="02020603050405020304" pitchFamily="18" charset="0"/>
              </a:rPr>
              <a:t>Shikha</a:t>
            </a:r>
            <a:r>
              <a:rPr lang="en-US" sz="2400" dirty="0" smtClean="0">
                <a:solidFill>
                  <a:schemeClr val="tx1"/>
                </a:solidFill>
                <a:latin typeface="Times New Roman" panose="02020603050405020304" pitchFamily="18" charset="0"/>
                <a:cs typeface="Times New Roman" panose="02020603050405020304" pitchFamily="18" charset="0"/>
              </a:rPr>
              <a:t> Singh</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Times New Roman" panose="02020603050405020304" pitchFamily="18" charset="0"/>
                <a:cs typeface="Times New Roman" panose="02020603050405020304" pitchFamily="18" charset="0"/>
              </a:rPr>
              <a:t>Assistant</a:t>
            </a:r>
            <a:r>
              <a:rPr kumimoji="0" lang="en-US" sz="2400" b="0" i="0" u="none" strike="noStrike" kern="1200" cap="none" spc="0" normalizeH="0" noProof="0" dirty="0" smtClean="0">
                <a:ln>
                  <a:noFill/>
                </a:ln>
                <a:solidFill>
                  <a:schemeClr val="tx1"/>
                </a:solidFill>
                <a:effectLst/>
                <a:uLnTx/>
                <a:uFillTx/>
                <a:latin typeface="Times New Roman" panose="02020603050405020304" pitchFamily="18" charset="0"/>
                <a:cs typeface="Times New Roman" panose="02020603050405020304" pitchFamily="18" charset="0"/>
              </a:rPr>
              <a:t> </a:t>
            </a:r>
            <a:r>
              <a:rPr kumimoji="0" lang="en-US" sz="2400" b="0" i="0" u="none" strike="noStrike" kern="1200" cap="none" spc="0" normalizeH="0" noProof="0" dirty="0" err="1" smtClean="0">
                <a:ln>
                  <a:noFill/>
                </a:ln>
                <a:solidFill>
                  <a:schemeClr val="tx1"/>
                </a:solidFill>
                <a:effectLst/>
                <a:uLnTx/>
                <a:uFillTx/>
                <a:latin typeface="Times New Roman" panose="02020603050405020304" pitchFamily="18" charset="0"/>
                <a:cs typeface="Times New Roman" panose="02020603050405020304" pitchFamily="18" charset="0"/>
              </a:rPr>
              <a:t>Proffesor</a:t>
            </a:r>
            <a:endParaRPr kumimoji="0" lang="en-US" sz="2400" b="0" i="0" u="none" strike="noStrike" kern="1200" cap="none" spc="0" normalizeH="0" noProof="0" dirty="0" smtClean="0">
              <a:ln>
                <a:noFill/>
              </a:ln>
              <a:solidFill>
                <a:schemeClr val="tx1"/>
              </a:solidFill>
              <a:effectLst/>
              <a:uLnTx/>
              <a:uFillTx/>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aseline="0" dirty="0" smtClean="0">
                <a:solidFill>
                  <a:schemeClr val="tx1"/>
                </a:solidFill>
                <a:latin typeface="Times New Roman" panose="02020603050405020304" pitchFamily="18" charset="0"/>
                <a:cs typeface="Times New Roman" panose="02020603050405020304" pitchFamily="18" charset="0"/>
              </a:rPr>
              <a:t>Educational Qualification:-M.</a:t>
            </a:r>
            <a:r>
              <a:rPr lang="en-US" sz="2400" dirty="0" smtClean="0">
                <a:solidFill>
                  <a:schemeClr val="tx1"/>
                </a:solidFill>
                <a:latin typeface="Times New Roman" panose="02020603050405020304" pitchFamily="18" charset="0"/>
                <a:cs typeface="Times New Roman" panose="02020603050405020304" pitchFamily="18" charset="0"/>
              </a:rPr>
              <a:t> Tech (VLSI DESIGN)</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Times New Roman" panose="02020603050405020304" pitchFamily="18" charset="0"/>
                <a:cs typeface="Times New Roman" panose="02020603050405020304" pitchFamily="18" charset="0"/>
              </a:rPr>
              <a:t>B. Tech (ECE)</a:t>
            </a:r>
          </a:p>
          <a:p>
            <a:pPr algn="ctr">
              <a:spcBef>
                <a:spcPct val="20000"/>
              </a:spcBef>
              <a:defRPr/>
            </a:pPr>
            <a:r>
              <a:rPr lang="en-US" sz="2400" b="1" dirty="0"/>
              <a:t>Paper Published: </a:t>
            </a:r>
            <a:r>
              <a:rPr lang="en-US" sz="2400" b="1" dirty="0" smtClean="0"/>
              <a:t>2 (Conference)</a:t>
            </a:r>
          </a:p>
          <a:p>
            <a:pPr algn="ctr">
              <a:defRPr/>
            </a:pPr>
            <a:r>
              <a:rPr lang="en-US" sz="2400" b="1" dirty="0"/>
              <a:t>Professional details: </a:t>
            </a:r>
          </a:p>
          <a:p>
            <a:pPr algn="ctr">
              <a:buFont typeface="Arial" pitchFamily="34" charset="0"/>
              <a:buChar char="•"/>
              <a:defRPr/>
            </a:pPr>
            <a:r>
              <a:rPr lang="en-US" sz="2400" b="1" dirty="0"/>
              <a:t>Name of Institute with Code: NIET(133)</a:t>
            </a:r>
            <a:endParaRPr lang="en-IN" sz="2400" b="1" dirty="0"/>
          </a:p>
          <a:p>
            <a:pPr algn="ctr">
              <a:buFont typeface="Arial" pitchFamily="34" charset="0"/>
              <a:buChar char="•"/>
              <a:defRPr/>
            </a:pPr>
            <a:r>
              <a:rPr lang="en-US" sz="2400" b="1" dirty="0"/>
              <a:t>Designation: Assistant Professor</a:t>
            </a:r>
          </a:p>
          <a:p>
            <a:pPr algn="ctr">
              <a:buFont typeface="Arial" pitchFamily="34" charset="0"/>
              <a:buChar char="•"/>
              <a:defRPr/>
            </a:pPr>
            <a:r>
              <a:rPr lang="en-US" sz="2400" b="1" dirty="0"/>
              <a:t>Department: ECE</a:t>
            </a:r>
            <a:endParaRPr lang="en-IN" sz="2400" b="1" dirty="0"/>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smtClean="0">
                <a:solidFill>
                  <a:schemeClr val="tx1"/>
                </a:solidFill>
                <a:latin typeface="Times New Roman" panose="02020603050405020304" pitchFamily="18" charset="0"/>
                <a:cs typeface="Times New Roman" panose="02020603050405020304" pitchFamily="18" charset="0"/>
              </a:rPr>
              <a:t>Experience- 4 years</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14" name="Picture 8" descr="Untitled.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371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5547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C9F054C4-1067-4316-B940-5B21CA33DEF0}"/>
              </a:ext>
            </a:extLst>
          </p:cNvPr>
          <p:cNvSpPr>
            <a:spLocks noGrp="1"/>
          </p:cNvSpPr>
          <p:nvPr>
            <p:ph type="dt" sz="quarter" idx="10"/>
          </p:nvPr>
        </p:nvSpPr>
        <p:spPr/>
        <p:txBody>
          <a:bodyPr/>
          <a:lstStyle/>
          <a:p>
            <a:pPr>
              <a:defRPr/>
            </a:pPr>
            <a:fld id="{2AC9ACD5-7DB5-4373-A87A-6C9692B277D7}" type="datetime1">
              <a:rPr lang="en-US" smtClean="0"/>
              <a:t>3/22/2023</a:t>
            </a:fld>
            <a:endParaRPr lang="en-US"/>
          </a:p>
        </p:txBody>
      </p:sp>
      <p:sp>
        <p:nvSpPr>
          <p:cNvPr id="5" name="Footer Placeholder 4">
            <a:extLst>
              <a:ext uri="{FF2B5EF4-FFF2-40B4-BE49-F238E27FC236}">
                <a16:creationId xmlns:a16="http://schemas.microsoft.com/office/drawing/2014/main" xmlns="" id="{808A391F-5F6E-4628-8165-B49520DF9C05}"/>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9C09F6F9-D0F9-411A-AD03-201229DED93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EA23B9-D341-406D-9B8A-FADADCCA2FAA}" type="slidenum">
              <a:rPr lang="en-US" altLang="en-US">
                <a:solidFill>
                  <a:srgbClr val="898989"/>
                </a:solidFill>
                <a:latin typeface="Calibri" panose="020F0502020204030204" pitchFamily="34" charset="0"/>
              </a:rPr>
              <a:pPr eaLnBrk="1" hangingPunct="1"/>
              <a:t>20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9A43647C-28E6-4E33-96D4-CB068A13E328}"/>
              </a:ext>
            </a:extLst>
          </p:cNvPr>
          <p:cNvSpPr txBox="1">
            <a:spLocks/>
          </p:cNvSpPr>
          <p:nvPr/>
        </p:nvSpPr>
        <p:spPr>
          <a:xfrm>
            <a:off x="2555776" y="972590"/>
            <a:ext cx="4755299" cy="51219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latin typeface="Times New Roman" panose="02020603050405020304" pitchFamily="18" charset="0"/>
                <a:ea typeface="Times New Roman" panose="02020603050405020304" pitchFamily="18" charset="0"/>
                <a:cs typeface="Arial" panose="020B0604020202020204" pitchFamily="34" charset="0"/>
              </a:rPr>
              <a:t>Time delay Formulas</a:t>
            </a:r>
          </a:p>
        </p:txBody>
      </p:sp>
      <p:pic>
        <p:nvPicPr>
          <p:cNvPr id="7174" name="Picture 2" descr="E:\NIET\Project\xLogo11.png.pagespeed.ic.pydHLuCQEZ.png">
            <a:extLst>
              <a:ext uri="{FF2B5EF4-FFF2-40B4-BE49-F238E27FC236}">
                <a16:creationId xmlns:a16="http://schemas.microsoft.com/office/drawing/2014/main" xmlns="" id="{1F0A1A3C-3970-4F35-A633-DEA6E8ED2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xmlns="" id="{25D3356D-2CC3-435D-A3D8-DC7F4FA3D61C}"/>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9" name="Title 1">
            <a:extLst>
              <a:ext uri="{FF2B5EF4-FFF2-40B4-BE49-F238E27FC236}">
                <a16:creationId xmlns:a16="http://schemas.microsoft.com/office/drawing/2014/main" xmlns="" id="{4A12DE0A-8312-4A9B-BE4D-5B0F76305009}"/>
              </a:ext>
            </a:extLst>
          </p:cNvPr>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2" name="TextBox 1"/>
          <p:cNvSpPr txBox="1"/>
          <p:nvPr/>
        </p:nvSpPr>
        <p:spPr>
          <a:xfrm>
            <a:off x="611560" y="1700808"/>
            <a:ext cx="8280920" cy="3365537"/>
          </a:xfrm>
          <a:prstGeom prst="rect">
            <a:avLst/>
          </a:prstGeom>
          <a:noFill/>
        </p:spPr>
        <p:txBody>
          <a:bodyPr wrap="square" rtlCol="0">
            <a:spAutoFit/>
          </a:bodyPr>
          <a:lstStyle/>
          <a:p>
            <a:pPr>
              <a:lnSpc>
                <a:spcPts val="645"/>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R="435610">
              <a:lnSpc>
                <a:spcPct val="142000"/>
              </a:lnSpc>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Total delay T</a:t>
            </a:r>
            <a:r>
              <a:rPr lang="en-IN" sz="2000" baseline="-25000" dirty="0">
                <a:effectLst/>
                <a:latin typeface="Times New Roman" panose="02020603050405020304" pitchFamily="18" charset="0"/>
                <a:ea typeface="Times New Roman" panose="02020603050405020304" pitchFamily="18" charset="0"/>
                <a:cs typeface="Times New Roman" panose="02020603050405020304" pitchFamily="18" charset="0"/>
              </a:rPr>
              <a:t>D</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 Time to execute instructions outside loop (T</a:t>
            </a:r>
            <a:r>
              <a:rPr lang="en-IN" sz="2000" baseline="-25000" dirty="0">
                <a:effectLst/>
                <a:latin typeface="Times New Roman" panose="02020603050405020304" pitchFamily="18" charset="0"/>
                <a:ea typeface="Times New Roman" panose="02020603050405020304" pitchFamily="18" charset="0"/>
                <a:cs typeface="Times New Roman" panose="02020603050405020304" pitchFamily="18" charset="0"/>
              </a:rPr>
              <a:t>O</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 Time to execute loop instructions (T</a:t>
            </a:r>
            <a:r>
              <a:rPr lang="en-IN" sz="2000" baseline="-25000" dirty="0">
                <a:effectLst/>
                <a:latin typeface="Times New Roman" panose="02020603050405020304" pitchFamily="18" charset="0"/>
                <a:ea typeface="Times New Roman" panose="02020603050405020304" pitchFamily="18" charset="0"/>
                <a:cs typeface="Times New Roman" panose="02020603050405020304" pitchFamily="18" charset="0"/>
              </a:rPr>
              <a:t>L</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marR="435610">
              <a:lnSpc>
                <a:spcPct val="142000"/>
              </a:lnSpc>
            </a:pPr>
            <a:r>
              <a:rPr lang="en-IN"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Time </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required to execute an instruction= number of T-states* clock period</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285"/>
              </a:lnSpc>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Clock frequency of the system f</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895"/>
              </a:lnSpc>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Clock period T= 1/f</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590"/>
              </a:lnSpc>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Time Delay in Loop T</a:t>
            </a:r>
            <a:r>
              <a:rPr lang="en-IN" sz="2000" b="1" baseline="-25000" dirty="0">
                <a:effectLst/>
                <a:latin typeface="Times New Roman" panose="02020603050405020304" pitchFamily="18" charset="0"/>
                <a:ea typeface="Times New Roman" panose="02020603050405020304" pitchFamily="18" charset="0"/>
                <a:cs typeface="Times New Roman" panose="02020603050405020304" pitchFamily="18" charset="0"/>
              </a:rPr>
              <a:t>L</a:t>
            </a: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 T*Loop T states * N10</a:t>
            </a:r>
            <a:endParaRPr lang="en-IN"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900"/>
              </a:lnSpc>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N10 = Equivalent decimal number of hexadecimal count loaded in the delay register</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19051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C9F054C4-1067-4316-B940-5B21CA33DEF0}"/>
              </a:ext>
            </a:extLst>
          </p:cNvPr>
          <p:cNvSpPr>
            <a:spLocks noGrp="1"/>
          </p:cNvSpPr>
          <p:nvPr>
            <p:ph type="dt" sz="quarter" idx="10"/>
          </p:nvPr>
        </p:nvSpPr>
        <p:spPr/>
        <p:txBody>
          <a:bodyPr/>
          <a:lstStyle/>
          <a:p>
            <a:pPr>
              <a:defRPr/>
            </a:pPr>
            <a:fld id="{D2D8CE4E-C479-4E22-9628-89C3C47F7945}" type="datetime1">
              <a:rPr lang="en-US" smtClean="0"/>
              <a:t>3/22/2023</a:t>
            </a:fld>
            <a:endParaRPr lang="en-US"/>
          </a:p>
        </p:txBody>
      </p:sp>
      <p:sp>
        <p:nvSpPr>
          <p:cNvPr id="5" name="Footer Placeholder 4">
            <a:extLst>
              <a:ext uri="{FF2B5EF4-FFF2-40B4-BE49-F238E27FC236}">
                <a16:creationId xmlns:a16="http://schemas.microsoft.com/office/drawing/2014/main" xmlns="" id="{808A391F-5F6E-4628-8165-B49520DF9C05}"/>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9C09F6F9-D0F9-411A-AD03-201229DED93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EA23B9-D341-406D-9B8A-FADADCCA2FAA}" type="slidenum">
              <a:rPr lang="en-US" altLang="en-US">
                <a:solidFill>
                  <a:srgbClr val="898989"/>
                </a:solidFill>
                <a:latin typeface="Calibri" panose="020F0502020204030204" pitchFamily="34" charset="0"/>
              </a:rPr>
              <a:pPr eaLnBrk="1" hangingPunct="1"/>
              <a:t>21</a:t>
            </a:fld>
            <a:endParaRPr lang="en-US" altLang="en-US">
              <a:solidFill>
                <a:srgbClr val="898989"/>
              </a:solidFill>
              <a:latin typeface="Calibri" panose="020F0502020204030204" pitchFamily="34" charset="0"/>
            </a:endParaRPr>
          </a:p>
        </p:txBody>
      </p:sp>
      <p:pic>
        <p:nvPicPr>
          <p:cNvPr id="7174" name="Picture 2" descr="E:\NIET\Project\xLogo11.png.pagespeed.ic.pydHLuCQEZ.png">
            <a:extLst>
              <a:ext uri="{FF2B5EF4-FFF2-40B4-BE49-F238E27FC236}">
                <a16:creationId xmlns:a16="http://schemas.microsoft.com/office/drawing/2014/main" xmlns="" id="{1F0A1A3C-3970-4F35-A633-DEA6E8ED2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xmlns="" id="{25D3356D-2CC3-435D-A3D8-DC7F4FA3D61C}"/>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9" name="Title 1">
            <a:extLst>
              <a:ext uri="{FF2B5EF4-FFF2-40B4-BE49-F238E27FC236}">
                <a16:creationId xmlns:a16="http://schemas.microsoft.com/office/drawing/2014/main" xmlns="" id="{4A12DE0A-8312-4A9B-BE4D-5B0F76305009}"/>
              </a:ext>
            </a:extLst>
          </p:cNvPr>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2" name="TextBox 1"/>
          <p:cNvSpPr txBox="1"/>
          <p:nvPr/>
        </p:nvSpPr>
        <p:spPr>
          <a:xfrm>
            <a:off x="685800" y="915548"/>
            <a:ext cx="8280920" cy="5685659"/>
          </a:xfrm>
          <a:prstGeom prst="rect">
            <a:avLst/>
          </a:prstGeom>
          <a:noFill/>
        </p:spPr>
        <p:txBody>
          <a:bodyPr wrap="square" rtlCol="0">
            <a:spAutoFit/>
          </a:bodyPr>
          <a:lstStyle/>
          <a:p>
            <a:pPr>
              <a:lnSpc>
                <a:spcPts val="645"/>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R="435610">
              <a:lnSpc>
                <a:spcPct val="142000"/>
              </a:lnSpc>
            </a:pP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Example: </a:t>
            </a:r>
          </a:p>
          <a:p>
            <a:pPr marR="435610">
              <a:lnSpc>
                <a:spcPct val="142000"/>
              </a:lnSpc>
            </a:pP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Label</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opcode</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operand</a:t>
            </a:r>
            <a:r>
              <a:rPr lang="en-IN" b="1" dirty="0">
                <a:latin typeface="Times New Roman" panose="02020603050405020304" pitchFamily="18" charset="0"/>
                <a:ea typeface="Times New Roman" panose="02020603050405020304" pitchFamily="18" charset="0"/>
              </a:rPr>
              <a:t>          </a:t>
            </a: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Description</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T-state</a:t>
            </a:r>
          </a:p>
          <a:p>
            <a:pPr marR="435610">
              <a:lnSpc>
                <a:spcPct val="142000"/>
              </a:lnSpc>
            </a:pPr>
            <a:endParaRPr lang="en-IN" b="1" dirty="0">
              <a:latin typeface="Times New Roman" panose="02020603050405020304" pitchFamily="18" charset="0"/>
              <a:ea typeface="Calibri" panose="020F0502020204030204" pitchFamily="34" charset="0"/>
            </a:endParaRPr>
          </a:p>
          <a:p>
            <a:pPr marR="435610">
              <a:lnSpc>
                <a:spcPct val="142000"/>
              </a:lnSpc>
            </a:pPr>
            <a:endParaRPr lang="en-IN" sz="1800" b="1" dirty="0">
              <a:effectLst/>
              <a:latin typeface="Times New Roman" panose="02020603050405020304" pitchFamily="18" charset="0"/>
              <a:ea typeface="Calibri" panose="020F0502020204030204" pitchFamily="34" charset="0"/>
              <a:cs typeface="Arial" panose="020B0604020202020204" pitchFamily="34" charset="0"/>
            </a:endParaRPr>
          </a:p>
          <a:p>
            <a:pPr marR="435610">
              <a:lnSpc>
                <a:spcPct val="142000"/>
              </a:lnSpc>
            </a:pPr>
            <a:endParaRPr lang="en-IN" b="1" dirty="0">
              <a:latin typeface="Times New Roman" panose="02020603050405020304" pitchFamily="18" charset="0"/>
              <a:ea typeface="Calibri" panose="020F050202020403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Clock frequency of the system f = 2 MHz</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ts val="925"/>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Clock period= 1/f= 1/2 = 0.5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μs</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ts val="920"/>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Time to execute MVI = T-state for MVI*clock period</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ts val="495"/>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1498600">
              <a:tabLst>
                <a:tab pos="18161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T</a:t>
            </a:r>
            <a:r>
              <a:rPr lang="en-IN" sz="1800" baseline="-25000" dirty="0">
                <a:effectLst/>
                <a:latin typeface="Times New Roman" panose="02020603050405020304" pitchFamily="18" charset="0"/>
                <a:ea typeface="Times New Roman" panose="02020603050405020304" pitchFamily="18" charset="0"/>
                <a:cs typeface="Arial" panose="020B0604020202020204" pitchFamily="34" charset="0"/>
              </a:rPr>
              <a:t>O</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=7 T states * 0.5</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ts val="890"/>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1816100"/>
            <a:r>
              <a:rPr lang="en-IN" sz="1800" dirty="0">
                <a:effectLst/>
                <a:latin typeface="Times New Roman" panose="02020603050405020304" pitchFamily="18" charset="0"/>
                <a:ea typeface="Times New Roman" panose="02020603050405020304" pitchFamily="18" charset="0"/>
                <a:cs typeface="Arial" panose="020B0604020202020204" pitchFamily="34" charset="0"/>
              </a:rPr>
              <a:t>= 3.5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μs</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ts val="1000"/>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ts val="1040"/>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Time Delay in Loop T</a:t>
            </a:r>
            <a:r>
              <a:rPr lang="en-IN" sz="1800" baseline="-25000" dirty="0">
                <a:effectLst/>
                <a:latin typeface="Times New Roman" panose="02020603050405020304" pitchFamily="18" charset="0"/>
                <a:ea typeface="Times New Roman" panose="02020603050405020304" pitchFamily="18" charset="0"/>
                <a:cs typeface="Arial" panose="020B0604020202020204" pitchFamily="34" charset="0"/>
              </a:rPr>
              <a:t>L</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T*Loop T states * N</a:t>
            </a:r>
            <a:r>
              <a:rPr lang="en-IN" sz="1800" baseline="-25000" dirty="0">
                <a:effectLst/>
                <a:latin typeface="Times New Roman" panose="02020603050405020304" pitchFamily="18" charset="0"/>
                <a:ea typeface="Times New Roman" panose="02020603050405020304" pitchFamily="18" charset="0"/>
                <a:cs typeface="Arial" panose="020B0604020202020204" pitchFamily="34" charset="0"/>
              </a:rPr>
              <a:t>10</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ts val="905"/>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Arial" panose="020B0604020202020204" pitchFamily="34" charset="0"/>
              <a:buChar char="="/>
              <a:tabLst>
                <a:tab pos="18288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0.5 * 14* 255</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ts val="920"/>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Arial" panose="020B0604020202020204" pitchFamily="34" charset="0"/>
              <a:buChar char="="/>
              <a:tabLst>
                <a:tab pos="18288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1785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μs</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ts val="930"/>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Arial" panose="020B0604020202020204" pitchFamily="34" charset="0"/>
              <a:buChar char="="/>
              <a:tabLst>
                <a:tab pos="18288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1.8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ms</a:t>
            </a:r>
            <a:endParaRPr lang="en-IN"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074" name="Picture 2">
            <a:extLst>
              <a:ext uri="{FF2B5EF4-FFF2-40B4-BE49-F238E27FC236}">
                <a16:creationId xmlns:a16="http://schemas.microsoft.com/office/drawing/2014/main" xmlns="" id="{A44490F6-C4C9-4A36-8D77-8601167EB8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853398"/>
            <a:ext cx="5727700" cy="1147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6706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C9F054C4-1067-4316-B940-5B21CA33DEF0}"/>
              </a:ext>
            </a:extLst>
          </p:cNvPr>
          <p:cNvSpPr>
            <a:spLocks noGrp="1"/>
          </p:cNvSpPr>
          <p:nvPr>
            <p:ph type="dt" sz="quarter" idx="10"/>
          </p:nvPr>
        </p:nvSpPr>
        <p:spPr/>
        <p:txBody>
          <a:bodyPr/>
          <a:lstStyle/>
          <a:p>
            <a:pPr>
              <a:defRPr/>
            </a:pPr>
            <a:fld id="{A7C17EB9-1453-413D-AF85-2FBF7B0AF81C}" type="datetime1">
              <a:rPr lang="en-US" smtClean="0"/>
              <a:t>3/22/2023</a:t>
            </a:fld>
            <a:endParaRPr lang="en-US"/>
          </a:p>
        </p:txBody>
      </p:sp>
      <p:sp>
        <p:nvSpPr>
          <p:cNvPr id="5" name="Footer Placeholder 4">
            <a:extLst>
              <a:ext uri="{FF2B5EF4-FFF2-40B4-BE49-F238E27FC236}">
                <a16:creationId xmlns:a16="http://schemas.microsoft.com/office/drawing/2014/main" xmlns="" id="{808A391F-5F6E-4628-8165-B49520DF9C05}"/>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9C09F6F9-D0F9-411A-AD03-201229DED93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EA23B9-D341-406D-9B8A-FADADCCA2FAA}" type="slidenum">
              <a:rPr lang="en-US" altLang="en-US">
                <a:solidFill>
                  <a:srgbClr val="898989"/>
                </a:solidFill>
                <a:latin typeface="Calibri" panose="020F0502020204030204" pitchFamily="34" charset="0"/>
              </a:rPr>
              <a:pPr eaLnBrk="1" hangingPunct="1"/>
              <a:t>22</a:t>
            </a:fld>
            <a:endParaRPr lang="en-US" altLang="en-US">
              <a:solidFill>
                <a:srgbClr val="898989"/>
              </a:solidFill>
              <a:latin typeface="Calibri" panose="020F0502020204030204" pitchFamily="34" charset="0"/>
            </a:endParaRPr>
          </a:p>
        </p:txBody>
      </p:sp>
      <p:pic>
        <p:nvPicPr>
          <p:cNvPr id="7174" name="Picture 2" descr="E:\NIET\Project\xLogo11.png.pagespeed.ic.pydHLuCQEZ.png">
            <a:extLst>
              <a:ext uri="{FF2B5EF4-FFF2-40B4-BE49-F238E27FC236}">
                <a16:creationId xmlns:a16="http://schemas.microsoft.com/office/drawing/2014/main" xmlns="" id="{1F0A1A3C-3970-4F35-A633-DEA6E8ED2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xmlns="" id="{25D3356D-2CC3-435D-A3D8-DC7F4FA3D61C}"/>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9" name="Title 1">
            <a:extLst>
              <a:ext uri="{FF2B5EF4-FFF2-40B4-BE49-F238E27FC236}">
                <a16:creationId xmlns:a16="http://schemas.microsoft.com/office/drawing/2014/main" xmlns="" id="{4A12DE0A-8312-4A9B-BE4D-5B0F76305009}"/>
              </a:ext>
            </a:extLst>
          </p:cNvPr>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2" name="TextBox 1"/>
          <p:cNvSpPr txBox="1"/>
          <p:nvPr/>
        </p:nvSpPr>
        <p:spPr>
          <a:xfrm>
            <a:off x="251520" y="1134147"/>
            <a:ext cx="8640960" cy="5330177"/>
          </a:xfrm>
          <a:prstGeom prst="rect">
            <a:avLst/>
          </a:prstGeom>
          <a:noFill/>
        </p:spPr>
        <p:txBody>
          <a:bodyPr wrap="square" rtlCol="0">
            <a:spAutoFit/>
          </a:bodyPr>
          <a:lstStyle/>
          <a:p>
            <a:pPr>
              <a:lnSpc>
                <a:spcPts val="645"/>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R="12700" algn="just">
              <a:lnSpc>
                <a:spcPct val="103000"/>
              </a:lnSpc>
            </a:pP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Note: </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255 is equivalent decimal number of hexadecimal count FF loaded in the register C.</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930"/>
              </a:lnSpc>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5000"/>
              </a:lnSpc>
            </a:pP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Note: </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T-states for JNZ instruction are shown as 10/7. The 8085 microprocessor requires 10 T-states to execute a conditional jump when it jumps and seven T-states when in the last iteration, JNZ will fail (C reaches to zero).</a:t>
            </a:r>
          </a:p>
          <a:p>
            <a:pPr marL="457200" marR="1206500" indent="-456565">
              <a:lnSpc>
                <a:spcPct val="125000"/>
              </a:lnSpc>
              <a:spcAft>
                <a:spcPts val="0"/>
              </a:spcAf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The adjusted loop delay T</a:t>
            </a:r>
            <a:r>
              <a:rPr lang="en-IN" baseline="-25000" dirty="0">
                <a:effectLst/>
                <a:latin typeface="Times New Roman" panose="02020603050405020304" pitchFamily="18" charset="0"/>
                <a:ea typeface="Times New Roman" panose="02020603050405020304" pitchFamily="18" charset="0"/>
                <a:cs typeface="Times New Roman" panose="02020603050405020304" pitchFamily="18" charset="0"/>
              </a:rPr>
              <a:t>LA</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Time to execute loop instructions =</a:t>
            </a:r>
          </a:p>
          <a:p>
            <a:pPr marL="457200" marR="1206500" indent="-456565">
              <a:lnSpc>
                <a:spcPct val="125000"/>
              </a:lnSpc>
              <a:spcAft>
                <a:spcPts val="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T</a:t>
            </a:r>
            <a:r>
              <a:rPr lang="en-IN" baseline="-25000" dirty="0">
                <a:effectLst/>
                <a:latin typeface="Times New Roman" panose="02020603050405020304" pitchFamily="18" charset="0"/>
                <a:ea typeface="Times New Roman" panose="02020603050405020304" pitchFamily="18" charset="0"/>
                <a:cs typeface="Times New Roman" panose="02020603050405020304" pitchFamily="18" charset="0"/>
              </a:rPr>
              <a:t>L</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 (3T states* clock period)</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315"/>
              </a:lnSpc>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=1785- 3*.5</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935"/>
              </a:lnSpc>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=1785-1.5</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920"/>
              </a:lnSpc>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=1783.5 </a:t>
            </a:r>
            <a:r>
              <a:rPr lang="en-IN" dirty="0" err="1">
                <a:effectLst/>
                <a:latin typeface="Times New Roman" panose="02020603050405020304" pitchFamily="18" charset="0"/>
                <a:ea typeface="Times New Roman" panose="02020603050405020304" pitchFamily="18" charset="0"/>
                <a:cs typeface="Times New Roman" panose="02020603050405020304" pitchFamily="18" charset="0"/>
              </a:rPr>
              <a:t>μs</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20"/>
              </a:lnSpc>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r>
            <a:br>
              <a:rPr lang="en-IN"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R="29210">
              <a:lnSpc>
                <a:spcPct val="146000"/>
              </a:lnSpc>
            </a:pP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Note: </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The difference between loop delay and adjusted loop delay is </a:t>
            </a:r>
            <a:r>
              <a:rPr lang="en-IN" dirty="0" err="1">
                <a:effectLst/>
                <a:latin typeface="Times New Roman" panose="02020603050405020304" pitchFamily="18" charset="0"/>
                <a:ea typeface="Times New Roman" panose="02020603050405020304" pitchFamily="18" charset="0"/>
                <a:cs typeface="Times New Roman" panose="02020603050405020304" pitchFamily="18" charset="0"/>
              </a:rPr>
              <a:t>approax</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2 </a:t>
            </a:r>
            <a:r>
              <a:rPr lang="en-IN" dirty="0" err="1">
                <a:effectLst/>
                <a:latin typeface="Times New Roman" panose="02020603050405020304" pitchFamily="18" charset="0"/>
                <a:ea typeface="Times New Roman" panose="02020603050405020304" pitchFamily="18" charset="0"/>
                <a:cs typeface="Times New Roman" panose="02020603050405020304" pitchFamily="18" charset="0"/>
              </a:rPr>
              <a:t>μs</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Hence it can be ignored in some cases.</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10"/>
              </a:lnSpc>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Total delay T</a:t>
            </a:r>
            <a:r>
              <a:rPr lang="en-IN" baseline="-25000" dirty="0">
                <a:effectLst/>
                <a:latin typeface="Times New Roman" panose="02020603050405020304" pitchFamily="18" charset="0"/>
                <a:ea typeface="Times New Roman" panose="02020603050405020304" pitchFamily="18" charset="0"/>
                <a:cs typeface="Times New Roman" panose="02020603050405020304" pitchFamily="18" charset="0"/>
              </a:rPr>
              <a:t>D</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 Time to execute instructions outside loop (T</a:t>
            </a:r>
            <a:r>
              <a:rPr lang="en-IN" baseline="-25000" dirty="0">
                <a:effectLst/>
                <a:latin typeface="Times New Roman" panose="02020603050405020304" pitchFamily="18" charset="0"/>
                <a:ea typeface="Times New Roman" panose="02020603050405020304" pitchFamily="18" charset="0"/>
                <a:cs typeface="Times New Roman" panose="02020603050405020304" pitchFamily="18" charset="0"/>
              </a:rPr>
              <a:t>O</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 Time to execute loop instructions (T</a:t>
            </a:r>
            <a:r>
              <a:rPr lang="en-IN" baseline="-25000" dirty="0">
                <a:effectLst/>
                <a:latin typeface="Times New Roman" panose="02020603050405020304" pitchFamily="18" charset="0"/>
                <a:ea typeface="Times New Roman" panose="02020603050405020304" pitchFamily="18" charset="0"/>
                <a:cs typeface="Times New Roman" panose="02020603050405020304" pitchFamily="18" charset="0"/>
              </a:rPr>
              <a:t>L</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465"/>
              </a:lnSpc>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2171700" lvl="4" indent="-342900">
              <a:buFont typeface="Arial" panose="020B0604020202020204" pitchFamily="34" charset="0"/>
              <a:buChar char="="/>
              <a:tabLst>
                <a:tab pos="1066800" algn="l"/>
              </a:tabLs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T</a:t>
            </a:r>
            <a:r>
              <a:rPr lang="en-IN" baseline="-25000" dirty="0">
                <a:effectLst/>
                <a:latin typeface="Times New Roman" panose="02020603050405020304" pitchFamily="18" charset="0"/>
                <a:ea typeface="Times New Roman" panose="02020603050405020304" pitchFamily="18" charset="0"/>
                <a:cs typeface="Times New Roman" panose="02020603050405020304" pitchFamily="18" charset="0"/>
              </a:rPr>
              <a:t>O</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+T</a:t>
            </a:r>
            <a:r>
              <a:rPr lang="en-IN" baseline="-25000" dirty="0">
                <a:effectLst/>
                <a:latin typeface="Times New Roman" panose="02020603050405020304" pitchFamily="18" charset="0"/>
                <a:ea typeface="Times New Roman" panose="02020603050405020304" pitchFamily="18" charset="0"/>
                <a:cs typeface="Times New Roman" panose="02020603050405020304" pitchFamily="18" charset="0"/>
              </a:rPr>
              <a:t>LA</a:t>
            </a: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2171700" marR="3864610" lvl="4" indent="-342900">
              <a:lnSpc>
                <a:spcPct val="162000"/>
              </a:lnSpc>
              <a:spcAft>
                <a:spcPts val="0"/>
              </a:spcAft>
              <a:buFont typeface="Arial" panose="020B0604020202020204" pitchFamily="34" charset="0"/>
              <a:buChar char="="/>
              <a:tabLst>
                <a:tab pos="1059815" algn="l"/>
              </a:tabLs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3.5+1783.5 =1787 </a:t>
            </a:r>
            <a:r>
              <a:rPr lang="en-IN" dirty="0" err="1">
                <a:effectLst/>
                <a:latin typeface="Times New Roman" panose="02020603050405020304" pitchFamily="18" charset="0"/>
                <a:ea typeface="Times New Roman" panose="02020603050405020304" pitchFamily="18" charset="0"/>
                <a:cs typeface="Times New Roman" panose="02020603050405020304" pitchFamily="18" charset="0"/>
              </a:rPr>
              <a:t>μs</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157002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C9F054C4-1067-4316-B940-5B21CA33DEF0}"/>
              </a:ext>
            </a:extLst>
          </p:cNvPr>
          <p:cNvSpPr>
            <a:spLocks noGrp="1"/>
          </p:cNvSpPr>
          <p:nvPr>
            <p:ph type="dt" sz="quarter" idx="10"/>
          </p:nvPr>
        </p:nvSpPr>
        <p:spPr/>
        <p:txBody>
          <a:bodyPr/>
          <a:lstStyle/>
          <a:p>
            <a:pPr>
              <a:defRPr/>
            </a:pPr>
            <a:fld id="{4007FD7B-B872-434F-A995-94EA68C90F45}" type="datetime1">
              <a:rPr lang="en-US" smtClean="0"/>
              <a:t>3/22/2023</a:t>
            </a:fld>
            <a:endParaRPr lang="en-US"/>
          </a:p>
        </p:txBody>
      </p:sp>
      <p:sp>
        <p:nvSpPr>
          <p:cNvPr id="5" name="Footer Placeholder 4">
            <a:extLst>
              <a:ext uri="{FF2B5EF4-FFF2-40B4-BE49-F238E27FC236}">
                <a16:creationId xmlns:a16="http://schemas.microsoft.com/office/drawing/2014/main" xmlns="" id="{808A391F-5F6E-4628-8165-B49520DF9C05}"/>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9C09F6F9-D0F9-411A-AD03-201229DED93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EA23B9-D341-406D-9B8A-FADADCCA2FAA}" type="slidenum">
              <a:rPr lang="en-US" altLang="en-US">
                <a:solidFill>
                  <a:srgbClr val="898989"/>
                </a:solidFill>
                <a:latin typeface="Calibri" panose="020F0502020204030204" pitchFamily="34" charset="0"/>
              </a:rPr>
              <a:pPr eaLnBrk="1" hangingPunct="1"/>
              <a:t>23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9A43647C-28E6-4E33-96D4-CB068A13E328}"/>
              </a:ext>
            </a:extLst>
          </p:cNvPr>
          <p:cNvSpPr txBox="1">
            <a:spLocks/>
          </p:cNvSpPr>
          <p:nvPr/>
        </p:nvSpPr>
        <p:spPr>
          <a:xfrm>
            <a:off x="1763688" y="972590"/>
            <a:ext cx="6923112" cy="51219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latin typeface="Times New Roman" panose="02020603050405020304" pitchFamily="18" charset="0"/>
                <a:ea typeface="Times New Roman" panose="02020603050405020304" pitchFamily="18" charset="0"/>
                <a:cs typeface="Arial" panose="020B0604020202020204" pitchFamily="34" charset="0"/>
              </a:rPr>
              <a:t>TIME DELAY USING A REGISTER PAIR</a:t>
            </a:r>
          </a:p>
        </p:txBody>
      </p:sp>
      <p:pic>
        <p:nvPicPr>
          <p:cNvPr id="7174" name="Picture 2" descr="E:\NIET\Project\xLogo11.png.pagespeed.ic.pydHLuCQEZ.png">
            <a:extLst>
              <a:ext uri="{FF2B5EF4-FFF2-40B4-BE49-F238E27FC236}">
                <a16:creationId xmlns:a16="http://schemas.microsoft.com/office/drawing/2014/main" xmlns="" id="{1F0A1A3C-3970-4F35-A633-DEA6E8ED2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xmlns="" id="{25D3356D-2CC3-435D-A3D8-DC7F4FA3D61C}"/>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9" name="Title 1">
            <a:extLst>
              <a:ext uri="{FF2B5EF4-FFF2-40B4-BE49-F238E27FC236}">
                <a16:creationId xmlns:a16="http://schemas.microsoft.com/office/drawing/2014/main" xmlns="" id="{4A12DE0A-8312-4A9B-BE4D-5B0F76305009}"/>
              </a:ext>
            </a:extLst>
          </p:cNvPr>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2" name="TextBox 1"/>
          <p:cNvSpPr txBox="1"/>
          <p:nvPr/>
        </p:nvSpPr>
        <p:spPr>
          <a:xfrm>
            <a:off x="490780" y="1781897"/>
            <a:ext cx="8280920" cy="1884618"/>
          </a:xfrm>
          <a:prstGeom prst="rect">
            <a:avLst/>
          </a:prstGeom>
          <a:noFill/>
        </p:spPr>
        <p:txBody>
          <a:bodyPr wrap="square" rtlCol="0">
            <a:spAutoFit/>
          </a:bodyPr>
          <a:lstStyle/>
          <a:p>
            <a:pPr>
              <a:lnSpc>
                <a:spcPts val="645"/>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R="3810" algn="just">
              <a:lnSpc>
                <a:spcPct val="106000"/>
              </a:lnSpc>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The time delay can be increased by setting a loop and using a register pair with a 16-bit number (maximum FFFF H). The 16-bit number is decremented using DCX instruction. However the, instruction DCX does not set the zero flag. So, additional techniques must be used to set the zero flag.</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830"/>
              </a:lnSpc>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Example</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098" name="Picture 2">
            <a:extLst>
              <a:ext uri="{FF2B5EF4-FFF2-40B4-BE49-F238E27FC236}">
                <a16:creationId xmlns:a16="http://schemas.microsoft.com/office/drawing/2014/main" xmlns="" id="{6E3A5114-2A4C-4788-B1AF-7E86C9DAB7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3527120"/>
            <a:ext cx="6536258" cy="1484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9442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C9F054C4-1067-4316-B940-5B21CA33DEF0}"/>
              </a:ext>
            </a:extLst>
          </p:cNvPr>
          <p:cNvSpPr>
            <a:spLocks noGrp="1"/>
          </p:cNvSpPr>
          <p:nvPr>
            <p:ph type="dt" sz="quarter" idx="10"/>
          </p:nvPr>
        </p:nvSpPr>
        <p:spPr/>
        <p:txBody>
          <a:bodyPr/>
          <a:lstStyle/>
          <a:p>
            <a:pPr>
              <a:defRPr/>
            </a:pPr>
            <a:fld id="{4B6D8F22-0F97-4B0E-8985-79D6D26A518E}" type="datetime1">
              <a:rPr lang="en-US" smtClean="0"/>
              <a:t>3/22/2023</a:t>
            </a:fld>
            <a:endParaRPr lang="en-US"/>
          </a:p>
        </p:txBody>
      </p:sp>
      <p:sp>
        <p:nvSpPr>
          <p:cNvPr id="5" name="Footer Placeholder 4">
            <a:extLst>
              <a:ext uri="{FF2B5EF4-FFF2-40B4-BE49-F238E27FC236}">
                <a16:creationId xmlns:a16="http://schemas.microsoft.com/office/drawing/2014/main" xmlns="" id="{808A391F-5F6E-4628-8165-B49520DF9C05}"/>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9C09F6F9-D0F9-411A-AD03-201229DED93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EA23B9-D341-406D-9B8A-FADADCCA2FAA}" type="slidenum">
              <a:rPr lang="en-US" altLang="en-US">
                <a:solidFill>
                  <a:srgbClr val="898989"/>
                </a:solidFill>
                <a:latin typeface="Calibri" panose="020F0502020204030204" pitchFamily="34" charset="0"/>
              </a:rPr>
              <a:pPr eaLnBrk="1" hangingPunct="1"/>
              <a:t>24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9A43647C-28E6-4E33-96D4-CB068A13E328}"/>
              </a:ext>
            </a:extLst>
          </p:cNvPr>
          <p:cNvSpPr txBox="1">
            <a:spLocks/>
          </p:cNvSpPr>
          <p:nvPr/>
        </p:nvSpPr>
        <p:spPr>
          <a:xfrm>
            <a:off x="1763688" y="972590"/>
            <a:ext cx="6923112" cy="51219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latin typeface="Times New Roman" panose="02020603050405020304" pitchFamily="18" charset="0"/>
                <a:ea typeface="Times New Roman" panose="02020603050405020304" pitchFamily="18" charset="0"/>
                <a:cs typeface="Arial" panose="020B0604020202020204" pitchFamily="34" charset="0"/>
              </a:rPr>
              <a:t>TIME DELAY USING A REGISTER PAIR</a:t>
            </a:r>
          </a:p>
        </p:txBody>
      </p:sp>
      <p:pic>
        <p:nvPicPr>
          <p:cNvPr id="7174" name="Picture 2" descr="E:\NIET\Project\xLogo11.png.pagespeed.ic.pydHLuCQEZ.png">
            <a:extLst>
              <a:ext uri="{FF2B5EF4-FFF2-40B4-BE49-F238E27FC236}">
                <a16:creationId xmlns:a16="http://schemas.microsoft.com/office/drawing/2014/main" xmlns="" id="{1F0A1A3C-3970-4F35-A633-DEA6E8ED2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xmlns="" id="{25D3356D-2CC3-435D-A3D8-DC7F4FA3D61C}"/>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9" name="Title 1">
            <a:extLst>
              <a:ext uri="{FF2B5EF4-FFF2-40B4-BE49-F238E27FC236}">
                <a16:creationId xmlns:a16="http://schemas.microsoft.com/office/drawing/2014/main" xmlns="" id="{4A12DE0A-8312-4A9B-BE4D-5B0F76305009}"/>
              </a:ext>
            </a:extLst>
          </p:cNvPr>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2" name="TextBox 1"/>
          <p:cNvSpPr txBox="1"/>
          <p:nvPr/>
        </p:nvSpPr>
        <p:spPr>
          <a:xfrm>
            <a:off x="389890" y="3391154"/>
            <a:ext cx="8280920" cy="3087255"/>
          </a:xfrm>
          <a:prstGeom prst="rect">
            <a:avLst/>
          </a:prstGeom>
          <a:noFill/>
        </p:spPr>
        <p:txBody>
          <a:bodyPr wrap="square" rtlCol="0">
            <a:spAutoFit/>
          </a:bodyPr>
          <a:lstStyle/>
          <a:p>
            <a:pPr>
              <a:lnSpc>
                <a:spcPts val="645"/>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R="2772410">
              <a:lnSpc>
                <a:spcPct val="138000"/>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Clock frequency of the system f = 2 MHz Clock period= 1/f= 1/2 = 0.5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μs</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Decimal equivalent of 2384 H = 9092</a:t>
            </a:r>
            <a:r>
              <a:rPr lang="en-IN" sz="1800" baseline="-25000" dirty="0">
                <a:effectLst/>
                <a:latin typeface="Times New Roman" panose="02020603050405020304" pitchFamily="18" charset="0"/>
                <a:ea typeface="Times New Roman" panose="02020603050405020304" pitchFamily="18" charset="0"/>
                <a:cs typeface="Arial" panose="020B0604020202020204" pitchFamily="34" charset="0"/>
              </a:rPr>
              <a:t>10</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ts val="225"/>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Time to execute LXI = T-state for LXI*clock period</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ts val="440"/>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1498600">
              <a:tabLst>
                <a:tab pos="18161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T</a:t>
            </a:r>
            <a:r>
              <a:rPr lang="en-IN" sz="1800" baseline="-25000" dirty="0">
                <a:effectLst/>
                <a:latin typeface="Times New Roman" panose="02020603050405020304" pitchFamily="18" charset="0"/>
                <a:ea typeface="Times New Roman" panose="02020603050405020304" pitchFamily="18" charset="0"/>
                <a:cs typeface="Arial" panose="020B0604020202020204" pitchFamily="34" charset="0"/>
              </a:rPr>
              <a:t>O</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=10T states * 0.5</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ts val="890"/>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1828800"/>
            <a:r>
              <a:rPr lang="en-IN" sz="1800" dirty="0">
                <a:effectLst/>
                <a:latin typeface="Times New Roman" panose="02020603050405020304" pitchFamily="18" charset="0"/>
                <a:ea typeface="Times New Roman" panose="02020603050405020304" pitchFamily="18" charset="0"/>
                <a:cs typeface="Arial" panose="020B0604020202020204" pitchFamily="34" charset="0"/>
              </a:rPr>
              <a:t>=5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μs</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ts val="510"/>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1828800" marR="2327910" indent="-1828800">
              <a:lnSpc>
                <a:spcPct val="120000"/>
              </a:lnSpc>
              <a:spcAft>
                <a:spcPts val="0"/>
              </a:spcAf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Time Delay in Loop T</a:t>
            </a:r>
            <a:r>
              <a:rPr lang="en-IN" sz="1800" baseline="-25000" dirty="0">
                <a:effectLst/>
                <a:latin typeface="Times New Roman" panose="02020603050405020304" pitchFamily="18" charset="0"/>
                <a:ea typeface="Times New Roman" panose="02020603050405020304" pitchFamily="18" charset="0"/>
                <a:cs typeface="Arial" panose="020B0604020202020204" pitchFamily="34" charset="0"/>
              </a:rPr>
              <a:t>L</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T*Loop T states * N</a:t>
            </a:r>
            <a:r>
              <a:rPr lang="en-IN" sz="1800" baseline="-25000" dirty="0">
                <a:effectLst/>
                <a:latin typeface="Times New Roman" panose="02020603050405020304" pitchFamily="18" charset="0"/>
                <a:ea typeface="Times New Roman" panose="02020603050405020304" pitchFamily="18" charset="0"/>
                <a:cs typeface="Arial" panose="020B0604020202020204" pitchFamily="34" charset="0"/>
              </a:rPr>
              <a:t>10</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=0.5*24*9092</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ts val="505"/>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1828800"/>
            <a:r>
              <a:rPr lang="en-IN" sz="1800" dirty="0">
                <a:effectLst/>
                <a:latin typeface="Times New Roman" panose="02020603050405020304" pitchFamily="18" charset="0"/>
                <a:ea typeface="Times New Roman" panose="02020603050405020304" pitchFamily="18" charset="0"/>
                <a:cs typeface="Arial" panose="020B0604020202020204" pitchFamily="34" charset="0"/>
              </a:rPr>
              <a:t>=109104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μs</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ts val="935"/>
              </a:lnSpc>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1828800"/>
            <a:r>
              <a:rPr lang="en-IN" sz="1800" dirty="0">
                <a:effectLst/>
                <a:latin typeface="Times New Roman" panose="02020603050405020304" pitchFamily="18" charset="0"/>
                <a:ea typeface="Times New Roman" panose="02020603050405020304" pitchFamily="18" charset="0"/>
                <a:cs typeface="Arial" panose="020B0604020202020204" pitchFamily="34" charset="0"/>
              </a:rPr>
              <a:t>=109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ms</a:t>
            </a:r>
            <a:endParaRPr lang="en-IN"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098" name="Picture 2">
            <a:extLst>
              <a:ext uri="{FF2B5EF4-FFF2-40B4-BE49-F238E27FC236}">
                <a16:creationId xmlns:a16="http://schemas.microsoft.com/office/drawing/2014/main" xmlns="" id="{6E3A5114-2A4C-4788-B1AF-7E86C9DAB7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266" y="1798699"/>
            <a:ext cx="6536258" cy="14843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xmlns="" id="{D298D608-BB4E-4E1D-A45E-3EBC6346E256}"/>
              </a:ext>
            </a:extLst>
          </p:cNvPr>
          <p:cNvSpPr txBox="1"/>
          <p:nvPr/>
        </p:nvSpPr>
        <p:spPr>
          <a:xfrm>
            <a:off x="444559" y="1375296"/>
            <a:ext cx="4618494" cy="369332"/>
          </a:xfrm>
          <a:prstGeom prst="rect">
            <a:avLst/>
          </a:prstGeom>
          <a:noFill/>
        </p:spPr>
        <p:txBody>
          <a:bodyPr wrap="square">
            <a:spAutoFit/>
          </a:bodyPr>
          <a:lstStyle/>
          <a:p>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Example:</a:t>
            </a:r>
            <a:endParaRPr lang="en-IN" sz="1800" b="1"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853459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C9F054C4-1067-4316-B940-5B21CA33DEF0}"/>
              </a:ext>
            </a:extLst>
          </p:cNvPr>
          <p:cNvSpPr>
            <a:spLocks noGrp="1"/>
          </p:cNvSpPr>
          <p:nvPr>
            <p:ph type="dt" sz="quarter" idx="10"/>
          </p:nvPr>
        </p:nvSpPr>
        <p:spPr/>
        <p:txBody>
          <a:bodyPr/>
          <a:lstStyle/>
          <a:p>
            <a:pPr>
              <a:defRPr/>
            </a:pPr>
            <a:fld id="{086763D4-A5AF-4C66-BF38-13CE6B6AE316}" type="datetime1">
              <a:rPr lang="en-US" smtClean="0"/>
              <a:t>3/22/2023</a:t>
            </a:fld>
            <a:endParaRPr lang="en-US"/>
          </a:p>
        </p:txBody>
      </p:sp>
      <p:sp>
        <p:nvSpPr>
          <p:cNvPr id="5" name="Footer Placeholder 4">
            <a:extLst>
              <a:ext uri="{FF2B5EF4-FFF2-40B4-BE49-F238E27FC236}">
                <a16:creationId xmlns:a16="http://schemas.microsoft.com/office/drawing/2014/main" xmlns="" id="{808A391F-5F6E-4628-8165-B49520DF9C05}"/>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9C09F6F9-D0F9-411A-AD03-201229DED93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EA23B9-D341-406D-9B8A-FADADCCA2FAA}" type="slidenum">
              <a:rPr lang="en-US" altLang="en-US">
                <a:solidFill>
                  <a:srgbClr val="898989"/>
                </a:solidFill>
                <a:latin typeface="Calibri" panose="020F0502020204030204" pitchFamily="34" charset="0"/>
              </a:rPr>
              <a:pPr eaLnBrk="1" hangingPunct="1"/>
              <a:t>25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9A43647C-28E6-4E33-96D4-CB068A13E328}"/>
              </a:ext>
            </a:extLst>
          </p:cNvPr>
          <p:cNvSpPr txBox="1">
            <a:spLocks/>
          </p:cNvSpPr>
          <p:nvPr/>
        </p:nvSpPr>
        <p:spPr>
          <a:xfrm>
            <a:off x="1907704" y="972590"/>
            <a:ext cx="6408712" cy="51219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latin typeface="Times New Roman" panose="02020603050405020304" pitchFamily="18" charset="0"/>
                <a:cs typeface="Times New Roman" panose="02020603050405020304" pitchFamily="18" charset="0"/>
              </a:rPr>
              <a:t>Time delay using a loop within a loop</a:t>
            </a:r>
          </a:p>
        </p:txBody>
      </p:sp>
      <p:pic>
        <p:nvPicPr>
          <p:cNvPr id="7174" name="Picture 2" descr="E:\NIET\Project\xLogo11.png.pagespeed.ic.pydHLuCQEZ.png">
            <a:extLst>
              <a:ext uri="{FF2B5EF4-FFF2-40B4-BE49-F238E27FC236}">
                <a16:creationId xmlns:a16="http://schemas.microsoft.com/office/drawing/2014/main" xmlns="" id="{1F0A1A3C-3970-4F35-A633-DEA6E8ED2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xmlns="" id="{25D3356D-2CC3-435D-A3D8-DC7F4FA3D61C}"/>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9" name="Title 1">
            <a:extLst>
              <a:ext uri="{FF2B5EF4-FFF2-40B4-BE49-F238E27FC236}">
                <a16:creationId xmlns:a16="http://schemas.microsoft.com/office/drawing/2014/main" xmlns="" id="{4A12DE0A-8312-4A9B-BE4D-5B0F76305009}"/>
              </a:ext>
            </a:extLst>
          </p:cNvPr>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2" name="TextBox 1"/>
          <p:cNvSpPr txBox="1"/>
          <p:nvPr/>
        </p:nvSpPr>
        <p:spPr>
          <a:xfrm>
            <a:off x="384636" y="1563107"/>
            <a:ext cx="8280920" cy="4800353"/>
          </a:xfrm>
          <a:prstGeom prst="rect">
            <a:avLst/>
          </a:prstGeom>
          <a:noFill/>
        </p:spPr>
        <p:txBody>
          <a:bodyPr wrap="square" rtlCol="0">
            <a:spAutoFit/>
          </a:bodyPr>
          <a:lstStyle/>
          <a:p>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Example: </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Time Delay using a LOOP within a LOOP</a:t>
            </a:r>
          </a:p>
          <a:p>
            <a:endParaRPr lang="en-IN" dirty="0">
              <a:latin typeface="Times New Roman" panose="02020603050405020304" pitchFamily="18" charset="0"/>
              <a:ea typeface="Calibri" panose="020F0502020204030204" pitchFamily="34" charset="0"/>
              <a:cs typeface="Times New Roman" panose="02020603050405020304" pitchFamily="18" charset="0"/>
            </a:endParaRPr>
          </a:p>
          <a:p>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latin typeface="Times New Roman" panose="02020603050405020304" pitchFamily="18" charset="0"/>
              <a:ea typeface="Calibri" panose="020F0502020204030204" pitchFamily="34" charset="0"/>
              <a:cs typeface="Times New Roman" panose="02020603050405020304" pitchFamily="18" charset="0"/>
            </a:endParaRPr>
          </a:p>
          <a:p>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latin typeface="Times New Roman" panose="02020603050405020304" pitchFamily="18" charset="0"/>
              <a:ea typeface="Calibri" panose="020F0502020204030204" pitchFamily="34" charset="0"/>
              <a:cs typeface="Times New Roman" panose="02020603050405020304" pitchFamily="18" charset="0"/>
            </a:endParaRPr>
          </a:p>
          <a:p>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latin typeface="Times New Roman" panose="02020603050405020304" pitchFamily="18" charset="0"/>
              <a:ea typeface="Calibri" panose="020F0502020204030204" pitchFamily="34" charset="0"/>
              <a:cs typeface="Times New Roman" panose="02020603050405020304" pitchFamily="18" charset="0"/>
            </a:endParaRPr>
          </a:p>
          <a:p>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Delay in Loop T</a:t>
            </a:r>
            <a:r>
              <a:rPr lang="en-IN" baseline="-25000" dirty="0">
                <a:effectLst/>
                <a:latin typeface="Times New Roman" panose="02020603050405020304" pitchFamily="18" charset="0"/>
                <a:ea typeface="Times New Roman" panose="02020603050405020304" pitchFamily="18" charset="0"/>
                <a:cs typeface="Times New Roman" panose="02020603050405020304" pitchFamily="18" charset="0"/>
              </a:rPr>
              <a:t>L1</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=1783.5 </a:t>
            </a:r>
            <a:r>
              <a:rPr lang="en-IN" dirty="0" err="1">
                <a:effectLst/>
                <a:latin typeface="Times New Roman" panose="02020603050405020304" pitchFamily="18" charset="0"/>
                <a:ea typeface="Times New Roman" panose="02020603050405020304" pitchFamily="18" charset="0"/>
                <a:cs typeface="Times New Roman" panose="02020603050405020304" pitchFamily="18" charset="0"/>
              </a:rPr>
              <a:t>μs</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890"/>
              </a:lnSpc>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56 is the decimal equivalent of 38 hexadecimal value.</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510"/>
              </a:lnSpc>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Delay in Loop T</a:t>
            </a:r>
            <a:r>
              <a:rPr lang="en-IN" baseline="-25000" dirty="0">
                <a:effectLst/>
                <a:latin typeface="Times New Roman" panose="02020603050405020304" pitchFamily="18" charset="0"/>
                <a:ea typeface="Times New Roman" panose="02020603050405020304" pitchFamily="18" charset="0"/>
                <a:cs typeface="Times New Roman" panose="02020603050405020304" pitchFamily="18" charset="0"/>
              </a:rPr>
              <a:t>L2</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(0.5*21+T</a:t>
            </a:r>
            <a:r>
              <a:rPr lang="en-IN" baseline="-25000" dirty="0">
                <a:effectLst/>
                <a:latin typeface="Times New Roman" panose="02020603050405020304" pitchFamily="18" charset="0"/>
                <a:ea typeface="Times New Roman" panose="02020603050405020304" pitchFamily="18" charset="0"/>
                <a:cs typeface="Times New Roman" panose="02020603050405020304" pitchFamily="18" charset="0"/>
              </a:rPr>
              <a:t>L1</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)*56</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890"/>
              </a:lnSpc>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1714500" lvl="3" indent="-342900">
              <a:buFont typeface="Arial" panose="020B0604020202020204" pitchFamily="34" charset="0"/>
              <a:buChar char="="/>
              <a:tabLst>
                <a:tab pos="1498600" algn="l"/>
              </a:tabLs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100.46ms</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930"/>
              </a:lnSpc>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Timer Delay Using NOP Instruction:</a:t>
            </a:r>
            <a:endParaRPr lang="en-IN" b="1"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990"/>
              </a:lnSpc>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R="3810" algn="just">
              <a:lnSpc>
                <a:spcPct val="105000"/>
              </a:lnSpc>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NOP instruction does nothing but takes 4T states of processor time to execute. So by executing NOP instruction in between two instructions we can get delay of 4 T-state</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124" name="Picture 4">
            <a:extLst>
              <a:ext uri="{FF2B5EF4-FFF2-40B4-BE49-F238E27FC236}">
                <a16:creationId xmlns:a16="http://schemas.microsoft.com/office/drawing/2014/main" xmlns="" id="{F5AD9222-09AA-4005-8580-60AB1A525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063" y="1917074"/>
            <a:ext cx="6552728" cy="1943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5117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C9F054C4-1067-4316-B940-5B21CA33DEF0}"/>
              </a:ext>
            </a:extLst>
          </p:cNvPr>
          <p:cNvSpPr>
            <a:spLocks noGrp="1"/>
          </p:cNvSpPr>
          <p:nvPr>
            <p:ph type="dt" sz="quarter" idx="10"/>
          </p:nvPr>
        </p:nvSpPr>
        <p:spPr/>
        <p:txBody>
          <a:bodyPr/>
          <a:lstStyle/>
          <a:p>
            <a:pPr>
              <a:defRPr/>
            </a:pPr>
            <a:fld id="{5D27E771-72CC-4BBD-AEE1-AD2DAF997389}" type="datetime1">
              <a:rPr lang="en-US" smtClean="0"/>
              <a:t>3/22/2023</a:t>
            </a:fld>
            <a:endParaRPr lang="en-US"/>
          </a:p>
        </p:txBody>
      </p:sp>
      <p:sp>
        <p:nvSpPr>
          <p:cNvPr id="5" name="Footer Placeholder 4">
            <a:extLst>
              <a:ext uri="{FF2B5EF4-FFF2-40B4-BE49-F238E27FC236}">
                <a16:creationId xmlns:a16="http://schemas.microsoft.com/office/drawing/2014/main" xmlns="" id="{808A391F-5F6E-4628-8165-B49520DF9C05}"/>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9C09F6F9-D0F9-411A-AD03-201229DED93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EA23B9-D341-406D-9B8A-FADADCCA2FAA}" type="slidenum">
              <a:rPr lang="en-US" altLang="en-US">
                <a:solidFill>
                  <a:srgbClr val="898989"/>
                </a:solidFill>
                <a:latin typeface="Calibri" panose="020F0502020204030204" pitchFamily="34" charset="0"/>
              </a:rPr>
              <a:pPr eaLnBrk="1" hangingPunct="1"/>
              <a:t>26</a:t>
            </a:fld>
            <a:endParaRPr lang="en-US" altLang="en-US">
              <a:solidFill>
                <a:srgbClr val="898989"/>
              </a:solidFill>
              <a:latin typeface="Calibri" panose="020F0502020204030204" pitchFamily="34" charset="0"/>
            </a:endParaRPr>
          </a:p>
        </p:txBody>
      </p:sp>
      <p:pic>
        <p:nvPicPr>
          <p:cNvPr id="7174" name="Picture 2" descr="E:\NIET\Project\xLogo11.png.pagespeed.ic.pydHLuCQEZ.png">
            <a:extLst>
              <a:ext uri="{FF2B5EF4-FFF2-40B4-BE49-F238E27FC236}">
                <a16:creationId xmlns:a16="http://schemas.microsoft.com/office/drawing/2014/main" xmlns="" id="{1F0A1A3C-3970-4F35-A633-DEA6E8ED2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xmlns="" id="{25D3356D-2CC3-435D-A3D8-DC7F4FA3D61C}"/>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9" name="Title 1">
            <a:extLst>
              <a:ext uri="{FF2B5EF4-FFF2-40B4-BE49-F238E27FC236}">
                <a16:creationId xmlns:a16="http://schemas.microsoft.com/office/drawing/2014/main" xmlns="" id="{4A12DE0A-8312-4A9B-BE4D-5B0F76305009}"/>
              </a:ext>
            </a:extLst>
          </p:cNvPr>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123" y="1052736"/>
            <a:ext cx="4819650" cy="5509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45666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C9F054C4-1067-4316-B940-5B21CA33DEF0}"/>
              </a:ext>
            </a:extLst>
          </p:cNvPr>
          <p:cNvSpPr>
            <a:spLocks noGrp="1"/>
          </p:cNvSpPr>
          <p:nvPr>
            <p:ph type="dt" sz="quarter" idx="10"/>
          </p:nvPr>
        </p:nvSpPr>
        <p:spPr/>
        <p:txBody>
          <a:bodyPr/>
          <a:lstStyle/>
          <a:p>
            <a:pPr>
              <a:defRPr/>
            </a:pPr>
            <a:fld id="{12A8F7D5-4F5D-4A5A-87AE-39764A4C2CDD}" type="datetime1">
              <a:rPr lang="en-US" smtClean="0"/>
              <a:t>3/22/2023</a:t>
            </a:fld>
            <a:endParaRPr lang="en-US"/>
          </a:p>
        </p:txBody>
      </p:sp>
      <p:sp>
        <p:nvSpPr>
          <p:cNvPr id="5" name="Footer Placeholder 4">
            <a:extLst>
              <a:ext uri="{FF2B5EF4-FFF2-40B4-BE49-F238E27FC236}">
                <a16:creationId xmlns:a16="http://schemas.microsoft.com/office/drawing/2014/main" xmlns="" id="{808A391F-5F6E-4628-8165-B49520DF9C05}"/>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9C09F6F9-D0F9-411A-AD03-201229DED93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EA23B9-D341-406D-9B8A-FADADCCA2FAA}" type="slidenum">
              <a:rPr lang="en-US" altLang="en-US">
                <a:solidFill>
                  <a:srgbClr val="898989"/>
                </a:solidFill>
                <a:latin typeface="Calibri" panose="020F0502020204030204" pitchFamily="34" charset="0"/>
              </a:rPr>
              <a:pPr eaLnBrk="1" hangingPunct="1"/>
              <a:t>27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9A43647C-28E6-4E33-96D4-CB068A13E328}"/>
              </a:ext>
            </a:extLst>
          </p:cNvPr>
          <p:cNvSpPr txBox="1">
            <a:spLocks/>
          </p:cNvSpPr>
          <p:nvPr/>
        </p:nvSpPr>
        <p:spPr>
          <a:xfrm>
            <a:off x="2536145" y="972590"/>
            <a:ext cx="4755299" cy="51219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2400" b="1" dirty="0" smtClean="0"/>
              <a:t>Counter design with time delay</a:t>
            </a:r>
            <a:endParaRPr lang="en-US" sz="2400" b="1" dirty="0"/>
          </a:p>
        </p:txBody>
      </p:sp>
      <p:pic>
        <p:nvPicPr>
          <p:cNvPr id="7174" name="Picture 2" descr="E:\NIET\Project\xLogo11.png.pagespeed.ic.pydHLuCQEZ.png">
            <a:extLst>
              <a:ext uri="{FF2B5EF4-FFF2-40B4-BE49-F238E27FC236}">
                <a16:creationId xmlns:a16="http://schemas.microsoft.com/office/drawing/2014/main" xmlns="" id="{1F0A1A3C-3970-4F35-A633-DEA6E8ED2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xmlns="" id="{25D3356D-2CC3-435D-A3D8-DC7F4FA3D61C}"/>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9" name="Title 1">
            <a:extLst>
              <a:ext uri="{FF2B5EF4-FFF2-40B4-BE49-F238E27FC236}">
                <a16:creationId xmlns:a16="http://schemas.microsoft.com/office/drawing/2014/main" xmlns="" id="{4A12DE0A-8312-4A9B-BE4D-5B0F76305009}"/>
              </a:ext>
            </a:extLst>
          </p:cNvPr>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1" y="1495227"/>
            <a:ext cx="6364560"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33549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C9F054C4-1067-4316-B940-5B21CA33DEF0}"/>
              </a:ext>
            </a:extLst>
          </p:cNvPr>
          <p:cNvSpPr>
            <a:spLocks noGrp="1"/>
          </p:cNvSpPr>
          <p:nvPr>
            <p:ph type="dt" sz="quarter" idx="10"/>
          </p:nvPr>
        </p:nvSpPr>
        <p:spPr/>
        <p:txBody>
          <a:bodyPr/>
          <a:lstStyle/>
          <a:p>
            <a:pPr>
              <a:defRPr/>
            </a:pPr>
            <a:fld id="{40ED3B42-874A-4ECE-8147-B598EB76B352}" type="datetime1">
              <a:rPr lang="en-US" smtClean="0"/>
              <a:t>3/22/2023</a:t>
            </a:fld>
            <a:endParaRPr lang="en-US"/>
          </a:p>
        </p:txBody>
      </p:sp>
      <p:sp>
        <p:nvSpPr>
          <p:cNvPr id="5" name="Footer Placeholder 4">
            <a:extLst>
              <a:ext uri="{FF2B5EF4-FFF2-40B4-BE49-F238E27FC236}">
                <a16:creationId xmlns:a16="http://schemas.microsoft.com/office/drawing/2014/main" xmlns="" id="{808A391F-5F6E-4628-8165-B49520DF9C05}"/>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9C09F6F9-D0F9-411A-AD03-201229DED93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EA23B9-D341-406D-9B8A-FADADCCA2FAA}" type="slidenum">
              <a:rPr lang="en-US" altLang="en-US">
                <a:solidFill>
                  <a:srgbClr val="898989"/>
                </a:solidFill>
                <a:latin typeface="Calibri" panose="020F0502020204030204" pitchFamily="34" charset="0"/>
              </a:rPr>
              <a:pPr eaLnBrk="1" hangingPunct="1"/>
              <a:t>28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9A43647C-28E6-4E33-96D4-CB068A13E328}"/>
              </a:ext>
            </a:extLst>
          </p:cNvPr>
          <p:cNvSpPr txBox="1">
            <a:spLocks/>
          </p:cNvSpPr>
          <p:nvPr/>
        </p:nvSpPr>
        <p:spPr>
          <a:xfrm>
            <a:off x="2911079" y="1271877"/>
            <a:ext cx="3704456" cy="51219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Topic-2 Objective</a:t>
            </a:r>
          </a:p>
        </p:txBody>
      </p:sp>
      <p:pic>
        <p:nvPicPr>
          <p:cNvPr id="7174" name="Picture 2" descr="E:\NIET\Project\xLogo11.png.pagespeed.ic.pydHLuCQEZ.png">
            <a:extLst>
              <a:ext uri="{FF2B5EF4-FFF2-40B4-BE49-F238E27FC236}">
                <a16:creationId xmlns:a16="http://schemas.microsoft.com/office/drawing/2014/main" xmlns="" id="{1F0A1A3C-3970-4F35-A633-DEA6E8ED2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xmlns="" id="{25D3356D-2CC3-435D-A3D8-DC7F4FA3D61C}"/>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9" name="Title 1">
            <a:extLst>
              <a:ext uri="{FF2B5EF4-FFF2-40B4-BE49-F238E27FC236}">
                <a16:creationId xmlns:a16="http://schemas.microsoft.com/office/drawing/2014/main" xmlns="" id="{4A12DE0A-8312-4A9B-BE4D-5B0F76305009}"/>
              </a:ext>
            </a:extLst>
          </p:cNvPr>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graphicFrame>
        <p:nvGraphicFramePr>
          <p:cNvPr id="12" name="Table 11">
            <a:extLst>
              <a:ext uri="{FF2B5EF4-FFF2-40B4-BE49-F238E27FC236}">
                <a16:creationId xmlns:a16="http://schemas.microsoft.com/office/drawing/2014/main" xmlns="" id="{D44C068F-6322-4B53-AB7D-9982779559AE}"/>
              </a:ext>
            </a:extLst>
          </p:cNvPr>
          <p:cNvGraphicFramePr>
            <a:graphicFrameLocks noGrp="1"/>
          </p:cNvGraphicFramePr>
          <p:nvPr>
            <p:extLst>
              <p:ext uri="{D42A27DB-BD31-4B8C-83A1-F6EECF244321}">
                <p14:modId xmlns:p14="http://schemas.microsoft.com/office/powerpoint/2010/main" val="1190496962"/>
              </p:ext>
            </p:extLst>
          </p:nvPr>
        </p:nvGraphicFramePr>
        <p:xfrm>
          <a:off x="456708" y="2176474"/>
          <a:ext cx="8169274" cy="1524000"/>
        </p:xfrm>
        <a:graphic>
          <a:graphicData uri="http://schemas.openxmlformats.org/drawingml/2006/table">
            <a:tbl>
              <a:tblPr firstRow="1" bandRow="1">
                <a:tableStyleId>{5C22544A-7EE6-4342-B048-85BDC9FD1C3A}</a:tableStyleId>
              </a:tblPr>
              <a:tblGrid>
                <a:gridCol w="2537744">
                  <a:extLst>
                    <a:ext uri="{9D8B030D-6E8A-4147-A177-3AD203B41FA5}">
                      <a16:colId xmlns:a16="http://schemas.microsoft.com/office/drawing/2014/main" xmlns="" val="20000"/>
                    </a:ext>
                  </a:extLst>
                </a:gridCol>
                <a:gridCol w="3137658">
                  <a:extLst>
                    <a:ext uri="{9D8B030D-6E8A-4147-A177-3AD203B41FA5}">
                      <a16:colId xmlns:a16="http://schemas.microsoft.com/office/drawing/2014/main" xmlns="" val="20001"/>
                    </a:ext>
                  </a:extLst>
                </a:gridCol>
                <a:gridCol w="2493872">
                  <a:extLst>
                    <a:ext uri="{9D8B030D-6E8A-4147-A177-3AD203B41FA5}">
                      <a16:colId xmlns:a16="http://schemas.microsoft.com/office/drawing/2014/main" xmlns="" val="20002"/>
                    </a:ext>
                  </a:extLst>
                </a:gridCol>
              </a:tblGrid>
              <a:tr h="370840">
                <a:tc>
                  <a:txBody>
                    <a:bodyPr/>
                    <a:lstStyle/>
                    <a:p>
                      <a:r>
                        <a:rPr lang="en-US" sz="2200" b="1" dirty="0">
                          <a:solidFill>
                            <a:schemeClr val="bg1"/>
                          </a:solidFill>
                          <a:latin typeface="Times New Roman" panose="02020603050405020304" pitchFamily="18" charset="0"/>
                          <a:cs typeface="Times New Roman" panose="02020603050405020304" pitchFamily="18" charset="0"/>
                        </a:rPr>
                        <a:t>Name of the Topic</a:t>
                      </a:r>
                    </a:p>
                  </a:txBody>
                  <a:tcPr marL="91449" marR="91449"/>
                </a:tc>
                <a:tc>
                  <a:txBody>
                    <a:bodyPr/>
                    <a:lstStyle/>
                    <a:p>
                      <a:r>
                        <a:rPr lang="en-US" sz="2200" b="1" dirty="0">
                          <a:solidFill>
                            <a:schemeClr val="bg1"/>
                          </a:solidFill>
                          <a:latin typeface="Times New Roman" panose="02020603050405020304" pitchFamily="18" charset="0"/>
                          <a:cs typeface="Times New Roman" panose="02020603050405020304" pitchFamily="18" charset="0"/>
                        </a:rPr>
                        <a:t>Objective of the</a:t>
                      </a:r>
                      <a:r>
                        <a:rPr lang="en-US" sz="2200" b="1" baseline="0" dirty="0">
                          <a:solidFill>
                            <a:schemeClr val="bg1"/>
                          </a:solidFill>
                          <a:latin typeface="Times New Roman" panose="02020603050405020304" pitchFamily="18" charset="0"/>
                          <a:cs typeface="Times New Roman" panose="02020603050405020304" pitchFamily="18" charset="0"/>
                        </a:rPr>
                        <a:t> </a:t>
                      </a:r>
                      <a:r>
                        <a:rPr lang="en-US" sz="2200" b="1" dirty="0">
                          <a:solidFill>
                            <a:schemeClr val="bg1"/>
                          </a:solidFill>
                          <a:latin typeface="Times New Roman" panose="02020603050405020304" pitchFamily="18" charset="0"/>
                          <a:cs typeface="Times New Roman" panose="02020603050405020304" pitchFamily="18" charset="0"/>
                        </a:rPr>
                        <a:t>topic</a:t>
                      </a:r>
                    </a:p>
                  </a:txBody>
                  <a:tcPr marL="91449" marR="91449"/>
                </a:tc>
                <a:tc>
                  <a:txBody>
                    <a:bodyPr/>
                    <a:lstStyle/>
                    <a:p>
                      <a:r>
                        <a:rPr lang="en-US" sz="2200" b="1" dirty="0">
                          <a:solidFill>
                            <a:schemeClr val="bg1"/>
                          </a:solidFill>
                          <a:latin typeface="Times New Roman" panose="02020603050405020304" pitchFamily="18" charset="0"/>
                          <a:cs typeface="Times New Roman" panose="02020603050405020304" pitchFamily="18" charset="0"/>
                        </a:rPr>
                        <a:t>Mapping with CO</a:t>
                      </a:r>
                    </a:p>
                  </a:txBody>
                  <a:tcPr marL="91449" marR="91449"/>
                </a:tc>
                <a:extLst>
                  <a:ext uri="{0D108BD9-81ED-4DB2-BD59-A6C34878D82A}">
                    <a16:rowId xmlns:a16="http://schemas.microsoft.com/office/drawing/2014/main" xmlns="" val="10000"/>
                  </a:ext>
                </a:extLst>
              </a:tr>
              <a:tr h="370840">
                <a:tc>
                  <a:txBody>
                    <a:bodyPr/>
                    <a:lstStyle/>
                    <a:p>
                      <a:pPr algn="l"/>
                      <a:r>
                        <a:rPr lang="en-US" sz="2200" b="0" dirty="0">
                          <a:solidFill>
                            <a:schemeClr val="tx1"/>
                          </a:solidFill>
                          <a:latin typeface="Times New Roman" panose="02020603050405020304" pitchFamily="18" charset="0"/>
                          <a:cs typeface="Times New Roman" panose="02020603050405020304" pitchFamily="18" charset="0"/>
                        </a:rPr>
                        <a:t>Illustrative program: Hexadecimal counter</a:t>
                      </a:r>
                    </a:p>
                  </a:txBody>
                  <a:tcPr marL="91449" marR="91449"/>
                </a:tc>
                <a:tc>
                  <a:txBody>
                    <a:bodyPr/>
                    <a:lstStyle/>
                    <a:p>
                      <a:pPr algn="l"/>
                      <a:r>
                        <a:rPr lang="en-US" sz="2200" b="0" dirty="0">
                          <a:solidFill>
                            <a:schemeClr val="tx1"/>
                          </a:solidFill>
                          <a:latin typeface="Times New Roman" panose="02020603050405020304" pitchFamily="18" charset="0"/>
                          <a:cs typeface="Times New Roman" panose="02020603050405020304" pitchFamily="18" charset="0"/>
                        </a:rPr>
                        <a:t>To</a:t>
                      </a:r>
                      <a:r>
                        <a:rPr lang="en-US" sz="2200" b="0" baseline="0" dirty="0">
                          <a:solidFill>
                            <a:schemeClr val="tx1"/>
                          </a:solidFill>
                          <a:latin typeface="Times New Roman" panose="02020603050405020304" pitchFamily="18" charset="0"/>
                          <a:cs typeface="Times New Roman" panose="02020603050405020304" pitchFamily="18" charset="0"/>
                        </a:rPr>
                        <a:t> </a:t>
                      </a:r>
                      <a:r>
                        <a:rPr lang="en-US" sz="2200" b="0" dirty="0">
                          <a:solidFill>
                            <a:schemeClr val="tx1"/>
                          </a:solidFill>
                          <a:latin typeface="Times New Roman" panose="02020603050405020304" pitchFamily="18" charset="0"/>
                          <a:cs typeface="Times New Roman" panose="02020603050405020304" pitchFamily="18" charset="0"/>
                        </a:rPr>
                        <a:t>understand the</a:t>
                      </a:r>
                      <a:r>
                        <a:rPr lang="en-US" sz="2200" b="0" baseline="0" dirty="0">
                          <a:solidFill>
                            <a:schemeClr val="tx1"/>
                          </a:solidFill>
                          <a:latin typeface="Times New Roman" panose="02020603050405020304" pitchFamily="18" charset="0"/>
                          <a:cs typeface="Times New Roman" panose="02020603050405020304" pitchFamily="18" charset="0"/>
                        </a:rPr>
                        <a:t> </a:t>
                      </a:r>
                      <a:r>
                        <a:rPr lang="en-US" sz="2200" b="0" dirty="0">
                          <a:solidFill>
                            <a:schemeClr val="tx1"/>
                          </a:solidFill>
                          <a:latin typeface="Times New Roman" panose="02020603050405020304" pitchFamily="18" charset="0"/>
                          <a:cs typeface="Times New Roman" panose="02020603050405020304" pitchFamily="18" charset="0"/>
                        </a:rPr>
                        <a:t>concept</a:t>
                      </a:r>
                      <a:r>
                        <a:rPr lang="en-US" sz="2200" b="0" baseline="0" dirty="0">
                          <a:solidFill>
                            <a:schemeClr val="tx1"/>
                          </a:solidFill>
                          <a:latin typeface="Times New Roman" panose="02020603050405020304" pitchFamily="18" charset="0"/>
                          <a:cs typeface="Times New Roman" panose="02020603050405020304" pitchFamily="18" charset="0"/>
                        </a:rPr>
                        <a:t> of Illustrative program: Hexadecimal counter</a:t>
                      </a:r>
                      <a:endParaRPr lang="en-US" sz="2200" b="0" dirty="0">
                        <a:solidFill>
                          <a:schemeClr val="tx1"/>
                        </a:solidFill>
                        <a:latin typeface="Times New Roman" panose="02020603050405020304" pitchFamily="18" charset="0"/>
                        <a:cs typeface="Times New Roman" panose="02020603050405020304" pitchFamily="18" charset="0"/>
                      </a:endParaRPr>
                    </a:p>
                  </a:txBody>
                  <a:tcPr marL="91449" marR="91449"/>
                </a:tc>
                <a:tc>
                  <a:txBody>
                    <a:bodyPr/>
                    <a:lstStyle/>
                    <a:p>
                      <a:pPr algn="l"/>
                      <a:endParaRPr lang="en-US" sz="2200" b="0" dirty="0">
                        <a:solidFill>
                          <a:schemeClr val="tx1"/>
                        </a:solidFill>
                        <a:latin typeface="Times New Roman" panose="02020603050405020304" pitchFamily="18" charset="0"/>
                        <a:cs typeface="Times New Roman" panose="02020603050405020304" pitchFamily="18" charset="0"/>
                      </a:endParaRPr>
                    </a:p>
                    <a:p>
                      <a:pPr algn="ctr"/>
                      <a:r>
                        <a:rPr lang="en-US" sz="2200" b="0" dirty="0">
                          <a:solidFill>
                            <a:schemeClr val="tx1"/>
                          </a:solidFill>
                          <a:latin typeface="Times New Roman" panose="02020603050405020304" pitchFamily="18" charset="0"/>
                          <a:cs typeface="Times New Roman" panose="02020603050405020304" pitchFamily="18" charset="0"/>
                        </a:rPr>
                        <a:t>CO1</a:t>
                      </a:r>
                    </a:p>
                  </a:txBody>
                  <a:tcPr marL="91449" marR="91449"/>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922849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CFFDEB8E-BFB5-48C1-866B-7061AB47AABB}"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29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1781402" y="1224931"/>
            <a:ext cx="5581195"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GB" sz="3200" dirty="0"/>
              <a:t>Hexadecimal Counter</a:t>
            </a:r>
            <a:endParaRPr lang="en-US" sz="3200" dirty="0"/>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679594" y="2005396"/>
            <a:ext cx="8258175" cy="4160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eaLnBrk="1" hangingPunct="1">
              <a:lnSpc>
                <a:spcPct val="150000"/>
              </a:lnSpc>
              <a:spcBef>
                <a:spcPct val="0"/>
              </a:spcBef>
              <a:buNone/>
            </a:pPr>
            <a:r>
              <a:rPr lang="en-US" altLang="en-US" sz="1800" b="1" dirty="0">
                <a:latin typeface="Times New Roman" panose="02020603050405020304" pitchFamily="18" charset="0"/>
                <a:cs typeface="Times New Roman" panose="02020603050405020304" pitchFamily="18" charset="0"/>
              </a:rPr>
              <a:t>Program Statement: </a:t>
            </a:r>
            <a:r>
              <a:rPr lang="en-US" altLang="en-US" sz="1800" dirty="0">
                <a:latin typeface="Times New Roman" panose="02020603050405020304" pitchFamily="18" charset="0"/>
                <a:cs typeface="Times New Roman" panose="02020603050405020304" pitchFamily="18" charset="0"/>
              </a:rPr>
              <a:t>Write a program to count continuously in hexadecimal from FFH to 00H in a system with clock </a:t>
            </a:r>
            <a:r>
              <a:rPr lang="en-US" altLang="en-US" sz="1800" dirty="0" smtClean="0">
                <a:latin typeface="Times New Roman" panose="02020603050405020304" pitchFamily="18" charset="0"/>
                <a:cs typeface="Times New Roman" panose="02020603050405020304" pitchFamily="18" charset="0"/>
              </a:rPr>
              <a:t>period </a:t>
            </a:r>
            <a:r>
              <a:rPr lang="en-US" altLang="en-US" sz="1800" dirty="0">
                <a:latin typeface="Times New Roman" panose="02020603050405020304" pitchFamily="18" charset="0"/>
                <a:cs typeface="Times New Roman" panose="02020603050405020304" pitchFamily="18" charset="0"/>
              </a:rPr>
              <a:t>0.5 microseconds. Use register C to set up a delay of 1ms between each count and display output at one of the output ports.</a:t>
            </a:r>
          </a:p>
          <a:p>
            <a:pPr marL="0" indent="0" algn="just" eaLnBrk="1" hangingPunct="1">
              <a:lnSpc>
                <a:spcPct val="150000"/>
              </a:lnSpc>
              <a:spcBef>
                <a:spcPct val="0"/>
              </a:spcBef>
              <a:buNone/>
            </a:pPr>
            <a:r>
              <a:rPr lang="en-US" altLang="en-US" sz="1800" b="1" dirty="0">
                <a:latin typeface="Times New Roman" panose="02020603050405020304" pitchFamily="18" charset="0"/>
                <a:cs typeface="Times New Roman" panose="02020603050405020304" pitchFamily="18" charset="0"/>
              </a:rPr>
              <a:t>Problem Analysis: 1. </a:t>
            </a:r>
            <a:r>
              <a:rPr lang="en-US" altLang="en-US" sz="1800" dirty="0">
                <a:latin typeface="Times New Roman" panose="02020603050405020304" pitchFamily="18" charset="0"/>
                <a:cs typeface="Times New Roman" panose="02020603050405020304" pitchFamily="18" charset="0"/>
              </a:rPr>
              <a:t>The hexadecimal counter is set by loading a register with starting number and decrementing it till zero is reached and then again decrementing it to will produce -1, which is two’s complement of FFH. Hence, the register again reaches FFH.</a:t>
            </a:r>
          </a:p>
          <a:p>
            <a:pPr marL="0" indent="0" algn="just" eaLnBrk="1" hangingPunct="1">
              <a:lnSpc>
                <a:spcPct val="150000"/>
              </a:lnSpc>
              <a:spcBef>
                <a:spcPct val="0"/>
              </a:spcBef>
              <a:buNone/>
            </a:pPr>
            <a:r>
              <a:rPr lang="en-US" altLang="en-US" sz="1800" b="1" dirty="0">
                <a:latin typeface="Times New Roman" panose="02020603050405020304" pitchFamily="18" charset="0"/>
                <a:cs typeface="Times New Roman" panose="02020603050405020304" pitchFamily="18" charset="0"/>
              </a:rPr>
              <a:t>2. </a:t>
            </a:r>
            <a:r>
              <a:rPr lang="en-US" altLang="en-US" sz="1800" dirty="0">
                <a:latin typeface="Times New Roman" panose="02020603050405020304" pitchFamily="18" charset="0"/>
                <a:cs typeface="Times New Roman" panose="02020603050405020304" pitchFamily="18" charset="0"/>
              </a:rPr>
              <a:t>The 1ms time delay is set up by the procedure shown in flowchart- The register is loaded with appropriate number such that the execution of above loop produces a time delay of 1ms.</a:t>
            </a: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Tree>
    <p:extLst>
      <p:ext uri="{BB962C8B-B14F-4D97-AF65-F5344CB8AC3E}">
        <p14:creationId xmlns:p14="http://schemas.microsoft.com/office/powerpoint/2010/main" val="35909761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92E49EE-DF05-40D8-86F9-8B4CA3CED98F}" type="datetime1">
              <a:rPr lang="en-US" smtClean="0"/>
              <a:t>3/22/2023</a:t>
            </a:fld>
            <a:endParaRPr lang="en-US"/>
          </a:p>
        </p:txBody>
      </p:sp>
      <p:sp>
        <p:nvSpPr>
          <p:cNvPr id="6" name="Slide Number Placeholder 5"/>
          <p:cNvSpPr>
            <a:spLocks noGrp="1"/>
          </p:cNvSpPr>
          <p:nvPr>
            <p:ph type="sldNum" sz="quarter" idx="12"/>
          </p:nvPr>
        </p:nvSpPr>
        <p:spPr/>
        <p:txBody>
          <a:bodyPr/>
          <a:lstStyle/>
          <a:p>
            <a:pPr>
              <a:defRPr/>
            </a:pPr>
            <a:fld id="{D0FE1173-937A-497F-9834-FDABE88A4187}" type="slidenum">
              <a:rPr lang="en-US" smtClean="0"/>
              <a:pPr>
                <a:defRPr/>
              </a:pPr>
              <a:t>3</a:t>
            </a:fld>
            <a:endParaRPr lang="en-US"/>
          </a:p>
        </p:txBody>
      </p:sp>
      <p:sp>
        <p:nvSpPr>
          <p:cNvPr id="10" name="Title 1"/>
          <p:cNvSpPr>
            <a:spLocks noGrp="1"/>
          </p:cNvSpPr>
          <p:nvPr>
            <p:ph type="title"/>
          </p:nvPr>
        </p:nvSpPr>
        <p:spPr>
          <a:xfrm>
            <a:off x="1600200" y="0"/>
            <a:ext cx="7543800" cy="868362"/>
          </a:xfrm>
        </p:spPr>
        <p:style>
          <a:lnRef idx="1">
            <a:schemeClr val="accent5"/>
          </a:lnRef>
          <a:fillRef idx="2">
            <a:schemeClr val="accent5"/>
          </a:fillRef>
          <a:effectRef idx="1">
            <a:schemeClr val="accent5"/>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p>
        </p:txBody>
      </p:sp>
      <p:sp>
        <p:nvSpPr>
          <p:cNvPr id="8" name="Rectangle 7"/>
          <p:cNvSpPr/>
          <p:nvPr/>
        </p:nvSpPr>
        <p:spPr>
          <a:xfrm>
            <a:off x="2915816" y="951111"/>
            <a:ext cx="3637383"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sz="2400" dirty="0">
                <a:latin typeface="Times New Roman" panose="02020603050405020304" pitchFamily="18" charset="0"/>
                <a:cs typeface="Times New Roman" panose="02020603050405020304" pitchFamily="18" charset="0"/>
              </a:rPr>
              <a:t>Evaluation Scheme</a:t>
            </a:r>
          </a:p>
        </p:txBody>
      </p:sp>
      <p:sp>
        <p:nvSpPr>
          <p:cNvPr id="13" name="Footer Placeholder 12"/>
          <p:cNvSpPr>
            <a:spLocks noGrp="1"/>
          </p:cNvSpPr>
          <p:nvPr>
            <p:ph type="ftr" sz="quarter" idx="11"/>
          </p:nvPr>
        </p:nvSpPr>
        <p:spPr>
          <a:xfrm>
            <a:off x="2209800" y="6248400"/>
            <a:ext cx="5105400" cy="914400"/>
          </a:xfrm>
        </p:spPr>
        <p:txBody>
          <a:bodyPr/>
          <a:lstStyle/>
          <a:p>
            <a:r>
              <a:rPr lang="it-IT" smtClean="0">
                <a:latin typeface="Times New Roman" panose="02020603050405020304" pitchFamily="18" charset="0"/>
                <a:cs typeface="Times New Roman" panose="02020603050405020304" pitchFamily="18" charset="0"/>
              </a:rPr>
              <a:t>Shikha Singh              Microprocessor                  UNIT- 3</a:t>
            </a:r>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24037014-738E-42DF-ADDE-F45EF3F61811}"/>
              </a:ext>
            </a:extLst>
          </p:cNvPr>
          <p:cNvPicPr>
            <a:picLocks noChangeAspect="1"/>
          </p:cNvPicPr>
          <p:nvPr/>
        </p:nvPicPr>
        <p:blipFill>
          <a:blip r:embed="rId2" cstate="print"/>
          <a:stretch>
            <a:fillRect/>
          </a:stretch>
        </p:blipFill>
        <p:spPr>
          <a:xfrm>
            <a:off x="0" y="-1"/>
            <a:ext cx="1600200" cy="879475"/>
          </a:xfrm>
          <a:prstGeom prst="rect">
            <a:avLst/>
          </a:prstGeom>
        </p:spPr>
      </p:pic>
      <p:graphicFrame>
        <p:nvGraphicFramePr>
          <p:cNvPr id="5" name="Table 4">
            <a:extLst>
              <a:ext uri="{FF2B5EF4-FFF2-40B4-BE49-F238E27FC236}">
                <a16:creationId xmlns:a16="http://schemas.microsoft.com/office/drawing/2014/main" xmlns="" id="{979D2221-FD44-45AD-8B59-00BD099F17B6}"/>
              </a:ext>
            </a:extLst>
          </p:cNvPr>
          <p:cNvGraphicFramePr>
            <a:graphicFrameLocks noGrp="1"/>
          </p:cNvGraphicFramePr>
          <p:nvPr>
            <p:extLst>
              <p:ext uri="{D42A27DB-BD31-4B8C-83A1-F6EECF244321}">
                <p14:modId xmlns:p14="http://schemas.microsoft.com/office/powerpoint/2010/main" val="3759831269"/>
              </p:ext>
            </p:extLst>
          </p:nvPr>
        </p:nvGraphicFramePr>
        <p:xfrm>
          <a:off x="179512" y="1484784"/>
          <a:ext cx="8784975" cy="5054075"/>
        </p:xfrm>
        <a:graphic>
          <a:graphicData uri="http://schemas.openxmlformats.org/drawingml/2006/table">
            <a:tbl>
              <a:tblPr firstRow="1" firstCol="1" lastRow="1" lastCol="1" bandRow="1" bandCol="1"/>
              <a:tblGrid>
                <a:gridCol w="409765">
                  <a:extLst>
                    <a:ext uri="{9D8B030D-6E8A-4147-A177-3AD203B41FA5}">
                      <a16:colId xmlns:a16="http://schemas.microsoft.com/office/drawing/2014/main" xmlns="" val="4244701001"/>
                    </a:ext>
                  </a:extLst>
                </a:gridCol>
                <a:gridCol w="1247858">
                  <a:extLst>
                    <a:ext uri="{9D8B030D-6E8A-4147-A177-3AD203B41FA5}">
                      <a16:colId xmlns:a16="http://schemas.microsoft.com/office/drawing/2014/main" xmlns="" val="2301335923"/>
                    </a:ext>
                  </a:extLst>
                </a:gridCol>
                <a:gridCol w="1901056">
                  <a:extLst>
                    <a:ext uri="{9D8B030D-6E8A-4147-A177-3AD203B41FA5}">
                      <a16:colId xmlns:a16="http://schemas.microsoft.com/office/drawing/2014/main" xmlns="" val="1332480522"/>
                    </a:ext>
                  </a:extLst>
                </a:gridCol>
                <a:gridCol w="304112">
                  <a:extLst>
                    <a:ext uri="{9D8B030D-6E8A-4147-A177-3AD203B41FA5}">
                      <a16:colId xmlns:a16="http://schemas.microsoft.com/office/drawing/2014/main" xmlns="" val="1195554342"/>
                    </a:ext>
                  </a:extLst>
                </a:gridCol>
                <a:gridCol w="314106">
                  <a:extLst>
                    <a:ext uri="{9D8B030D-6E8A-4147-A177-3AD203B41FA5}">
                      <a16:colId xmlns:a16="http://schemas.microsoft.com/office/drawing/2014/main" xmlns="" val="2528974403"/>
                    </a:ext>
                  </a:extLst>
                </a:gridCol>
                <a:gridCol w="403341">
                  <a:extLst>
                    <a:ext uri="{9D8B030D-6E8A-4147-A177-3AD203B41FA5}">
                      <a16:colId xmlns:a16="http://schemas.microsoft.com/office/drawing/2014/main" xmlns="" val="612224251"/>
                    </a:ext>
                  </a:extLst>
                </a:gridCol>
                <a:gridCol w="403341">
                  <a:extLst>
                    <a:ext uri="{9D8B030D-6E8A-4147-A177-3AD203B41FA5}">
                      <a16:colId xmlns:a16="http://schemas.microsoft.com/office/drawing/2014/main" xmlns="" val="1459470637"/>
                    </a:ext>
                  </a:extLst>
                </a:gridCol>
                <a:gridCol w="703169">
                  <a:extLst>
                    <a:ext uri="{9D8B030D-6E8A-4147-A177-3AD203B41FA5}">
                      <a16:colId xmlns:a16="http://schemas.microsoft.com/office/drawing/2014/main" xmlns="" val="3571527256"/>
                    </a:ext>
                  </a:extLst>
                </a:gridCol>
                <a:gridCol w="703169">
                  <a:extLst>
                    <a:ext uri="{9D8B030D-6E8A-4147-A177-3AD203B41FA5}">
                      <a16:colId xmlns:a16="http://schemas.microsoft.com/office/drawing/2014/main" xmlns="" val="4164817953"/>
                    </a:ext>
                  </a:extLst>
                </a:gridCol>
                <a:gridCol w="473301">
                  <a:extLst>
                    <a:ext uri="{9D8B030D-6E8A-4147-A177-3AD203B41FA5}">
                      <a16:colId xmlns:a16="http://schemas.microsoft.com/office/drawing/2014/main" xmlns="" val="140733833"/>
                    </a:ext>
                  </a:extLst>
                </a:gridCol>
                <a:gridCol w="473301">
                  <a:extLst>
                    <a:ext uri="{9D8B030D-6E8A-4147-A177-3AD203B41FA5}">
                      <a16:colId xmlns:a16="http://schemas.microsoft.com/office/drawing/2014/main" xmlns="" val="945808335"/>
                    </a:ext>
                  </a:extLst>
                </a:gridCol>
                <a:gridCol w="398343">
                  <a:extLst>
                    <a:ext uri="{9D8B030D-6E8A-4147-A177-3AD203B41FA5}">
                      <a16:colId xmlns:a16="http://schemas.microsoft.com/office/drawing/2014/main" xmlns="" val="801805127"/>
                    </a:ext>
                  </a:extLst>
                </a:gridCol>
                <a:gridCol w="475442">
                  <a:extLst>
                    <a:ext uri="{9D8B030D-6E8A-4147-A177-3AD203B41FA5}">
                      <a16:colId xmlns:a16="http://schemas.microsoft.com/office/drawing/2014/main" xmlns="" val="1579031668"/>
                    </a:ext>
                  </a:extLst>
                </a:gridCol>
                <a:gridCol w="574671">
                  <a:extLst>
                    <a:ext uri="{9D8B030D-6E8A-4147-A177-3AD203B41FA5}">
                      <a16:colId xmlns:a16="http://schemas.microsoft.com/office/drawing/2014/main" xmlns="" val="1220696102"/>
                    </a:ext>
                  </a:extLst>
                </a:gridCol>
              </a:tblGrid>
              <a:tr h="350286">
                <a:tc rowSpan="2">
                  <a:txBody>
                    <a:bodyPr/>
                    <a:lstStyle/>
                    <a:p>
                      <a:pPr marL="67945">
                        <a:spcBef>
                          <a:spcPts val="5"/>
                        </a:spcBef>
                        <a:spcAft>
                          <a:spcPts val="0"/>
                        </a:spcAft>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04775">
                        <a:lnSpc>
                          <a:spcPts val="1260"/>
                        </a:lnSpc>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Sl.</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8740">
                        <a:lnSpc>
                          <a:spcPts val="1260"/>
                        </a:lnSpc>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67945">
                        <a:spcBef>
                          <a:spcPts val="5"/>
                        </a:spcBef>
                        <a:spcAft>
                          <a:spcPts val="0"/>
                        </a:spcAft>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71475" marR="315595" indent="-43180">
                        <a:spcAft>
                          <a:spcPts val="0"/>
                        </a:spcAft>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Subject Codes</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67945">
                        <a:spcBef>
                          <a:spcPts val="10"/>
                        </a:spcBef>
                        <a:spcAft>
                          <a:spcPts val="0"/>
                        </a:spcAft>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27990"/>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Subject Name</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181610">
                        <a:spcBef>
                          <a:spcPts val="625"/>
                        </a:spcBef>
                        <a:spcAft>
                          <a:spcPts val="0"/>
                        </a:spcAft>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Periods</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4">
                  <a:txBody>
                    <a:bodyPr/>
                    <a:lstStyle/>
                    <a:p>
                      <a:pPr marL="274320">
                        <a:spcBef>
                          <a:spcPts val="625"/>
                        </a:spcBef>
                        <a:spcAft>
                          <a:spcPts val="0"/>
                        </a:spcAft>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Evaluation Scheme</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marL="111125" marR="104775" indent="146050">
                        <a:lnSpc>
                          <a:spcPts val="1270"/>
                        </a:lnSpc>
                        <a:spcAft>
                          <a:spcPts val="0"/>
                        </a:spcAft>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End Semester</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rowSpan="2">
                  <a:txBody>
                    <a:bodyPr/>
                    <a:lstStyle/>
                    <a:p>
                      <a:pPr marL="67945"/>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spcBef>
                          <a:spcPts val="10"/>
                        </a:spcBef>
                        <a:spcAft>
                          <a:spcPts val="0"/>
                        </a:spcAft>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5565"/>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Total</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67945"/>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1755">
                        <a:spcBef>
                          <a:spcPts val="685"/>
                        </a:spcBef>
                        <a:spcAft>
                          <a:spcPts val="0"/>
                        </a:spcAft>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Credit</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41238829"/>
                  </a:ext>
                </a:extLst>
              </a:tr>
              <a:tr h="308521">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marL="86995">
                        <a:spcBef>
                          <a:spcPts val="500"/>
                        </a:spcBef>
                        <a:spcAft>
                          <a:spcPts val="0"/>
                        </a:spcAft>
                      </a:pPr>
                      <a:r>
                        <a:rPr lang="en-US" sz="1300" b="1">
                          <a:effectLst/>
                          <a:latin typeface="Times New Roman" panose="02020603050405020304" pitchFamily="18" charset="0"/>
                          <a:ea typeface="Times New Roman" panose="02020603050405020304" pitchFamily="18" charset="0"/>
                          <a:cs typeface="Times New Roman" panose="02020603050405020304" pitchFamily="18" charset="0"/>
                        </a:rPr>
                        <a:t>L</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lgn="ctr">
                        <a:spcBef>
                          <a:spcPts val="500"/>
                        </a:spcBef>
                        <a:spcAft>
                          <a:spcPts val="0"/>
                        </a:spcAft>
                      </a:pPr>
                      <a:r>
                        <a:rPr lang="en-US" sz="1300" b="1">
                          <a:effectLst/>
                          <a:latin typeface="Times New Roman" panose="02020603050405020304" pitchFamily="18" charset="0"/>
                          <a:ea typeface="Times New Roman" panose="02020603050405020304" pitchFamily="18" charset="0"/>
                          <a:cs typeface="Times New Roman" panose="02020603050405020304" pitchFamily="18" charset="0"/>
                        </a:rPr>
                        <a:t>T</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270" algn="ctr">
                        <a:spcBef>
                          <a:spcPts val="500"/>
                        </a:spcBef>
                        <a:spcAft>
                          <a:spcPts val="0"/>
                        </a:spcAft>
                      </a:pPr>
                      <a:r>
                        <a:rPr lang="en-US" sz="1300" b="1">
                          <a:effectLst/>
                          <a:latin typeface="Times New Roman" panose="02020603050405020304" pitchFamily="18" charset="0"/>
                          <a:ea typeface="Times New Roman" panose="02020603050405020304" pitchFamily="18" charset="0"/>
                          <a:cs typeface="Times New Roman" panose="02020603050405020304" pitchFamily="18" charset="0"/>
                        </a:rPr>
                        <a:t>P</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9375">
                        <a:spcBef>
                          <a:spcPts val="500"/>
                        </a:spcBef>
                        <a:spcAft>
                          <a:spcPts val="0"/>
                        </a:spcAft>
                      </a:pPr>
                      <a:r>
                        <a:rPr lang="en-US" sz="1300" b="1">
                          <a:effectLst/>
                          <a:latin typeface="Times New Roman" panose="02020603050405020304" pitchFamily="18" charset="0"/>
                          <a:ea typeface="Times New Roman" panose="02020603050405020304" pitchFamily="18" charset="0"/>
                          <a:cs typeface="Times New Roman" panose="02020603050405020304" pitchFamily="18" charset="0"/>
                        </a:rPr>
                        <a:t>CT</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6835">
                        <a:spcBef>
                          <a:spcPts val="500"/>
                        </a:spcBef>
                        <a:spcAft>
                          <a:spcPts val="0"/>
                        </a:spcAft>
                      </a:pPr>
                      <a:r>
                        <a:rPr lang="en-US" sz="1300" b="1">
                          <a:effectLst/>
                          <a:latin typeface="Times New Roman" panose="02020603050405020304" pitchFamily="18" charset="0"/>
                          <a:ea typeface="Times New Roman" panose="02020603050405020304" pitchFamily="18" charset="0"/>
                          <a:cs typeface="Times New Roman" panose="02020603050405020304" pitchFamily="18" charset="0"/>
                        </a:rPr>
                        <a:t>TA</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660" marR="78105" algn="ctr">
                        <a:spcBef>
                          <a:spcPts val="555"/>
                        </a:spcBef>
                        <a:spcAft>
                          <a:spcPts val="0"/>
                        </a:spcAft>
                      </a:pPr>
                      <a:r>
                        <a:rPr lang="en-US" sz="1300" b="1">
                          <a:effectLst/>
                          <a:latin typeface="Times New Roman" panose="02020603050405020304" pitchFamily="18" charset="0"/>
                          <a:ea typeface="Times New Roman" panose="02020603050405020304" pitchFamily="18" charset="0"/>
                          <a:cs typeface="Times New Roman" panose="02020603050405020304" pitchFamily="18" charset="0"/>
                        </a:rPr>
                        <a:t>TOTAL</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4455" marR="85090" algn="ctr">
                        <a:spcBef>
                          <a:spcPts val="500"/>
                        </a:spcBef>
                        <a:spcAft>
                          <a:spcPts val="0"/>
                        </a:spcAft>
                      </a:pPr>
                      <a:r>
                        <a:rPr lang="en-US" sz="1300" b="1">
                          <a:effectLst/>
                          <a:latin typeface="Times New Roman" panose="02020603050405020304" pitchFamily="18" charset="0"/>
                          <a:ea typeface="Times New Roman" panose="02020603050405020304" pitchFamily="18" charset="0"/>
                          <a:cs typeface="Times New Roman" panose="02020603050405020304" pitchFamily="18" charset="0"/>
                        </a:rPr>
                        <a:t>PS</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7630" marR="94615" algn="ctr">
                        <a:spcBef>
                          <a:spcPts val="500"/>
                        </a:spcBef>
                        <a:spcAft>
                          <a:spcPts val="0"/>
                        </a:spcAft>
                      </a:pPr>
                      <a:r>
                        <a:rPr lang="en-US" sz="1300" b="1">
                          <a:effectLst/>
                          <a:latin typeface="Times New Roman" panose="02020603050405020304" pitchFamily="18" charset="0"/>
                          <a:ea typeface="Times New Roman" panose="02020603050405020304" pitchFamily="18" charset="0"/>
                          <a:cs typeface="Times New Roman" panose="02020603050405020304" pitchFamily="18" charset="0"/>
                        </a:rPr>
                        <a:t>TE</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025" marR="73660" algn="ctr">
                        <a:spcBef>
                          <a:spcPts val="500"/>
                        </a:spcBef>
                        <a:spcAft>
                          <a:spcPts val="0"/>
                        </a:spcAft>
                      </a:pPr>
                      <a:r>
                        <a:rPr lang="en-US" sz="1300" b="1">
                          <a:effectLst/>
                          <a:latin typeface="Times New Roman" panose="02020603050405020304" pitchFamily="18" charset="0"/>
                          <a:ea typeface="Times New Roman" panose="02020603050405020304" pitchFamily="18" charset="0"/>
                          <a:cs typeface="Times New Roman" panose="02020603050405020304" pitchFamily="18" charset="0"/>
                        </a:rPr>
                        <a:t>PE</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xmlns="" val="1784683838"/>
                  </a:ext>
                </a:extLst>
              </a:tr>
              <a:tr h="340855">
                <a:tc>
                  <a:txBody>
                    <a:bodyPr/>
                    <a:lstStyle/>
                    <a:p>
                      <a:pPr marL="1270" algn="ctr">
                        <a:spcBef>
                          <a:spcPts val="590"/>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5725" marR="85725" algn="ctr">
                        <a:spcBef>
                          <a:spcPts val="590"/>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AMIAS0402</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lnSpc>
                          <a:spcPts val="1230"/>
                        </a:lnSpc>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Engineering Mathematics</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200"/>
                        </a:lnSpc>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IV</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9060">
                        <a:spcBef>
                          <a:spcPts val="590"/>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635" algn="ctr">
                        <a:spcBef>
                          <a:spcPts val="590"/>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905" algn="ctr">
                        <a:spcBef>
                          <a:spcPts val="590"/>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5410">
                        <a:spcBef>
                          <a:spcPts val="590"/>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30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2870">
                        <a:spcBef>
                          <a:spcPts val="590"/>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660" marR="76200" algn="ctr">
                        <a:spcBef>
                          <a:spcPts val="590"/>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50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7630" marR="94615" algn="ctr">
                        <a:spcBef>
                          <a:spcPts val="590"/>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4770" marR="72390" algn="ctr">
                        <a:spcBef>
                          <a:spcPts val="590"/>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150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222885" algn="r">
                        <a:spcBef>
                          <a:spcPts val="590"/>
                        </a:spcBef>
                        <a:spcAft>
                          <a:spcPts val="0"/>
                        </a:spcAft>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5755387"/>
                  </a:ext>
                </a:extLst>
              </a:tr>
              <a:tr h="308521">
                <a:tc>
                  <a:txBody>
                    <a:bodyPr/>
                    <a:lstStyle/>
                    <a:p>
                      <a:pPr marL="1270" algn="ctr">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5725" marR="85725" algn="ctr">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AMIASL0401</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spcBef>
                          <a:spcPts val="485"/>
                        </a:spcBef>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Technical Communication</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9060">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635" algn="ctr">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905" algn="ctr">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5410">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30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2870">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660" marR="76200" algn="ctr">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50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7630" marR="94615" algn="ctr">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4770" marR="72390" algn="ctr">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150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222885" algn="r">
                        <a:spcBef>
                          <a:spcPts val="485"/>
                        </a:spcBef>
                        <a:spcAft>
                          <a:spcPts val="0"/>
                        </a:spcAft>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37041218"/>
                  </a:ext>
                </a:extLst>
              </a:tr>
              <a:tr h="309868">
                <a:tc>
                  <a:txBody>
                    <a:bodyPr/>
                    <a:lstStyle/>
                    <a:p>
                      <a:pPr marL="1270" algn="ctr">
                        <a:spcBef>
                          <a:spcPts val="49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86360" marR="85725" algn="ctr">
                        <a:spcBef>
                          <a:spcPts val="49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AMICSE0405</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67945">
                        <a:spcBef>
                          <a:spcPts val="495"/>
                        </a:spcBef>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Microprocessor</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99060">
                        <a:spcBef>
                          <a:spcPts val="49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67945" marR="635" algn="ctr">
                        <a:spcBef>
                          <a:spcPts val="49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67945" marR="1905" algn="ctr">
                        <a:spcBef>
                          <a:spcPts val="49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105410">
                        <a:spcBef>
                          <a:spcPts val="49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30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102870">
                        <a:spcBef>
                          <a:spcPts val="49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73660" marR="76200" algn="ctr">
                        <a:spcBef>
                          <a:spcPts val="49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50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87630" marR="94615" algn="ctr">
                        <a:spcBef>
                          <a:spcPts val="49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64770" marR="72390" algn="ctr">
                        <a:spcBef>
                          <a:spcPts val="49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150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67945" marR="222885" algn="r">
                        <a:spcBef>
                          <a:spcPts val="495"/>
                        </a:spcBef>
                        <a:spcAft>
                          <a:spcPts val="0"/>
                        </a:spcAft>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xmlns="" val="2491499585"/>
                  </a:ext>
                </a:extLst>
              </a:tr>
              <a:tr h="309868">
                <a:tc>
                  <a:txBody>
                    <a:bodyPr/>
                    <a:lstStyle/>
                    <a:p>
                      <a:pPr marL="1270" algn="ctr">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6995" marR="85725" algn="ctr">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AMICSE0403A</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spcBef>
                          <a:spcPts val="485"/>
                        </a:spcBef>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Operating Systems</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9060">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635" algn="ctr">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905" algn="ctr">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5410">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30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2870">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660" marR="76200" algn="ctr">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50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7630" marR="94615" algn="ctr">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4770" marR="72390" algn="ctr">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150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222885" algn="r">
                        <a:spcBef>
                          <a:spcPts val="485"/>
                        </a:spcBef>
                        <a:spcAft>
                          <a:spcPts val="0"/>
                        </a:spcAft>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89279773"/>
                  </a:ext>
                </a:extLst>
              </a:tr>
              <a:tr h="340855">
                <a:tc>
                  <a:txBody>
                    <a:bodyPr/>
                    <a:lstStyle/>
                    <a:p>
                      <a:pPr marL="1270" algn="ctr">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6360" marR="85725" algn="ctr">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AMICSE0404</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lnSpc>
                          <a:spcPts val="1230"/>
                        </a:lnSpc>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Theory of Automata and</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200"/>
                        </a:lnSpc>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Formal Languages</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9060">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635" algn="ctr">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905" algn="ctr">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5410">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30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2870">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660" marR="76200" algn="ctr">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50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7630" marR="94615" algn="ctr">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4770" marR="72390" algn="ctr">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150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222885" algn="r">
                        <a:spcBef>
                          <a:spcPts val="605"/>
                        </a:spcBef>
                        <a:spcAft>
                          <a:spcPts val="0"/>
                        </a:spcAft>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23861411"/>
                  </a:ext>
                </a:extLst>
              </a:tr>
              <a:tr h="340855">
                <a:tc>
                  <a:txBody>
                    <a:bodyPr/>
                    <a:lstStyle/>
                    <a:p>
                      <a:pPr marL="1270" algn="ctr">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6360" marR="85725" algn="ctr">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AMICSE0401</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lnSpc>
                          <a:spcPts val="1230"/>
                        </a:lnSpc>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Design and Analysis of</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200"/>
                        </a:lnSpc>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Algorithm</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9060">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635" algn="ctr">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905" algn="ctr">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5410">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30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2870">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660" marR="76200" algn="ctr">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50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7630" marR="94615" algn="ctr">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4770" marR="72390" algn="ctr">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150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222885" algn="r">
                        <a:spcBef>
                          <a:spcPts val="605"/>
                        </a:spcBef>
                        <a:spcAft>
                          <a:spcPts val="0"/>
                        </a:spcAft>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933241258"/>
                  </a:ext>
                </a:extLst>
              </a:tr>
              <a:tr h="308521">
                <a:tc>
                  <a:txBody>
                    <a:bodyPr/>
                    <a:lstStyle/>
                    <a:p>
                      <a:pPr marL="1270" algn="ctr">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7</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6360" marR="85725" algn="ctr">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AMICSE0455</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spcBef>
                          <a:spcPts val="485"/>
                        </a:spcBef>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Microprocessor Lab</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9060">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635" algn="ctr">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905" algn="ctr">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0010" marR="85090" algn="ctr">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25</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marR="73660" algn="ctr">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25</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4770" marR="72390" algn="ctr">
                        <a:spcBef>
                          <a:spcPts val="48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50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222885" algn="r">
                        <a:spcBef>
                          <a:spcPts val="485"/>
                        </a:spcBef>
                        <a:spcAft>
                          <a:spcPts val="0"/>
                        </a:spcAft>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641606245"/>
                  </a:ext>
                </a:extLst>
              </a:tr>
              <a:tr h="309868">
                <a:tc>
                  <a:txBody>
                    <a:bodyPr/>
                    <a:lstStyle/>
                    <a:p>
                      <a:pPr marL="1270" algn="ctr">
                        <a:spcBef>
                          <a:spcPts val="49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8</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6995" marR="85725" algn="ctr">
                        <a:spcBef>
                          <a:spcPts val="49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AMICSE0453A</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spcBef>
                          <a:spcPts val="495"/>
                        </a:spcBef>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Operating Systems Lab</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9060">
                        <a:spcBef>
                          <a:spcPts val="49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635" algn="ctr">
                        <a:spcBef>
                          <a:spcPts val="49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905" algn="ctr">
                        <a:spcBef>
                          <a:spcPts val="49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0010" marR="85090" algn="ctr">
                        <a:spcBef>
                          <a:spcPts val="49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25</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marR="73660" algn="ctr">
                        <a:spcBef>
                          <a:spcPts val="49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25</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4770" marR="72390" algn="ctr">
                        <a:spcBef>
                          <a:spcPts val="49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50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222885" algn="r">
                        <a:spcBef>
                          <a:spcPts val="495"/>
                        </a:spcBef>
                        <a:spcAft>
                          <a:spcPts val="0"/>
                        </a:spcAft>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5808613"/>
                  </a:ext>
                </a:extLst>
              </a:tr>
              <a:tr h="340855">
                <a:tc>
                  <a:txBody>
                    <a:bodyPr/>
                    <a:lstStyle/>
                    <a:p>
                      <a:pPr marL="1270" algn="ctr">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9</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6360" marR="85725" algn="ctr">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AMICSE0451</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lnSpc>
                          <a:spcPts val="1235"/>
                        </a:lnSpc>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Design and Analysis of</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190"/>
                        </a:lnSpc>
                        <a:spcBef>
                          <a:spcPts val="5"/>
                        </a:spcBef>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Algorithm Lab</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9060">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635" algn="ctr">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905" algn="ctr">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0010" marR="85090" algn="ctr">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25</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marR="73660" algn="ctr">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25</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4770" marR="72390" algn="ctr">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50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222885" algn="r">
                        <a:spcBef>
                          <a:spcPts val="605"/>
                        </a:spcBef>
                        <a:spcAft>
                          <a:spcPts val="0"/>
                        </a:spcAft>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52379023"/>
                  </a:ext>
                </a:extLst>
              </a:tr>
              <a:tr h="340855">
                <a:tc>
                  <a:txBody>
                    <a:bodyPr/>
                    <a:lstStyle/>
                    <a:p>
                      <a:pPr marL="98425" marR="97155" algn="ctr">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6360" marR="85725" algn="ctr">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AMICSE0459</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lnSpc>
                          <a:spcPts val="1235"/>
                        </a:lnSpc>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Mini Project using Open</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190"/>
                        </a:lnSpc>
                        <a:spcBef>
                          <a:spcPts val="5"/>
                        </a:spcBef>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Technology</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9060">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635" algn="ctr">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905" algn="ctr">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0010" marR="85090" algn="ctr">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50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4770" marR="72390" algn="ctr">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50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222885" algn="r">
                        <a:spcBef>
                          <a:spcPts val="605"/>
                        </a:spcBef>
                        <a:spcAft>
                          <a:spcPts val="0"/>
                        </a:spcAft>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3197250"/>
                  </a:ext>
                </a:extLst>
              </a:tr>
              <a:tr h="517345">
                <a:tc>
                  <a:txBody>
                    <a:bodyPr/>
                    <a:lstStyle/>
                    <a:p>
                      <a:pPr marL="67945">
                        <a:spcBef>
                          <a:spcPts val="20"/>
                        </a:spcBef>
                        <a:spcAft>
                          <a:spcPts val="0"/>
                        </a:spcAft>
                      </a:pPr>
                      <a:r>
                        <a:rPr lang="en-US" sz="13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p>
                      <a:pPr marL="98425" marR="97155" algn="ctr">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11</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66065" marR="216535" indent="-36830">
                        <a:spcBef>
                          <a:spcPts val="605"/>
                        </a:spcBef>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ANC0402 / ANC0401</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9875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Environmental Science*/ Cyber Security*(Non</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nSpc>
                          <a:spcPts val="1190"/>
                        </a:lnSpc>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Credit)</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spcBef>
                          <a:spcPts val="20"/>
                        </a:spcBef>
                        <a:spcAft>
                          <a:spcPts val="0"/>
                        </a:spcAft>
                      </a:pPr>
                      <a:r>
                        <a:rPr lang="en-US" sz="13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p>
                      <a:pPr marL="99060"/>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spcBef>
                          <a:spcPts val="20"/>
                        </a:spcBef>
                        <a:spcAft>
                          <a:spcPts val="0"/>
                        </a:spcAft>
                      </a:pPr>
                      <a:r>
                        <a:rPr lang="en-US" sz="13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marR="635" algn="ctr">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spcBef>
                          <a:spcPts val="20"/>
                        </a:spcBef>
                        <a:spcAft>
                          <a:spcPts val="0"/>
                        </a:spcAft>
                      </a:pPr>
                      <a:r>
                        <a:rPr lang="en-US" sz="13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marR="1905" algn="ctr">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spcBef>
                          <a:spcPts val="20"/>
                        </a:spcBef>
                        <a:spcAft>
                          <a:spcPts val="0"/>
                        </a:spcAft>
                      </a:pPr>
                      <a:r>
                        <a:rPr lang="en-US" sz="13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p>
                      <a:pPr marL="99060"/>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30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spcBef>
                          <a:spcPts val="20"/>
                        </a:spcBef>
                        <a:spcAft>
                          <a:spcPts val="0"/>
                        </a:spcAft>
                      </a:pPr>
                      <a:r>
                        <a:rPr lang="en-US" sz="13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p>
                      <a:pPr marL="9715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spcBef>
                          <a:spcPts val="20"/>
                        </a:spcBef>
                        <a:spcAft>
                          <a:spcPts val="0"/>
                        </a:spcAft>
                      </a:pPr>
                      <a:r>
                        <a:rPr lang="en-US" sz="13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p>
                      <a:pPr marL="73660" marR="76200" algn="ctr">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50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spcBef>
                          <a:spcPts val="20"/>
                        </a:spcBef>
                        <a:spcAft>
                          <a:spcPts val="0"/>
                        </a:spcAft>
                      </a:pPr>
                      <a:r>
                        <a:rPr lang="en-US" sz="13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p>
                      <a:pPr marL="87630" marR="94615" algn="ctr">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50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spcBef>
                          <a:spcPts val="20"/>
                        </a:spcBef>
                        <a:spcAft>
                          <a:spcPts val="0"/>
                        </a:spcAft>
                      </a:pPr>
                      <a:r>
                        <a:rPr lang="en-US" sz="13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p>
                      <a:pPr marL="64770" marR="72390" algn="ctr">
                        <a:spcAft>
                          <a:spcPts val="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spcBef>
                          <a:spcPts val="20"/>
                        </a:spcBef>
                        <a:spcAft>
                          <a:spcPts val="0"/>
                        </a:spcAft>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marR="222885" algn="r">
                        <a:spcAft>
                          <a:spcPts val="0"/>
                        </a:spcAft>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587869715"/>
                  </a:ext>
                </a:extLst>
              </a:tr>
              <a:tr h="309868">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72745">
                        <a:spcBef>
                          <a:spcPts val="565"/>
                        </a:spcBef>
                        <a:spcAft>
                          <a:spcPts val="0"/>
                        </a:spcAft>
                      </a:pPr>
                      <a:r>
                        <a:rPr lang="en-US" sz="1300" b="1">
                          <a:effectLst/>
                          <a:latin typeface="Times New Roman" panose="02020603050405020304" pitchFamily="18" charset="0"/>
                          <a:ea typeface="Times New Roman" panose="02020603050405020304" pitchFamily="18" charset="0"/>
                          <a:cs typeface="Times New Roman" panose="02020603050405020304" pitchFamily="18" charset="0"/>
                        </a:rPr>
                        <a:t>GRAND TOTAL</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72390" algn="ctr">
                        <a:spcBef>
                          <a:spcPts val="565"/>
                        </a:spcBef>
                        <a:spcAft>
                          <a:spcPts val="0"/>
                        </a:spcAft>
                      </a:pPr>
                      <a:r>
                        <a:rPr lang="en-US" sz="1300" b="1">
                          <a:effectLst/>
                          <a:latin typeface="Times New Roman" panose="02020603050405020304" pitchFamily="18" charset="0"/>
                          <a:ea typeface="Times New Roman" panose="02020603050405020304" pitchFamily="18" charset="0"/>
                          <a:cs typeface="Times New Roman" panose="02020603050405020304" pitchFamily="18" charset="0"/>
                        </a:rPr>
                        <a:t>1100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94310" algn="r">
                        <a:spcBef>
                          <a:spcPts val="565"/>
                        </a:spcBef>
                        <a:spcAft>
                          <a:spcPts val="0"/>
                        </a:spcAft>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24</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240648934"/>
                  </a:ext>
                </a:extLst>
              </a:tr>
            </a:tbl>
          </a:graphicData>
        </a:graphic>
      </p:graphicFrame>
    </p:spTree>
    <p:extLst>
      <p:ext uri="{BB962C8B-B14F-4D97-AF65-F5344CB8AC3E}">
        <p14:creationId xmlns:p14="http://schemas.microsoft.com/office/powerpoint/2010/main" val="1203570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F360A36C-B775-4990-B58E-22C1A1502594}"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30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1781402" y="1132083"/>
            <a:ext cx="5581195"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GB" sz="3200" dirty="0"/>
              <a:t>Hexadecimal Counter</a:t>
            </a:r>
            <a:endParaRPr lang="en-US" sz="3200" dirty="0"/>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4032258" y="2013301"/>
            <a:ext cx="4777158" cy="498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eaLnBrk="1" hangingPunct="1">
              <a:lnSpc>
                <a:spcPct val="150000"/>
              </a:lnSpc>
              <a:spcBef>
                <a:spcPct val="0"/>
              </a:spcBef>
              <a:buNone/>
            </a:pPr>
            <a:r>
              <a:rPr lang="en-US" altLang="en-US" sz="1600" b="1" dirty="0">
                <a:latin typeface="Times New Roman" panose="02020603050405020304" pitchFamily="18" charset="0"/>
                <a:cs typeface="Times New Roman" panose="02020603050405020304" pitchFamily="18" charset="0"/>
              </a:rPr>
              <a:t>Program Statement: </a:t>
            </a:r>
          </a:p>
          <a:p>
            <a:pPr marL="0" indent="0" algn="just" eaLnBrk="1" hangingPunct="1">
              <a:lnSpc>
                <a:spcPct val="150000"/>
              </a:lnSpc>
              <a:spcBef>
                <a:spcPct val="0"/>
              </a:spcBef>
              <a:buNone/>
            </a:pPr>
            <a:r>
              <a:rPr lang="en-US" altLang="en-US" sz="1600" dirty="0">
                <a:latin typeface="Times New Roman" panose="02020603050405020304" pitchFamily="18" charset="0"/>
                <a:cs typeface="Times New Roman" panose="02020603050405020304" pitchFamily="18" charset="0"/>
              </a:rPr>
              <a:t>Address	Label	Mnemonics</a:t>
            </a:r>
          </a:p>
          <a:p>
            <a:pPr marL="0" indent="0" algn="just" eaLnBrk="1" hangingPunct="1">
              <a:lnSpc>
                <a:spcPct val="150000"/>
              </a:lnSpc>
              <a:spcBef>
                <a:spcPct val="0"/>
              </a:spcBef>
              <a:buNone/>
            </a:pPr>
            <a:r>
              <a:rPr lang="en-US" altLang="en-US" sz="1600" dirty="0">
                <a:latin typeface="Times New Roman" panose="02020603050405020304" pitchFamily="18" charset="0"/>
                <a:cs typeface="Times New Roman" panose="02020603050405020304" pitchFamily="18" charset="0"/>
              </a:rPr>
              <a:t>2000H		MVI B, FFH</a:t>
            </a:r>
          </a:p>
          <a:p>
            <a:pPr marL="0" indent="0" algn="just" eaLnBrk="1" hangingPunct="1">
              <a:lnSpc>
                <a:spcPct val="150000"/>
              </a:lnSpc>
              <a:spcBef>
                <a:spcPct val="0"/>
              </a:spcBef>
              <a:buNone/>
            </a:pPr>
            <a:r>
              <a:rPr lang="en-US" altLang="en-US" sz="1600" dirty="0">
                <a:latin typeface="Times New Roman" panose="02020603050405020304" pitchFamily="18" charset="0"/>
                <a:cs typeface="Times New Roman" panose="02020603050405020304" pitchFamily="18" charset="0"/>
              </a:rPr>
              <a:t>2002H	NEXT	DCR B</a:t>
            </a:r>
          </a:p>
          <a:p>
            <a:pPr marL="0" indent="0" algn="just" eaLnBrk="1" hangingPunct="1">
              <a:lnSpc>
                <a:spcPct val="150000"/>
              </a:lnSpc>
              <a:spcBef>
                <a:spcPct val="0"/>
              </a:spcBef>
              <a:buNone/>
            </a:pPr>
            <a:r>
              <a:rPr lang="en-US" altLang="en-US" sz="1600" dirty="0">
                <a:latin typeface="Times New Roman" panose="02020603050405020304" pitchFamily="18" charset="0"/>
                <a:cs typeface="Times New Roman" panose="02020603050405020304" pitchFamily="18" charset="0"/>
              </a:rPr>
              <a:t>2003H		MVI C, COUNT</a:t>
            </a:r>
          </a:p>
          <a:p>
            <a:pPr marL="0" indent="0" algn="just" eaLnBrk="1" hangingPunct="1">
              <a:lnSpc>
                <a:spcPct val="150000"/>
              </a:lnSpc>
              <a:spcBef>
                <a:spcPct val="0"/>
              </a:spcBef>
              <a:buNone/>
            </a:pPr>
            <a:r>
              <a:rPr lang="en-US" altLang="en-US" sz="1600" dirty="0">
                <a:latin typeface="Times New Roman" panose="02020603050405020304" pitchFamily="18" charset="0"/>
                <a:cs typeface="Times New Roman" panose="02020603050405020304" pitchFamily="18" charset="0"/>
              </a:rPr>
              <a:t>2005H	DELAY	DCR C</a:t>
            </a:r>
          </a:p>
          <a:p>
            <a:pPr marL="0" indent="0" algn="just" eaLnBrk="1" hangingPunct="1">
              <a:lnSpc>
                <a:spcPct val="150000"/>
              </a:lnSpc>
              <a:spcBef>
                <a:spcPct val="0"/>
              </a:spcBef>
              <a:buNone/>
            </a:pPr>
            <a:r>
              <a:rPr lang="en-US" altLang="en-US" sz="1600" dirty="0">
                <a:latin typeface="Times New Roman" panose="02020603050405020304" pitchFamily="18" charset="0"/>
                <a:cs typeface="Times New Roman" panose="02020603050405020304" pitchFamily="18" charset="0"/>
              </a:rPr>
              <a:t>2006H		JNZ DELAY</a:t>
            </a:r>
          </a:p>
          <a:p>
            <a:pPr marL="0" indent="0" algn="just" eaLnBrk="1" hangingPunct="1">
              <a:lnSpc>
                <a:spcPct val="150000"/>
              </a:lnSpc>
              <a:spcBef>
                <a:spcPct val="0"/>
              </a:spcBef>
              <a:buNone/>
            </a:pPr>
            <a:r>
              <a:rPr lang="en-US" altLang="en-US" sz="1600" dirty="0">
                <a:latin typeface="Times New Roman" panose="02020603050405020304" pitchFamily="18" charset="0"/>
                <a:cs typeface="Times New Roman" panose="02020603050405020304" pitchFamily="18" charset="0"/>
              </a:rPr>
              <a:t>2009H		MOV A, B</a:t>
            </a:r>
          </a:p>
          <a:p>
            <a:pPr marL="0" indent="0" algn="just" eaLnBrk="1" hangingPunct="1">
              <a:lnSpc>
                <a:spcPct val="150000"/>
              </a:lnSpc>
              <a:spcBef>
                <a:spcPct val="0"/>
              </a:spcBef>
              <a:buNone/>
            </a:pPr>
            <a:r>
              <a:rPr lang="en-US" altLang="en-US" sz="1600" dirty="0">
                <a:latin typeface="Times New Roman" panose="02020603050405020304" pitchFamily="18" charset="0"/>
                <a:cs typeface="Times New Roman" panose="02020603050405020304" pitchFamily="18" charset="0"/>
              </a:rPr>
              <a:t>200AH		OUTPORT#</a:t>
            </a:r>
          </a:p>
          <a:p>
            <a:pPr marL="0" indent="0" algn="just" eaLnBrk="1" hangingPunct="1">
              <a:lnSpc>
                <a:spcPct val="150000"/>
              </a:lnSpc>
              <a:spcBef>
                <a:spcPct val="0"/>
              </a:spcBef>
              <a:buNone/>
            </a:pPr>
            <a:r>
              <a:rPr lang="en-US" altLang="en-US" sz="1600" dirty="0">
                <a:latin typeface="Times New Roman" panose="02020603050405020304" pitchFamily="18" charset="0"/>
                <a:cs typeface="Times New Roman" panose="02020603050405020304" pitchFamily="18" charset="0"/>
              </a:rPr>
              <a:t>200CH		JMP NEXT </a:t>
            </a: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pic>
        <p:nvPicPr>
          <p:cNvPr id="1026" name="Picture 2" descr="Lightbox">
            <a:extLst>
              <a:ext uri="{FF2B5EF4-FFF2-40B4-BE49-F238E27FC236}">
                <a16:creationId xmlns:a16="http://schemas.microsoft.com/office/drawing/2014/main" xmlns="" id="{8C9ABF87-407E-45AE-AE41-56C4256D63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987075"/>
            <a:ext cx="2768324" cy="4262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4295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949EEEE1-24EC-46C9-9723-234DB543FBFE}"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31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1781402" y="944524"/>
            <a:ext cx="5581195" cy="39624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GB" sz="2000" b="1" dirty="0">
                <a:latin typeface="Times New Roman" panose="02020603050405020304" pitchFamily="18" charset="0"/>
                <a:cs typeface="Times New Roman" panose="02020603050405020304" pitchFamily="18" charset="0"/>
              </a:rPr>
              <a:t>Hexadecimal Counter</a:t>
            </a:r>
            <a:endParaRPr lang="en-US" sz="2000" b="1" dirty="0">
              <a:latin typeface="Times New Roman" panose="02020603050405020304" pitchFamily="18" charset="0"/>
              <a:cs typeface="Times New Roman" panose="02020603050405020304" pitchFamily="18" charset="0"/>
            </a:endParaRP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533400" y="1581211"/>
            <a:ext cx="4398640" cy="498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eaLnBrk="1" hangingPunct="1">
              <a:lnSpc>
                <a:spcPct val="150000"/>
              </a:lnSpc>
              <a:spcBef>
                <a:spcPct val="0"/>
              </a:spcBef>
              <a:buNone/>
            </a:pPr>
            <a:r>
              <a:rPr lang="en-US" altLang="en-US" sz="1600" dirty="0">
                <a:latin typeface="Times New Roman" panose="02020603050405020304" pitchFamily="18" charset="0"/>
                <a:cs typeface="Times New Roman" panose="02020603050405020304" pitchFamily="18" charset="0"/>
              </a:rPr>
              <a:t>The C register is the time delay register which is loaded by a value COUNT to produce a time delay of 1ms.</a:t>
            </a:r>
          </a:p>
          <a:p>
            <a:pPr marL="0" indent="0" algn="just" eaLnBrk="1" hangingPunct="1">
              <a:lnSpc>
                <a:spcPct val="150000"/>
              </a:lnSpc>
              <a:spcBef>
                <a:spcPct val="0"/>
              </a:spcBef>
              <a:buNone/>
            </a:pPr>
            <a:r>
              <a:rPr lang="en-US" altLang="en-US" sz="1600" dirty="0">
                <a:latin typeface="Times New Roman" panose="02020603050405020304" pitchFamily="18" charset="0"/>
                <a:cs typeface="Times New Roman" panose="02020603050405020304" pitchFamily="18" charset="0"/>
              </a:rPr>
              <a:t>To find the value of COUNT we do-	</a:t>
            </a:r>
          </a:p>
          <a:p>
            <a:pPr marL="0" indent="0" algn="just" eaLnBrk="1" hangingPunct="1">
              <a:lnSpc>
                <a:spcPct val="150000"/>
              </a:lnSpc>
              <a:spcBef>
                <a:spcPct val="0"/>
              </a:spcBef>
              <a:buNone/>
            </a:pPr>
            <a:r>
              <a:rPr kumimoji="0" lang="en-US" altLang="en-US" sz="1600" b="0" i="0" u="none" strike="noStrike" cap="none" normalizeH="0" baseline="0" dirty="0">
                <a:ln>
                  <a:noFill/>
                </a:ln>
                <a:solidFill>
                  <a:srgbClr val="273239"/>
                </a:solidFill>
                <a:effectLst/>
                <a:latin typeface="Consolas" panose="020B0609020204030204" pitchFamily="49" charset="0"/>
              </a:rPr>
              <a:t>T</a:t>
            </a:r>
            <a:r>
              <a:rPr kumimoji="0" lang="en-US" altLang="en-US" sz="1050" b="0" i="0" u="none" strike="noStrike" cap="none" normalizeH="0" baseline="-30000" dirty="0">
                <a:ln>
                  <a:noFill/>
                </a:ln>
                <a:solidFill>
                  <a:srgbClr val="273239"/>
                </a:solidFill>
                <a:effectLst/>
                <a:latin typeface="Consolas" panose="020B0609020204030204" pitchFamily="49" charset="0"/>
              </a:rPr>
              <a:t>D</a:t>
            </a:r>
            <a:r>
              <a:rPr kumimoji="0" lang="en-US" altLang="en-US" sz="1600" b="0" i="0" u="none" strike="noStrike" cap="none" normalizeH="0" baseline="0" dirty="0">
                <a:ln>
                  <a:noFill/>
                </a:ln>
                <a:solidFill>
                  <a:srgbClr val="273239"/>
                </a:solidFill>
                <a:effectLst/>
                <a:latin typeface="Consolas" panose="020B0609020204030204" pitchFamily="49" charset="0"/>
              </a:rPr>
              <a:t> = T</a:t>
            </a:r>
            <a:r>
              <a:rPr kumimoji="0" lang="en-US" altLang="en-US" sz="1050" b="0" i="0" u="none" strike="noStrike" cap="none" normalizeH="0" baseline="-30000" dirty="0">
                <a:ln>
                  <a:noFill/>
                </a:ln>
                <a:solidFill>
                  <a:srgbClr val="273239"/>
                </a:solidFill>
                <a:effectLst/>
                <a:latin typeface="Consolas" panose="020B0609020204030204" pitchFamily="49" charset="0"/>
              </a:rPr>
              <a:t>L</a:t>
            </a:r>
            <a:r>
              <a:rPr kumimoji="0" lang="en-US" altLang="en-US" sz="1600" b="0" i="0" u="none" strike="noStrike" cap="none" normalizeH="0" baseline="0" dirty="0">
                <a:ln>
                  <a:noFill/>
                </a:ln>
                <a:solidFill>
                  <a:srgbClr val="273239"/>
                </a:solidFill>
                <a:effectLst/>
                <a:latin typeface="Consolas" panose="020B0609020204030204" pitchFamily="49" charset="0"/>
              </a:rPr>
              <a:t> + T</a:t>
            </a:r>
            <a:r>
              <a:rPr kumimoji="0" lang="en-US" altLang="en-US" sz="1050" b="0" i="0" u="none" strike="noStrike" cap="none" normalizeH="0" baseline="-30000" dirty="0">
                <a:ln>
                  <a:noFill/>
                </a:ln>
                <a:solidFill>
                  <a:srgbClr val="273239"/>
                </a:solidFill>
                <a:effectLst/>
                <a:latin typeface="Consolas" panose="020B0609020204030204" pitchFamily="49" charset="0"/>
              </a:rPr>
              <a:t>O</a:t>
            </a:r>
            <a:r>
              <a:rPr kumimoji="0" lang="en-US" altLang="en-US" sz="1600" b="0" i="0" u="none" strike="noStrike" cap="none" normalizeH="0" baseline="0" dirty="0">
                <a:ln>
                  <a:noFill/>
                </a:ln>
                <a:solidFill>
                  <a:srgbClr val="273239"/>
                </a:solidFill>
                <a:effectLst/>
                <a:latin typeface="Consolas" panose="020B0609020204030204" pitchFamily="49" charset="0"/>
              </a:rPr>
              <a:t> </a:t>
            </a:r>
          </a:p>
          <a:p>
            <a:pPr marL="0" indent="0" algn="just" eaLnBrk="1" hangingPunct="1">
              <a:lnSpc>
                <a:spcPct val="150000"/>
              </a:lnSpc>
              <a:spcBef>
                <a:spcPct val="0"/>
              </a:spcBef>
              <a:buNone/>
            </a:pPr>
            <a:r>
              <a:rPr lang="en-US" altLang="en-US" sz="1600" dirty="0">
                <a:latin typeface="Times New Roman" panose="02020603050405020304" pitchFamily="18" charset="0"/>
                <a:cs typeface="Times New Roman" panose="02020603050405020304" pitchFamily="18" charset="0"/>
              </a:rPr>
              <a:t>Where- TD = Time Delay, TL = Time delay inside loop,  TO = Time delay outside loop </a:t>
            </a:r>
          </a:p>
          <a:p>
            <a:pPr marL="0" indent="0" algn="just" eaLnBrk="1" hangingPunct="1">
              <a:lnSpc>
                <a:spcPct val="150000"/>
              </a:lnSpc>
              <a:spcBef>
                <a:spcPct val="0"/>
              </a:spcBef>
              <a:buNone/>
            </a:pPr>
            <a:r>
              <a:rPr lang="en-US" altLang="en-US" sz="1600" dirty="0">
                <a:latin typeface="Times New Roman" panose="02020603050405020304" pitchFamily="18" charset="0"/>
                <a:cs typeface="Times New Roman" panose="02020603050405020304" pitchFamily="18" charset="0"/>
              </a:rPr>
              <a:t>The delay loop includes two instructions- </a:t>
            </a:r>
          </a:p>
          <a:p>
            <a:pPr marL="0" indent="0" algn="just" eaLnBrk="1" hangingPunct="1">
              <a:lnSpc>
                <a:spcPct val="150000"/>
              </a:lnSpc>
              <a:spcBef>
                <a:spcPct val="0"/>
              </a:spcBef>
              <a:buNone/>
            </a:pPr>
            <a:r>
              <a:rPr lang="en-US" altLang="en-US" sz="1600" dirty="0">
                <a:latin typeface="Times New Roman" panose="02020603050405020304" pitchFamily="18" charset="0"/>
                <a:cs typeface="Times New Roman" panose="02020603050405020304" pitchFamily="18" charset="0"/>
              </a:rPr>
              <a:t>DCR C (4 T-states) and JNZ (10 T-states)</a:t>
            </a:r>
          </a:p>
          <a:p>
            <a:pPr marL="0" indent="0" algn="just" eaLnBrk="1" hangingPunct="1">
              <a:lnSpc>
                <a:spcPct val="150000"/>
              </a:lnSpc>
              <a:spcBef>
                <a:spcPct val="0"/>
              </a:spcBef>
              <a:buNone/>
            </a:pPr>
            <a:r>
              <a:rPr lang="en-US" altLang="en-US" sz="1600" dirty="0">
                <a:latin typeface="Times New Roman" panose="02020603050405020304" pitchFamily="18" charset="0"/>
                <a:cs typeface="Times New Roman" panose="02020603050405020304" pitchFamily="18" charset="0"/>
              </a:rPr>
              <a:t>So, TL = 14*Clock period*COUNT</a:t>
            </a:r>
          </a:p>
          <a:p>
            <a:pPr marL="0" indent="0" algn="just" eaLnBrk="1" hangingPunct="1">
              <a:lnSpc>
                <a:spcPct val="150000"/>
              </a:lnSpc>
              <a:spcBef>
                <a:spcPct val="0"/>
              </a:spcBef>
              <a:buNone/>
            </a:pPr>
            <a:r>
              <a:rPr lang="en-US" altLang="en-US" sz="1600" dirty="0">
                <a:latin typeface="Times New Roman" panose="02020603050405020304" pitchFamily="18" charset="0"/>
                <a:cs typeface="Times New Roman" panose="02020603050405020304" pitchFamily="18" charset="0"/>
              </a:rPr>
              <a:t>=&gt; 14*(0.5*10-6)*COUNT</a:t>
            </a:r>
          </a:p>
          <a:p>
            <a:pPr marL="0" indent="0" algn="just" eaLnBrk="1" hangingPunct="1">
              <a:lnSpc>
                <a:spcPct val="150000"/>
              </a:lnSpc>
              <a:spcBef>
                <a:spcPct val="0"/>
              </a:spcBef>
              <a:buNone/>
            </a:pPr>
            <a:r>
              <a:rPr lang="en-US" altLang="en-US" sz="1600" dirty="0">
                <a:latin typeface="Times New Roman" panose="02020603050405020304" pitchFamily="18" charset="0"/>
                <a:cs typeface="Times New Roman" panose="02020603050405020304" pitchFamily="18" charset="0"/>
              </a:rPr>
              <a:t>=&gt; (7*10-6)*COUNT</a:t>
            </a:r>
          </a:p>
          <a:p>
            <a:pPr marL="0" indent="0" algn="just" eaLnBrk="1" hangingPunct="1">
              <a:lnSpc>
                <a:spcPct val="150000"/>
              </a:lnSpc>
              <a:spcBef>
                <a:spcPct val="0"/>
              </a:spcBef>
              <a:buNone/>
            </a:pPr>
            <a:endParaRPr lang="en-US" altLang="en-US" sz="1600" dirty="0">
              <a:latin typeface="Times New Roman" panose="02020603050405020304" pitchFamily="18" charset="0"/>
              <a:cs typeface="Times New Roman" panose="02020603050405020304" pitchFamily="18" charset="0"/>
            </a:endParaRPr>
          </a:p>
          <a:p>
            <a:pPr marL="0" indent="0" algn="just" eaLnBrk="1" hangingPunct="1">
              <a:lnSpc>
                <a:spcPct val="150000"/>
              </a:lnSpc>
              <a:spcBef>
                <a:spcPct val="0"/>
              </a:spcBef>
              <a:buNone/>
            </a:pPr>
            <a:endParaRPr lang="en-US" altLang="en-US" sz="16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14" name="TextBox 13">
            <a:extLst>
              <a:ext uri="{FF2B5EF4-FFF2-40B4-BE49-F238E27FC236}">
                <a16:creationId xmlns:a16="http://schemas.microsoft.com/office/drawing/2014/main" xmlns="" id="{4E2B4181-C72A-488E-AC6E-F37CEBBA478A}"/>
              </a:ext>
            </a:extLst>
          </p:cNvPr>
          <p:cNvSpPr txBox="1"/>
          <p:nvPr/>
        </p:nvSpPr>
        <p:spPr>
          <a:xfrm>
            <a:off x="5456481" y="1604294"/>
            <a:ext cx="3154119" cy="3977820"/>
          </a:xfrm>
          <a:prstGeom prst="rect">
            <a:avLst/>
          </a:prstGeom>
          <a:noFill/>
        </p:spPr>
        <p:txBody>
          <a:bodyPr wrap="square">
            <a:spAutoFit/>
          </a:bodyPr>
          <a:lstStyle/>
          <a:p>
            <a:pPr marL="0" indent="0" algn="just" eaLnBrk="1" hangingPunct="1">
              <a:lnSpc>
                <a:spcPct val="150000"/>
              </a:lnSpc>
              <a:spcBef>
                <a:spcPct val="0"/>
              </a:spcBef>
              <a:buNone/>
            </a:pPr>
            <a:r>
              <a:rPr lang="en-US" altLang="en-US" sz="1600" b="1" dirty="0">
                <a:latin typeface="Times New Roman" panose="02020603050405020304" pitchFamily="18" charset="0"/>
                <a:cs typeface="Times New Roman" panose="02020603050405020304" pitchFamily="18" charset="0"/>
              </a:rPr>
              <a:t>Delay outside the loop includes-</a:t>
            </a:r>
          </a:p>
          <a:p>
            <a:pPr marL="0" indent="0" algn="just" eaLnBrk="1" hangingPunct="1">
              <a:lnSpc>
                <a:spcPct val="150000"/>
              </a:lnSpc>
              <a:spcBef>
                <a:spcPct val="0"/>
              </a:spcBef>
              <a:buNone/>
            </a:pPr>
            <a:r>
              <a:rPr lang="en-US" altLang="en-US" sz="1400" dirty="0">
                <a:latin typeface="Times New Roman" panose="02020603050405020304" pitchFamily="18" charset="0"/>
                <a:cs typeface="Times New Roman" panose="02020603050405020304" pitchFamily="18" charset="0"/>
              </a:rPr>
              <a:t>DCR B : 4T</a:t>
            </a:r>
          </a:p>
          <a:p>
            <a:pPr marL="0" indent="0" algn="just" eaLnBrk="1" hangingPunct="1">
              <a:lnSpc>
                <a:spcPct val="150000"/>
              </a:lnSpc>
              <a:spcBef>
                <a:spcPct val="0"/>
              </a:spcBef>
              <a:buNone/>
            </a:pPr>
            <a:r>
              <a:rPr lang="en-US" altLang="en-US" sz="1400" dirty="0">
                <a:latin typeface="Times New Roman" panose="02020603050405020304" pitchFamily="18" charset="0"/>
                <a:cs typeface="Times New Roman" panose="02020603050405020304" pitchFamily="18" charset="0"/>
              </a:rPr>
              <a:t>MVI C, COUNT : 7T</a:t>
            </a:r>
          </a:p>
          <a:p>
            <a:pPr marL="0" indent="0" algn="just" eaLnBrk="1" hangingPunct="1">
              <a:lnSpc>
                <a:spcPct val="150000"/>
              </a:lnSpc>
              <a:spcBef>
                <a:spcPct val="0"/>
              </a:spcBef>
              <a:buNone/>
            </a:pPr>
            <a:r>
              <a:rPr lang="en-US" altLang="en-US" sz="1400" dirty="0">
                <a:latin typeface="Times New Roman" panose="02020603050405020304" pitchFamily="18" charset="0"/>
                <a:cs typeface="Times New Roman" panose="02020603050405020304" pitchFamily="18" charset="0"/>
              </a:rPr>
              <a:t>MOV A, B : 4T</a:t>
            </a:r>
          </a:p>
          <a:p>
            <a:pPr marL="0" indent="0" algn="just" eaLnBrk="1" hangingPunct="1">
              <a:lnSpc>
                <a:spcPct val="150000"/>
              </a:lnSpc>
              <a:spcBef>
                <a:spcPct val="0"/>
              </a:spcBef>
              <a:buNone/>
            </a:pPr>
            <a:r>
              <a:rPr lang="en-US" altLang="en-US" sz="1400" dirty="0">
                <a:latin typeface="Times New Roman" panose="02020603050405020304" pitchFamily="18" charset="0"/>
                <a:cs typeface="Times New Roman" panose="02020603050405020304" pitchFamily="18" charset="0"/>
              </a:rPr>
              <a:t>OUTPORT : 10T</a:t>
            </a:r>
          </a:p>
          <a:p>
            <a:pPr marL="0" indent="0" algn="just" eaLnBrk="1" hangingPunct="1">
              <a:lnSpc>
                <a:spcPct val="150000"/>
              </a:lnSpc>
              <a:spcBef>
                <a:spcPct val="0"/>
              </a:spcBef>
              <a:buNone/>
            </a:pPr>
            <a:r>
              <a:rPr lang="en-US" altLang="en-US" sz="1400" dirty="0">
                <a:latin typeface="Times New Roman" panose="02020603050405020304" pitchFamily="18" charset="0"/>
                <a:cs typeface="Times New Roman" panose="02020603050405020304" pitchFamily="18" charset="0"/>
              </a:rPr>
              <a:t>JMP : 10T</a:t>
            </a:r>
          </a:p>
          <a:p>
            <a:pPr marL="0" indent="0" algn="just" eaLnBrk="1" hangingPunct="1">
              <a:lnSpc>
                <a:spcPct val="150000"/>
              </a:lnSpc>
              <a:spcBef>
                <a:spcPct val="0"/>
              </a:spcBef>
              <a:buNone/>
            </a:pPr>
            <a:r>
              <a:rPr lang="en-US" altLang="en-US" sz="1400" dirty="0">
                <a:latin typeface="Times New Roman" panose="02020603050405020304" pitchFamily="18" charset="0"/>
                <a:cs typeface="Times New Roman" panose="02020603050405020304" pitchFamily="18" charset="0"/>
              </a:rPr>
              <a:t>Total : 35T</a:t>
            </a:r>
          </a:p>
          <a:p>
            <a:pPr marL="0" indent="0" algn="just" eaLnBrk="1" hangingPunct="1">
              <a:lnSpc>
                <a:spcPct val="150000"/>
              </a:lnSpc>
              <a:spcBef>
                <a:spcPct val="0"/>
              </a:spcBef>
              <a:buNone/>
            </a:pPr>
            <a:r>
              <a:rPr lang="en-US" altLang="en-US" sz="1400" dirty="0">
                <a:latin typeface="Times New Roman" panose="02020603050405020304" pitchFamily="18" charset="0"/>
                <a:cs typeface="Times New Roman" panose="02020603050405020304" pitchFamily="18" charset="0"/>
              </a:rPr>
              <a:t>TO = 35*Clock period =&gt; 17.5 microseconds</a:t>
            </a:r>
          </a:p>
          <a:p>
            <a:pPr marL="0" indent="0" algn="just" eaLnBrk="1" hangingPunct="1">
              <a:lnSpc>
                <a:spcPct val="150000"/>
              </a:lnSpc>
              <a:spcBef>
                <a:spcPct val="0"/>
              </a:spcBef>
              <a:buNone/>
            </a:pPr>
            <a:r>
              <a:rPr lang="en-US" altLang="en-US" sz="1400" dirty="0">
                <a:latin typeface="Times New Roman" panose="02020603050405020304" pitchFamily="18" charset="0"/>
                <a:cs typeface="Times New Roman" panose="02020603050405020304" pitchFamily="18" charset="0"/>
              </a:rPr>
              <a:t>So, </a:t>
            </a:r>
          </a:p>
          <a:p>
            <a:pPr marL="0" indent="0" algn="just" eaLnBrk="1" hangingPunct="1">
              <a:lnSpc>
                <a:spcPct val="150000"/>
              </a:lnSpc>
              <a:spcBef>
                <a:spcPct val="0"/>
              </a:spcBef>
              <a:buNone/>
            </a:pPr>
            <a:r>
              <a:rPr lang="en-US" altLang="en-US" sz="1400" dirty="0">
                <a:latin typeface="Times New Roman" panose="02020603050405020304" pitchFamily="18" charset="0"/>
                <a:cs typeface="Times New Roman" panose="02020603050405020304" pitchFamily="18" charset="0"/>
              </a:rPr>
              <a:t>1ms= (17.5+ 7*COUNT)microsecond</a:t>
            </a:r>
          </a:p>
          <a:p>
            <a:pPr marL="0" indent="0" algn="just" eaLnBrk="1" hangingPunct="1">
              <a:lnSpc>
                <a:spcPct val="150000"/>
              </a:lnSpc>
              <a:spcBef>
                <a:spcPct val="0"/>
              </a:spcBef>
              <a:buNone/>
            </a:pPr>
            <a:r>
              <a:rPr lang="en-US" altLang="en-US" sz="1400" dirty="0">
                <a:latin typeface="Times New Roman" panose="02020603050405020304" pitchFamily="18" charset="0"/>
                <a:cs typeface="Times New Roman" panose="02020603050405020304" pitchFamily="18" charset="0"/>
              </a:rPr>
              <a:t>Therefore, COUNT=(140)10</a:t>
            </a:r>
          </a:p>
        </p:txBody>
      </p:sp>
    </p:spTree>
    <p:extLst>
      <p:ext uri="{BB962C8B-B14F-4D97-AF65-F5344CB8AC3E}">
        <p14:creationId xmlns:p14="http://schemas.microsoft.com/office/powerpoint/2010/main" val="9553006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E2B3522B-41C5-450B-8DD6-C8AE8ECCBCA7}"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32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983902" y="980728"/>
            <a:ext cx="771100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600" b="1" dirty="0">
                <a:latin typeface="Times New Roman" panose="02020603050405020304" pitchFamily="18" charset="0"/>
                <a:cs typeface="Times New Roman" panose="02020603050405020304" pitchFamily="18" charset="0"/>
              </a:rPr>
              <a:t>Illustrative program: Zero-to-nine, (module ten) </a:t>
            </a: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679594" y="1562696"/>
            <a:ext cx="8258175" cy="4602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eaLnBrk="1" hangingPunct="1">
              <a:lnSpc>
                <a:spcPct val="150000"/>
              </a:lnSpc>
              <a:spcBef>
                <a:spcPct val="0"/>
              </a:spcBef>
              <a:buNone/>
            </a:pPr>
            <a:r>
              <a:rPr lang="en-US" altLang="en-US" sz="1600" b="1" dirty="0">
                <a:latin typeface="Times New Roman" panose="02020603050405020304" pitchFamily="18" charset="0"/>
                <a:cs typeface="Times New Roman" panose="02020603050405020304" pitchFamily="18" charset="0"/>
              </a:rPr>
              <a:t>Program Statement: </a:t>
            </a:r>
            <a:r>
              <a:rPr lang="en-US" altLang="en-US" sz="1600" dirty="0">
                <a:latin typeface="Times New Roman" panose="02020603050405020304" pitchFamily="18" charset="0"/>
                <a:cs typeface="Times New Roman" panose="02020603050405020304" pitchFamily="18" charset="0"/>
              </a:rPr>
              <a:t>Write a program to count from 0 to 9 with a one-second delay between each count. At the count of 9, the counter should reset itself to 0 and repeat the sequence continuously. Use register pair HL to set up the delay and display each count at one of the output ports. Assume the clock frequency of the microcomputer is 1 </a:t>
            </a:r>
            <a:r>
              <a:rPr lang="en-US" altLang="en-US" sz="1600" dirty="0" err="1">
                <a:latin typeface="Times New Roman" panose="02020603050405020304" pitchFamily="18" charset="0"/>
                <a:cs typeface="Times New Roman" panose="02020603050405020304" pitchFamily="18" charset="0"/>
              </a:rPr>
              <a:t>MHz.</a:t>
            </a:r>
            <a:endParaRPr lang="en-US" altLang="en-US" sz="1600" dirty="0">
              <a:latin typeface="Times New Roman" panose="02020603050405020304" pitchFamily="18" charset="0"/>
              <a:cs typeface="Times New Roman" panose="02020603050405020304" pitchFamily="18" charset="0"/>
            </a:endParaRPr>
          </a:p>
          <a:p>
            <a:pPr marL="0" indent="0" algn="just" eaLnBrk="1" hangingPunct="1">
              <a:lnSpc>
                <a:spcPct val="150000"/>
              </a:lnSpc>
              <a:spcBef>
                <a:spcPct val="0"/>
              </a:spcBef>
              <a:buNone/>
            </a:pPr>
            <a:r>
              <a:rPr lang="en-US" altLang="en-US" sz="1600" b="1" dirty="0">
                <a:latin typeface="Times New Roman" panose="02020603050405020304" pitchFamily="18" charset="0"/>
                <a:cs typeface="Times New Roman" panose="02020603050405020304" pitchFamily="18" charset="0"/>
              </a:rPr>
              <a:t>Instructions: </a:t>
            </a:r>
            <a:r>
              <a:rPr lang="en-US" altLang="en-US" sz="1600" dirty="0">
                <a:latin typeface="Times New Roman" panose="02020603050405020304" pitchFamily="18" charset="0"/>
                <a:cs typeface="Times New Roman" panose="02020603050405020304" pitchFamily="18" charset="0"/>
              </a:rPr>
              <a:t>Review the following Instructions:</a:t>
            </a:r>
          </a:p>
          <a:p>
            <a:pPr algn="just" eaLnBrk="1" hangingPunct="1">
              <a:lnSpc>
                <a:spcPct val="150000"/>
              </a:lnSpc>
              <a:spcBef>
                <a:spcPct val="0"/>
              </a:spcBef>
            </a:pPr>
            <a:r>
              <a:rPr lang="en-US" altLang="en-US" sz="1600" dirty="0">
                <a:latin typeface="Times New Roman" panose="02020603050405020304" pitchFamily="18" charset="0"/>
                <a:cs typeface="Times New Roman" panose="02020603050405020304" pitchFamily="18" charset="0"/>
              </a:rPr>
              <a:t>LXI: Load Register Pair Immediate </a:t>
            </a:r>
          </a:p>
          <a:p>
            <a:pPr algn="just" eaLnBrk="1" hangingPunct="1">
              <a:lnSpc>
                <a:spcPct val="150000"/>
              </a:lnSpc>
              <a:spcBef>
                <a:spcPct val="0"/>
              </a:spcBef>
            </a:pPr>
            <a:r>
              <a:rPr lang="en-US" altLang="en-US" sz="1600" dirty="0">
                <a:latin typeface="Times New Roman" panose="02020603050405020304" pitchFamily="18" charset="0"/>
                <a:cs typeface="Times New Roman" panose="02020603050405020304" pitchFamily="18" charset="0"/>
              </a:rPr>
              <a:t>DCX: Decrement Register Pair </a:t>
            </a:r>
          </a:p>
          <a:p>
            <a:pPr algn="just" eaLnBrk="1" hangingPunct="1">
              <a:lnSpc>
                <a:spcPct val="150000"/>
              </a:lnSpc>
              <a:spcBef>
                <a:spcPct val="0"/>
              </a:spcBef>
            </a:pPr>
            <a:r>
              <a:rPr lang="en-US" altLang="en-US" sz="1600" dirty="0">
                <a:latin typeface="Times New Roman" panose="02020603050405020304" pitchFamily="18" charset="0"/>
                <a:cs typeface="Times New Roman" panose="02020603050405020304" pitchFamily="18" charset="0"/>
              </a:rPr>
              <a:t>INX: Increment Register Pair</a:t>
            </a:r>
          </a:p>
          <a:p>
            <a:pPr marL="0" indent="0" algn="just" eaLnBrk="1" hangingPunct="1">
              <a:lnSpc>
                <a:spcPct val="150000"/>
              </a:lnSpc>
              <a:spcBef>
                <a:spcPct val="0"/>
              </a:spcBef>
              <a:buNone/>
            </a:pPr>
            <a:r>
              <a:rPr lang="en-US" altLang="en-US" sz="1600" dirty="0">
                <a:latin typeface="Times New Roman" panose="02020603050405020304" pitchFamily="18" charset="0"/>
                <a:cs typeface="Times New Roman" panose="02020603050405020304" pitchFamily="18" charset="0"/>
              </a:rPr>
              <a:t>These instructions manipulate 16-bit data by using registers in pairs (BC. DE. and HL). However, the instructions DCX and INX do not set flags to reflect the outcome of the operation. Therefore, additional instructions must be used to set the flags.</a:t>
            </a:r>
          </a:p>
          <a:p>
            <a:pPr marL="0" indent="0" algn="just" eaLnBrk="1" hangingPunct="1">
              <a:lnSpc>
                <a:spcPct val="150000"/>
              </a:lnSpc>
              <a:spcBef>
                <a:spcPct val="0"/>
              </a:spcBef>
              <a:buNone/>
            </a:pPr>
            <a:r>
              <a:rPr lang="en-US" altLang="en-US" sz="1600" b="1" dirty="0">
                <a:latin typeface="Times New Roman" panose="02020603050405020304" pitchFamily="18" charset="0"/>
                <a:cs typeface="Times New Roman" panose="02020603050405020304" pitchFamily="18" charset="0"/>
              </a:rPr>
              <a:t>Problem Analysis: 1. </a:t>
            </a:r>
            <a:endParaRPr lang="en-US" altLang="en-US" sz="16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Tree>
    <p:extLst>
      <p:ext uri="{BB962C8B-B14F-4D97-AF65-F5344CB8AC3E}">
        <p14:creationId xmlns:p14="http://schemas.microsoft.com/office/powerpoint/2010/main" val="33351604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E79027AE-6804-4F8B-9895-34C541EEF5BA}"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33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983902" y="980728"/>
            <a:ext cx="771100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600" b="1" dirty="0">
                <a:latin typeface="Times New Roman" panose="02020603050405020304" pitchFamily="18" charset="0"/>
                <a:cs typeface="Times New Roman" panose="02020603050405020304" pitchFamily="18" charset="0"/>
              </a:rPr>
              <a:t>Illustrative program: Zero-to-nine, (module ten) </a:t>
            </a: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679594" y="1733280"/>
            <a:ext cx="8258175" cy="4432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eaLnBrk="1" hangingPunct="1">
              <a:lnSpc>
                <a:spcPct val="150000"/>
              </a:lnSpc>
              <a:spcBef>
                <a:spcPct val="0"/>
              </a:spcBef>
              <a:buNone/>
            </a:pPr>
            <a:r>
              <a:rPr lang="en-US" altLang="en-US" sz="1800" b="1" dirty="0">
                <a:latin typeface="Times New Roman" panose="02020603050405020304" pitchFamily="18" charset="0"/>
                <a:cs typeface="Times New Roman" panose="02020603050405020304" pitchFamily="18" charset="0"/>
              </a:rPr>
              <a:t>Problem Analysis: </a:t>
            </a:r>
            <a:r>
              <a:rPr lang="en-US" altLang="en-US" sz="1800" dirty="0">
                <a:latin typeface="Times New Roman" panose="02020603050405020304" pitchFamily="18" charset="0"/>
                <a:cs typeface="Times New Roman" panose="02020603050405020304" pitchFamily="18" charset="0"/>
              </a:rPr>
              <a:t>The problem is similar to that in the Illustrative Program for a hexadecimal counter except in two respects: the counter is an up-counter (counts up to the digit 9), and the delay is too long to use just one register.</a:t>
            </a:r>
          </a:p>
          <a:p>
            <a:pPr algn="just" eaLnBrk="1" hangingPunct="1">
              <a:lnSpc>
                <a:spcPct val="150000"/>
              </a:lnSpc>
              <a:spcBef>
                <a:spcPct val="0"/>
              </a:spcBef>
              <a:buAutoNum type="arabicPeriod"/>
            </a:pPr>
            <a:r>
              <a:rPr lang="en-US" altLang="en-US" sz="1800" dirty="0">
                <a:latin typeface="Times New Roman" panose="02020603050405020304" pitchFamily="18" charset="0"/>
                <a:cs typeface="Times New Roman" panose="02020603050405020304" pitchFamily="18" charset="0"/>
              </a:rPr>
              <a:t>The counter is set up by loading a register with the appropriate number and in crementing it until reaches the digit 9. When the counter register reaches the final count, it is reset to zero. </a:t>
            </a:r>
          </a:p>
          <a:p>
            <a:pPr algn="just" eaLnBrk="1" hangingPunct="1">
              <a:lnSpc>
                <a:spcPct val="150000"/>
              </a:lnSpc>
              <a:spcBef>
                <a:spcPct val="0"/>
              </a:spcBef>
              <a:buAutoNum type="arabicPeriod"/>
            </a:pPr>
            <a:r>
              <a:rPr lang="en-US" altLang="en-US" sz="1800" dirty="0">
                <a:latin typeface="Times New Roman" panose="02020603050405020304" pitchFamily="18" charset="0"/>
                <a:cs typeface="Times New Roman" panose="02020603050405020304" pitchFamily="18" charset="0"/>
              </a:rPr>
              <a:t>The 1-second delay between each count is set up by using a register pair.</a:t>
            </a: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Tree>
    <p:extLst>
      <p:ext uri="{BB962C8B-B14F-4D97-AF65-F5344CB8AC3E}">
        <p14:creationId xmlns:p14="http://schemas.microsoft.com/office/powerpoint/2010/main" val="5349786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E39F707C-423D-49C2-BE75-DEAB4133FA12}"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34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983902" y="980728"/>
            <a:ext cx="771100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600" b="1" dirty="0">
                <a:latin typeface="Times New Roman" panose="02020603050405020304" pitchFamily="18" charset="0"/>
                <a:cs typeface="Times New Roman" panose="02020603050405020304" pitchFamily="18" charset="0"/>
              </a:rPr>
              <a:t>Illustrative program: Zero-to-nine, (module ten) </a:t>
            </a: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pic>
        <p:nvPicPr>
          <p:cNvPr id="104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5" y="1477846"/>
            <a:ext cx="5688632" cy="5119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95821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1D56600A-D00A-4521-8FC7-3B543AD47874}" type="datetime1">
              <a:rPr lang="en-US" smtClean="0"/>
              <a:t>3/27/2023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35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983902" y="980728"/>
            <a:ext cx="771100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600" b="1" dirty="0">
                <a:latin typeface="Times New Roman" panose="02020603050405020304" pitchFamily="18" charset="0"/>
                <a:cs typeface="Times New Roman" panose="02020603050405020304" pitchFamily="18" charset="0"/>
              </a:rPr>
              <a:t>Illustrative program: Zero-to-nine, (module ten) </a:t>
            </a: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381000" y="1469755"/>
            <a:ext cx="8556769" cy="469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eaLnBrk="1" hangingPunct="1">
              <a:lnSpc>
                <a:spcPct val="150000"/>
              </a:lnSpc>
              <a:spcBef>
                <a:spcPct val="0"/>
              </a:spcBef>
              <a:buNone/>
            </a:pPr>
            <a:r>
              <a:rPr lang="en-US" altLang="en-US" sz="1600" b="1" dirty="0" smtClean="0">
                <a:latin typeface="Times New Roman" panose="02020603050405020304" pitchFamily="18" charset="0"/>
                <a:cs typeface="Times New Roman" panose="02020603050405020304" pitchFamily="18" charset="0"/>
              </a:rPr>
              <a:t>Delay Calculations: </a:t>
            </a:r>
            <a:r>
              <a:rPr lang="en-US" altLang="en-US" sz="1600" dirty="0">
                <a:latin typeface="Times New Roman" panose="02020603050405020304" pitchFamily="18" charset="0"/>
                <a:cs typeface="Times New Roman" panose="02020603050405020304" pitchFamily="18" charset="0"/>
              </a:rPr>
              <a:t>The major delay between two counts is provided by the 16-bit number in the delay register HL. (the inner loop in the flowchart). This delay is set up by using a register pair, 	</a:t>
            </a:r>
            <a:r>
              <a:rPr lang="en-US" altLang="en-US" sz="1600" b="1" dirty="0">
                <a:latin typeface="Times New Roman" panose="02020603050405020304" pitchFamily="18" charset="0"/>
                <a:cs typeface="Times New Roman" panose="02020603050405020304" pitchFamily="18" charset="0"/>
              </a:rPr>
              <a:t>Loop Delay T</a:t>
            </a:r>
            <a:r>
              <a:rPr lang="en-US" altLang="en-US" sz="1100" b="1" dirty="0">
                <a:latin typeface="Times New Roman" panose="02020603050405020304" pitchFamily="18" charset="0"/>
                <a:cs typeface="Times New Roman" panose="02020603050405020304" pitchFamily="18" charset="0"/>
              </a:rPr>
              <a:t>L </a:t>
            </a:r>
            <a:r>
              <a:rPr lang="en-US" altLang="en-US" sz="1600" dirty="0">
                <a:latin typeface="Times New Roman" panose="02020603050405020304" pitchFamily="18" charset="0"/>
                <a:cs typeface="Times New Roman" panose="02020603050405020304" pitchFamily="18" charset="0"/>
              </a:rPr>
              <a:t>= 24 T-states x Tx Count </a:t>
            </a:r>
          </a:p>
          <a:p>
            <a:pPr marL="0" indent="0" algn="just" eaLnBrk="1" hangingPunct="1">
              <a:lnSpc>
                <a:spcPct val="150000"/>
              </a:lnSpc>
              <a:spcBef>
                <a:spcPct val="0"/>
              </a:spcBef>
              <a:buNone/>
            </a:pPr>
            <a:r>
              <a:rPr lang="en-US" altLang="en-US" sz="1600" dirty="0">
                <a:latin typeface="Times New Roman" panose="02020603050405020304" pitchFamily="18" charset="0"/>
                <a:cs typeface="Times New Roman" panose="02020603050405020304" pitchFamily="18" charset="0"/>
              </a:rPr>
              <a:t>	1 second 	        = 24 x 1.0 x </a:t>
            </a:r>
            <a:r>
              <a:rPr lang="en-US" altLang="en-US" sz="1600" dirty="0" smtClean="0">
                <a:latin typeface="Times New Roman" panose="02020603050405020304" pitchFamily="18" charset="0"/>
                <a:cs typeface="Times New Roman" panose="02020603050405020304" pitchFamily="18" charset="0"/>
              </a:rPr>
              <a:t>10^-6 </a:t>
            </a:r>
            <a:r>
              <a:rPr lang="en-US" altLang="en-US" sz="1600" dirty="0">
                <a:latin typeface="Times New Roman" panose="02020603050405020304" pitchFamily="18" charset="0"/>
                <a:cs typeface="Times New Roman" panose="02020603050405020304" pitchFamily="18" charset="0"/>
              </a:rPr>
              <a:t>x Count</a:t>
            </a:r>
          </a:p>
          <a:p>
            <a:pPr marL="0" indent="0" algn="just" eaLnBrk="1" hangingPunct="1">
              <a:lnSpc>
                <a:spcPct val="150000"/>
              </a:lnSpc>
              <a:spcBef>
                <a:spcPct val="0"/>
              </a:spcBef>
              <a:buNone/>
            </a:pPr>
            <a:r>
              <a:rPr lang="en-US" altLang="en-US" sz="1600" dirty="0">
                <a:latin typeface="Times New Roman" panose="02020603050405020304" pitchFamily="18" charset="0"/>
                <a:cs typeface="Times New Roman" panose="02020603050405020304" pitchFamily="18" charset="0"/>
              </a:rPr>
              <a:t>	Count 	        = 1/ 24 × </a:t>
            </a:r>
            <a:r>
              <a:rPr lang="en-US" altLang="en-US" sz="1600" dirty="0" smtClean="0">
                <a:latin typeface="Times New Roman" panose="02020603050405020304" pitchFamily="18" charset="0"/>
                <a:cs typeface="Times New Roman" panose="02020603050405020304" pitchFamily="18" charset="0"/>
              </a:rPr>
              <a:t>10^6 </a:t>
            </a:r>
            <a:r>
              <a:rPr lang="en-US" altLang="en-US" sz="1600" dirty="0">
                <a:latin typeface="Times New Roman" panose="02020603050405020304" pitchFamily="18" charset="0"/>
                <a:cs typeface="Times New Roman" panose="02020603050405020304" pitchFamily="18" charset="0"/>
              </a:rPr>
              <a:t>= 41666 = A2C2H</a:t>
            </a:r>
          </a:p>
          <a:p>
            <a:pPr marL="0" indent="0" algn="just" eaLnBrk="1" hangingPunct="1">
              <a:lnSpc>
                <a:spcPct val="150000"/>
              </a:lnSpc>
              <a:spcBef>
                <a:spcPct val="0"/>
              </a:spcBef>
              <a:buNone/>
            </a:pPr>
            <a:r>
              <a:rPr lang="en-US" altLang="en-US" sz="1600" dirty="0">
                <a:latin typeface="Times New Roman" panose="02020603050405020304" pitchFamily="18" charset="0"/>
                <a:cs typeface="Times New Roman" panose="02020603050405020304" pitchFamily="18" charset="0"/>
              </a:rPr>
              <a:t>The delay count A2C2H in register HL would provide approximately a 1-second delay between two counts. To achieve higher accuracy in the delay, the instructions outside the loop starting from OUT PORT# to JNZ DSPLAY must be accounted for in the delay calculations. </a:t>
            </a:r>
          </a:p>
          <a:p>
            <a:pPr marL="0" indent="0" algn="just" eaLnBrk="1" hangingPunct="1">
              <a:lnSpc>
                <a:spcPct val="150000"/>
              </a:lnSpc>
              <a:spcBef>
                <a:spcPct val="0"/>
              </a:spcBef>
              <a:buNone/>
            </a:pPr>
            <a:r>
              <a:rPr lang="en-US" altLang="en-US" sz="1600" b="1" dirty="0">
                <a:latin typeface="Times New Roman" panose="02020603050405020304" pitchFamily="18" charset="0"/>
                <a:cs typeface="Times New Roman" panose="02020603050405020304" pitchFamily="18" charset="0"/>
              </a:rPr>
              <a:t>The instructions outside the loop are: </a:t>
            </a:r>
            <a:r>
              <a:rPr lang="en-US" altLang="en-US" sz="1600" dirty="0">
                <a:latin typeface="Times New Roman" panose="02020603050405020304" pitchFamily="18" charset="0"/>
                <a:cs typeface="Times New Roman" panose="02020603050405020304" pitchFamily="18" charset="0"/>
              </a:rPr>
              <a:t>OUT, LXI, INR, MOV, CPI, and INZ (DSPLAY). These instructions require 47 T-states; therefore, the delay count is </a:t>
            </a:r>
            <a:r>
              <a:rPr lang="en-US" altLang="en-US" sz="1600" dirty="0" smtClean="0">
                <a:latin typeface="Times New Roman" panose="02020603050405020304" pitchFamily="18" charset="0"/>
                <a:cs typeface="Times New Roman" panose="02020603050405020304" pitchFamily="18" charset="0"/>
              </a:rPr>
              <a:t>calculated as </a:t>
            </a:r>
            <a:r>
              <a:rPr lang="en-US" altLang="en-US" sz="1600" dirty="0">
                <a:latin typeface="Times New Roman" panose="02020603050405020304" pitchFamily="18" charset="0"/>
                <a:cs typeface="Times New Roman" panose="02020603050405020304" pitchFamily="18" charset="0"/>
              </a:rPr>
              <a:t>follows:</a:t>
            </a:r>
          </a:p>
          <a:p>
            <a:pPr marL="0" indent="0" algn="just" eaLnBrk="1" hangingPunct="1">
              <a:lnSpc>
                <a:spcPct val="150000"/>
              </a:lnSpc>
              <a:spcBef>
                <a:spcPct val="0"/>
              </a:spcBef>
              <a:buNone/>
            </a:pPr>
            <a:r>
              <a:rPr lang="en-US" altLang="en-US" sz="1600" dirty="0">
                <a:latin typeface="Times New Roman" panose="02020603050405020304" pitchFamily="18" charset="0"/>
                <a:cs typeface="Times New Roman" panose="02020603050405020304" pitchFamily="18" charset="0"/>
              </a:rPr>
              <a:t>	Total Delay T</a:t>
            </a:r>
            <a:r>
              <a:rPr lang="en-US" altLang="en-US" sz="1100" b="1" dirty="0">
                <a:latin typeface="Times New Roman" panose="02020603050405020304" pitchFamily="18" charset="0"/>
                <a:cs typeface="Times New Roman" panose="02020603050405020304" pitchFamily="18" charset="0"/>
              </a:rPr>
              <a:t>D</a:t>
            </a:r>
            <a:r>
              <a:rPr lang="en-US" altLang="en-US" sz="1600" dirty="0">
                <a:latin typeface="Times New Roman" panose="02020603050405020304" pitchFamily="18" charset="0"/>
                <a:cs typeface="Times New Roman" panose="02020603050405020304" pitchFamily="18" charset="0"/>
              </a:rPr>
              <a:t> = To + TL</a:t>
            </a:r>
          </a:p>
          <a:p>
            <a:pPr marL="0" indent="0" algn="just" eaLnBrk="1" hangingPunct="1">
              <a:lnSpc>
                <a:spcPct val="150000"/>
              </a:lnSpc>
              <a:spcBef>
                <a:spcPct val="0"/>
              </a:spcBef>
              <a:buNone/>
            </a:pPr>
            <a:r>
              <a:rPr lang="en-US" altLang="en-US" sz="1600" dirty="0">
                <a:latin typeface="Times New Roman" panose="02020603050405020304" pitchFamily="18" charset="0"/>
                <a:cs typeface="Times New Roman" panose="02020603050405020304" pitchFamily="18" charset="0"/>
              </a:rPr>
              <a:t>	1 second           =  (47 x 1.0 × </a:t>
            </a:r>
            <a:r>
              <a:rPr lang="en-US" altLang="en-US" sz="1600" dirty="0" smtClean="0">
                <a:latin typeface="Times New Roman" panose="02020603050405020304" pitchFamily="18" charset="0"/>
                <a:cs typeface="Times New Roman" panose="02020603050405020304" pitchFamily="18" charset="0"/>
              </a:rPr>
              <a:t>10^-6 </a:t>
            </a:r>
            <a:r>
              <a:rPr lang="en-US" altLang="en-US" sz="1600" dirty="0">
                <a:latin typeface="Times New Roman" panose="02020603050405020304" pitchFamily="18" charset="0"/>
                <a:cs typeface="Times New Roman" panose="02020603050405020304" pitchFamily="18" charset="0"/>
              </a:rPr>
              <a:t>) + (24 x 1.0 x </a:t>
            </a:r>
            <a:r>
              <a:rPr lang="en-US" altLang="en-US" sz="1600" dirty="0" smtClean="0">
                <a:latin typeface="Times New Roman" panose="02020603050405020304" pitchFamily="18" charset="0"/>
                <a:cs typeface="Times New Roman" panose="02020603050405020304" pitchFamily="18" charset="0"/>
              </a:rPr>
              <a:t>10^-6 </a:t>
            </a:r>
            <a:r>
              <a:rPr lang="en-US" altLang="en-US" sz="1600" dirty="0">
                <a:latin typeface="Times New Roman" panose="02020603050405020304" pitchFamily="18" charset="0"/>
                <a:cs typeface="Times New Roman" panose="02020603050405020304" pitchFamily="18" charset="0"/>
              </a:rPr>
              <a:t>x Count)</a:t>
            </a:r>
          </a:p>
          <a:p>
            <a:pPr marL="0" indent="0" algn="just" eaLnBrk="1" hangingPunct="1">
              <a:lnSpc>
                <a:spcPct val="150000"/>
              </a:lnSpc>
              <a:spcBef>
                <a:spcPct val="0"/>
              </a:spcBef>
              <a:buNone/>
            </a:pPr>
            <a:r>
              <a:rPr lang="en-US" altLang="en-US" sz="1600" dirty="0">
                <a:latin typeface="Times New Roman" panose="02020603050405020304" pitchFamily="18" charset="0"/>
                <a:cs typeface="Times New Roman" panose="02020603050405020304" pitchFamily="18" charset="0"/>
              </a:rPr>
              <a:t>	Count 	       = 41664</a:t>
            </a: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Tree>
    <p:extLst>
      <p:ext uri="{BB962C8B-B14F-4D97-AF65-F5344CB8AC3E}">
        <p14:creationId xmlns:p14="http://schemas.microsoft.com/office/powerpoint/2010/main" val="20478789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F9340DDF-5EC6-45D7-9665-DB45986BA5B7}"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36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983902" y="980728"/>
            <a:ext cx="771100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600" b="1" dirty="0">
                <a:latin typeface="Times New Roman" panose="02020603050405020304" pitchFamily="18" charset="0"/>
                <a:cs typeface="Times New Roman" panose="02020603050405020304" pitchFamily="18" charset="0"/>
              </a:rPr>
              <a:t>Illustrative program</a:t>
            </a:r>
            <a:r>
              <a:rPr lang="en-US" sz="2600" b="1" dirty="0" smtClean="0">
                <a:latin typeface="Times New Roman" panose="02020603050405020304" pitchFamily="18" charset="0"/>
                <a:cs typeface="Times New Roman" panose="02020603050405020304" pitchFamily="18" charset="0"/>
              </a:rPr>
              <a:t>: Generating Pulse Waveform  </a:t>
            </a:r>
            <a:endParaRPr lang="en-US" sz="2600" b="1" dirty="0">
              <a:latin typeface="Times New Roman" panose="02020603050405020304" pitchFamily="18" charset="0"/>
              <a:cs typeface="Times New Roman" panose="02020603050405020304" pitchFamily="18" charset="0"/>
            </a:endParaRP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381000" y="1469755"/>
            <a:ext cx="8556769" cy="469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eaLnBrk="1" hangingPunct="1">
              <a:lnSpc>
                <a:spcPct val="150000"/>
              </a:lnSpc>
              <a:spcBef>
                <a:spcPct val="0"/>
              </a:spcBef>
              <a:buNone/>
            </a:pPr>
            <a:endParaRPr lang="en-US" altLang="en-US" sz="16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 y="1556792"/>
            <a:ext cx="797101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720" y="2420888"/>
            <a:ext cx="5040560" cy="406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90222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F9340DDF-5EC6-45D7-9665-DB45986BA5B7}"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37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983902" y="980728"/>
            <a:ext cx="771100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600" b="1" dirty="0">
                <a:latin typeface="Times New Roman" panose="02020603050405020304" pitchFamily="18" charset="0"/>
                <a:cs typeface="Times New Roman" panose="02020603050405020304" pitchFamily="18" charset="0"/>
              </a:rPr>
              <a:t>Illustrative program</a:t>
            </a:r>
            <a:r>
              <a:rPr lang="en-US" sz="2600" b="1" dirty="0" smtClean="0">
                <a:latin typeface="Times New Roman" panose="02020603050405020304" pitchFamily="18" charset="0"/>
                <a:cs typeface="Times New Roman" panose="02020603050405020304" pitchFamily="18" charset="0"/>
              </a:rPr>
              <a:t>: Generating Pulse Waveform  </a:t>
            </a:r>
            <a:endParaRPr lang="en-US" sz="2600" b="1" dirty="0">
              <a:latin typeface="Times New Roman" panose="02020603050405020304" pitchFamily="18" charset="0"/>
              <a:cs typeface="Times New Roman" panose="02020603050405020304" pitchFamily="18" charset="0"/>
            </a:endParaRP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381000" y="1469755"/>
            <a:ext cx="8556769" cy="469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eaLnBrk="1" hangingPunct="1">
              <a:lnSpc>
                <a:spcPct val="150000"/>
              </a:lnSpc>
              <a:spcBef>
                <a:spcPct val="0"/>
              </a:spcBef>
              <a:buNone/>
            </a:pPr>
            <a:endParaRPr lang="en-US" altLang="en-US" sz="16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469755"/>
            <a:ext cx="8009110" cy="4983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17449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C9F054C4-1067-4316-B940-5B21CA33DEF0}"/>
              </a:ext>
            </a:extLst>
          </p:cNvPr>
          <p:cNvSpPr>
            <a:spLocks noGrp="1"/>
          </p:cNvSpPr>
          <p:nvPr>
            <p:ph type="dt" sz="quarter" idx="10"/>
          </p:nvPr>
        </p:nvSpPr>
        <p:spPr/>
        <p:txBody>
          <a:bodyPr/>
          <a:lstStyle/>
          <a:p>
            <a:pPr>
              <a:defRPr/>
            </a:pPr>
            <a:fld id="{1E5C49DA-A493-4BD4-BEB4-9F83A24C4A0B}" type="datetime1">
              <a:rPr lang="en-US" smtClean="0"/>
              <a:t>3/22/2023</a:t>
            </a:fld>
            <a:endParaRPr lang="en-US"/>
          </a:p>
        </p:txBody>
      </p:sp>
      <p:sp>
        <p:nvSpPr>
          <p:cNvPr id="5" name="Footer Placeholder 4">
            <a:extLst>
              <a:ext uri="{FF2B5EF4-FFF2-40B4-BE49-F238E27FC236}">
                <a16:creationId xmlns:a16="http://schemas.microsoft.com/office/drawing/2014/main" xmlns="" id="{808A391F-5F6E-4628-8165-B49520DF9C05}"/>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9C09F6F9-D0F9-411A-AD03-201229DED93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EA23B9-D341-406D-9B8A-FADADCCA2FAA}" type="slidenum">
              <a:rPr lang="en-US" altLang="en-US">
                <a:solidFill>
                  <a:srgbClr val="898989"/>
                </a:solidFill>
                <a:latin typeface="Calibri" panose="020F0502020204030204" pitchFamily="34" charset="0"/>
              </a:rPr>
              <a:pPr eaLnBrk="1" hangingPunct="1"/>
              <a:t>38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9A43647C-28E6-4E33-96D4-CB068A13E328}"/>
              </a:ext>
            </a:extLst>
          </p:cNvPr>
          <p:cNvSpPr txBox="1">
            <a:spLocks/>
          </p:cNvSpPr>
          <p:nvPr/>
        </p:nvSpPr>
        <p:spPr>
          <a:xfrm>
            <a:off x="2911079" y="1271877"/>
            <a:ext cx="3704456" cy="51219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Topic-3 Objective</a:t>
            </a:r>
          </a:p>
        </p:txBody>
      </p:sp>
      <p:pic>
        <p:nvPicPr>
          <p:cNvPr id="7174" name="Picture 2" descr="E:\NIET\Project\xLogo11.png.pagespeed.ic.pydHLuCQEZ.png">
            <a:extLst>
              <a:ext uri="{FF2B5EF4-FFF2-40B4-BE49-F238E27FC236}">
                <a16:creationId xmlns:a16="http://schemas.microsoft.com/office/drawing/2014/main" xmlns="" id="{1F0A1A3C-3970-4F35-A633-DEA6E8ED2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xmlns="" id="{25D3356D-2CC3-435D-A3D8-DC7F4FA3D61C}"/>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9" name="Title 1">
            <a:extLst>
              <a:ext uri="{FF2B5EF4-FFF2-40B4-BE49-F238E27FC236}">
                <a16:creationId xmlns:a16="http://schemas.microsoft.com/office/drawing/2014/main" xmlns="" id="{4A12DE0A-8312-4A9B-BE4D-5B0F76305009}"/>
              </a:ext>
            </a:extLst>
          </p:cNvPr>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graphicFrame>
        <p:nvGraphicFramePr>
          <p:cNvPr id="12" name="Table 11">
            <a:extLst>
              <a:ext uri="{FF2B5EF4-FFF2-40B4-BE49-F238E27FC236}">
                <a16:creationId xmlns:a16="http://schemas.microsoft.com/office/drawing/2014/main" xmlns="" id="{D44C068F-6322-4B53-AB7D-9982779559AE}"/>
              </a:ext>
            </a:extLst>
          </p:cNvPr>
          <p:cNvGraphicFramePr>
            <a:graphicFrameLocks noGrp="1"/>
          </p:cNvGraphicFramePr>
          <p:nvPr>
            <p:extLst>
              <p:ext uri="{D42A27DB-BD31-4B8C-83A1-F6EECF244321}">
                <p14:modId xmlns:p14="http://schemas.microsoft.com/office/powerpoint/2010/main" val="3668877293"/>
              </p:ext>
            </p:extLst>
          </p:nvPr>
        </p:nvGraphicFramePr>
        <p:xfrm>
          <a:off x="456708" y="2176474"/>
          <a:ext cx="8169274" cy="1188720"/>
        </p:xfrm>
        <a:graphic>
          <a:graphicData uri="http://schemas.openxmlformats.org/drawingml/2006/table">
            <a:tbl>
              <a:tblPr firstRow="1" bandRow="1">
                <a:tableStyleId>{5C22544A-7EE6-4342-B048-85BDC9FD1C3A}</a:tableStyleId>
              </a:tblPr>
              <a:tblGrid>
                <a:gridCol w="2537744">
                  <a:extLst>
                    <a:ext uri="{9D8B030D-6E8A-4147-A177-3AD203B41FA5}">
                      <a16:colId xmlns:a16="http://schemas.microsoft.com/office/drawing/2014/main" xmlns="" val="20000"/>
                    </a:ext>
                  </a:extLst>
                </a:gridCol>
                <a:gridCol w="3137658">
                  <a:extLst>
                    <a:ext uri="{9D8B030D-6E8A-4147-A177-3AD203B41FA5}">
                      <a16:colId xmlns:a16="http://schemas.microsoft.com/office/drawing/2014/main" xmlns="" val="20001"/>
                    </a:ext>
                  </a:extLst>
                </a:gridCol>
                <a:gridCol w="2493872">
                  <a:extLst>
                    <a:ext uri="{9D8B030D-6E8A-4147-A177-3AD203B41FA5}">
                      <a16:colId xmlns:a16="http://schemas.microsoft.com/office/drawing/2014/main" xmlns="" val="20002"/>
                    </a:ext>
                  </a:extLst>
                </a:gridCol>
              </a:tblGrid>
              <a:tr h="370840">
                <a:tc>
                  <a:txBody>
                    <a:bodyPr/>
                    <a:lstStyle/>
                    <a:p>
                      <a:r>
                        <a:rPr lang="en-US" sz="2200" b="1" dirty="0">
                          <a:solidFill>
                            <a:schemeClr val="bg1"/>
                          </a:solidFill>
                          <a:latin typeface="Times New Roman" panose="02020603050405020304" pitchFamily="18" charset="0"/>
                          <a:cs typeface="Times New Roman" panose="02020603050405020304" pitchFamily="18" charset="0"/>
                        </a:rPr>
                        <a:t>Name of the Topic</a:t>
                      </a:r>
                    </a:p>
                  </a:txBody>
                  <a:tcPr marL="91449" marR="91449"/>
                </a:tc>
                <a:tc>
                  <a:txBody>
                    <a:bodyPr/>
                    <a:lstStyle/>
                    <a:p>
                      <a:r>
                        <a:rPr lang="en-US" sz="2200" b="1" dirty="0">
                          <a:solidFill>
                            <a:schemeClr val="bg1"/>
                          </a:solidFill>
                          <a:latin typeface="Times New Roman" panose="02020603050405020304" pitchFamily="18" charset="0"/>
                          <a:cs typeface="Times New Roman" panose="02020603050405020304" pitchFamily="18" charset="0"/>
                        </a:rPr>
                        <a:t>Objective of the</a:t>
                      </a:r>
                      <a:r>
                        <a:rPr lang="en-US" sz="2200" b="1" baseline="0" dirty="0">
                          <a:solidFill>
                            <a:schemeClr val="bg1"/>
                          </a:solidFill>
                          <a:latin typeface="Times New Roman" panose="02020603050405020304" pitchFamily="18" charset="0"/>
                          <a:cs typeface="Times New Roman" panose="02020603050405020304" pitchFamily="18" charset="0"/>
                        </a:rPr>
                        <a:t> </a:t>
                      </a:r>
                      <a:r>
                        <a:rPr lang="en-US" sz="2200" b="1" dirty="0">
                          <a:solidFill>
                            <a:schemeClr val="bg1"/>
                          </a:solidFill>
                          <a:latin typeface="Times New Roman" panose="02020603050405020304" pitchFamily="18" charset="0"/>
                          <a:cs typeface="Times New Roman" panose="02020603050405020304" pitchFamily="18" charset="0"/>
                        </a:rPr>
                        <a:t>topic</a:t>
                      </a:r>
                    </a:p>
                  </a:txBody>
                  <a:tcPr marL="91449" marR="91449"/>
                </a:tc>
                <a:tc>
                  <a:txBody>
                    <a:bodyPr/>
                    <a:lstStyle/>
                    <a:p>
                      <a:r>
                        <a:rPr lang="en-US" sz="2200" b="1" dirty="0">
                          <a:solidFill>
                            <a:schemeClr val="bg1"/>
                          </a:solidFill>
                          <a:latin typeface="Times New Roman" panose="02020603050405020304" pitchFamily="18" charset="0"/>
                          <a:cs typeface="Times New Roman" panose="02020603050405020304" pitchFamily="18" charset="0"/>
                        </a:rPr>
                        <a:t>Mapping with CO</a:t>
                      </a:r>
                    </a:p>
                  </a:txBody>
                  <a:tcPr marL="91449" marR="91449"/>
                </a:tc>
                <a:extLst>
                  <a:ext uri="{0D108BD9-81ED-4DB2-BD59-A6C34878D82A}">
                    <a16:rowId xmlns:a16="http://schemas.microsoft.com/office/drawing/2014/main" xmlns="" val="10000"/>
                  </a:ext>
                </a:extLst>
              </a:tr>
              <a:tr h="370840">
                <a:tc>
                  <a:txBody>
                    <a:bodyPr/>
                    <a:lstStyle/>
                    <a:p>
                      <a:pPr algn="l"/>
                      <a:r>
                        <a:rPr lang="en-US" sz="2200" b="0" dirty="0">
                          <a:solidFill>
                            <a:schemeClr val="tx1"/>
                          </a:solidFill>
                          <a:latin typeface="Times New Roman" panose="02020603050405020304" pitchFamily="18" charset="0"/>
                          <a:cs typeface="Times New Roman" panose="02020603050405020304" pitchFamily="18" charset="0"/>
                        </a:rPr>
                        <a:t>Stack</a:t>
                      </a:r>
                    </a:p>
                  </a:txBody>
                  <a:tcPr marL="91449" marR="91449"/>
                </a:tc>
                <a:tc>
                  <a:txBody>
                    <a:bodyPr/>
                    <a:lstStyle/>
                    <a:p>
                      <a:pPr algn="l"/>
                      <a:r>
                        <a:rPr lang="en-US" sz="2200" b="0" dirty="0">
                          <a:solidFill>
                            <a:schemeClr val="tx1"/>
                          </a:solidFill>
                          <a:latin typeface="Times New Roman" panose="02020603050405020304" pitchFamily="18" charset="0"/>
                          <a:cs typeface="Times New Roman" panose="02020603050405020304" pitchFamily="18" charset="0"/>
                        </a:rPr>
                        <a:t>To</a:t>
                      </a:r>
                      <a:r>
                        <a:rPr lang="en-US" sz="2200" b="0" baseline="0" dirty="0">
                          <a:solidFill>
                            <a:schemeClr val="tx1"/>
                          </a:solidFill>
                          <a:latin typeface="Times New Roman" panose="02020603050405020304" pitchFamily="18" charset="0"/>
                          <a:cs typeface="Times New Roman" panose="02020603050405020304" pitchFamily="18" charset="0"/>
                        </a:rPr>
                        <a:t> </a:t>
                      </a:r>
                      <a:r>
                        <a:rPr lang="en-US" sz="2200" b="0" dirty="0">
                          <a:solidFill>
                            <a:schemeClr val="tx1"/>
                          </a:solidFill>
                          <a:latin typeface="Times New Roman" panose="02020603050405020304" pitchFamily="18" charset="0"/>
                          <a:cs typeface="Times New Roman" panose="02020603050405020304" pitchFamily="18" charset="0"/>
                        </a:rPr>
                        <a:t>understand the</a:t>
                      </a:r>
                      <a:r>
                        <a:rPr lang="en-US" sz="2200" b="0" baseline="0" dirty="0">
                          <a:solidFill>
                            <a:schemeClr val="tx1"/>
                          </a:solidFill>
                          <a:latin typeface="Times New Roman" panose="02020603050405020304" pitchFamily="18" charset="0"/>
                          <a:cs typeface="Times New Roman" panose="02020603050405020304" pitchFamily="18" charset="0"/>
                        </a:rPr>
                        <a:t> </a:t>
                      </a:r>
                      <a:r>
                        <a:rPr lang="en-US" sz="2200" b="0" dirty="0">
                          <a:solidFill>
                            <a:schemeClr val="tx1"/>
                          </a:solidFill>
                          <a:latin typeface="Times New Roman" panose="02020603050405020304" pitchFamily="18" charset="0"/>
                          <a:cs typeface="Times New Roman" panose="02020603050405020304" pitchFamily="18" charset="0"/>
                        </a:rPr>
                        <a:t>concept</a:t>
                      </a:r>
                      <a:r>
                        <a:rPr lang="en-US" sz="2200" b="0" baseline="0" dirty="0">
                          <a:solidFill>
                            <a:schemeClr val="tx1"/>
                          </a:solidFill>
                          <a:latin typeface="Times New Roman" panose="02020603050405020304" pitchFamily="18" charset="0"/>
                          <a:cs typeface="Times New Roman" panose="02020603050405020304" pitchFamily="18" charset="0"/>
                        </a:rPr>
                        <a:t> of Stack</a:t>
                      </a:r>
                      <a:endParaRPr lang="en-US" sz="2200" b="0" dirty="0">
                        <a:solidFill>
                          <a:schemeClr val="tx1"/>
                        </a:solidFill>
                        <a:latin typeface="Times New Roman" panose="02020603050405020304" pitchFamily="18" charset="0"/>
                        <a:cs typeface="Times New Roman" panose="02020603050405020304" pitchFamily="18" charset="0"/>
                      </a:endParaRPr>
                    </a:p>
                  </a:txBody>
                  <a:tcPr marL="91449" marR="91449"/>
                </a:tc>
                <a:tc>
                  <a:txBody>
                    <a:bodyPr/>
                    <a:lstStyle/>
                    <a:p>
                      <a:pPr algn="l"/>
                      <a:endParaRPr lang="en-US" sz="2200" b="0" dirty="0">
                        <a:solidFill>
                          <a:schemeClr val="tx1"/>
                        </a:solidFill>
                        <a:latin typeface="Times New Roman" panose="02020603050405020304" pitchFamily="18" charset="0"/>
                        <a:cs typeface="Times New Roman" panose="02020603050405020304" pitchFamily="18" charset="0"/>
                      </a:endParaRPr>
                    </a:p>
                    <a:p>
                      <a:pPr algn="ctr"/>
                      <a:r>
                        <a:rPr lang="en-US" sz="2200" b="0" dirty="0">
                          <a:solidFill>
                            <a:schemeClr val="tx1"/>
                          </a:solidFill>
                          <a:latin typeface="Times New Roman" panose="02020603050405020304" pitchFamily="18" charset="0"/>
                          <a:cs typeface="Times New Roman" panose="02020603050405020304" pitchFamily="18" charset="0"/>
                        </a:rPr>
                        <a:t>CO1</a:t>
                      </a:r>
                    </a:p>
                  </a:txBody>
                  <a:tcPr marL="91449" marR="91449"/>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7031932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7BAA217E-C81B-49F2-9A67-B3196098DC57}"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39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983902" y="980728"/>
            <a:ext cx="771100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600" b="1" dirty="0">
                <a:latin typeface="Times New Roman" panose="02020603050405020304" pitchFamily="18" charset="0"/>
                <a:cs typeface="Times New Roman" panose="02020603050405020304" pitchFamily="18" charset="0"/>
              </a:rPr>
              <a:t>Stack</a:t>
            </a: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381000" y="1699245"/>
            <a:ext cx="8556769" cy="4466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217804">
              <a:lnSpc>
                <a:spcPct val="103600"/>
              </a:lnSpc>
              <a:spcBef>
                <a:spcPts val="840"/>
              </a:spcBef>
            </a:pPr>
            <a:r>
              <a:rPr lang="en-US" sz="2000" spc="-5" dirty="0">
                <a:latin typeface="Times New Roman"/>
                <a:cs typeface="Times New Roman"/>
              </a:rPr>
              <a:t>The</a:t>
            </a:r>
            <a:r>
              <a:rPr lang="en-US" sz="2000" dirty="0">
                <a:latin typeface="Times New Roman"/>
                <a:cs typeface="Times New Roman"/>
              </a:rPr>
              <a:t> </a:t>
            </a:r>
            <a:r>
              <a:rPr lang="en-US" sz="2000" spc="-5" dirty="0">
                <a:latin typeface="Times New Roman"/>
                <a:cs typeface="Times New Roman"/>
              </a:rPr>
              <a:t>stack</a:t>
            </a:r>
            <a:r>
              <a:rPr lang="en-US" sz="2000" spc="10" dirty="0">
                <a:latin typeface="Times New Roman"/>
                <a:cs typeface="Times New Roman"/>
              </a:rPr>
              <a:t> </a:t>
            </a:r>
            <a:r>
              <a:rPr lang="en-US" sz="2000" spc="-5" dirty="0">
                <a:latin typeface="Times New Roman"/>
                <a:cs typeface="Times New Roman"/>
              </a:rPr>
              <a:t>is</a:t>
            </a:r>
            <a:r>
              <a:rPr lang="en-US" sz="2000" spc="10" dirty="0">
                <a:latin typeface="Times New Roman"/>
                <a:cs typeface="Times New Roman"/>
              </a:rPr>
              <a:t> </a:t>
            </a:r>
            <a:r>
              <a:rPr lang="en-US" sz="2000" dirty="0">
                <a:latin typeface="Times New Roman"/>
                <a:cs typeface="Times New Roman"/>
              </a:rPr>
              <a:t>an</a:t>
            </a:r>
            <a:r>
              <a:rPr lang="en-US" sz="2000" spc="5" dirty="0">
                <a:latin typeface="Times New Roman"/>
                <a:cs typeface="Times New Roman"/>
              </a:rPr>
              <a:t> </a:t>
            </a:r>
            <a:r>
              <a:rPr lang="en-US" sz="2000" spc="-5" dirty="0">
                <a:latin typeface="Times New Roman"/>
                <a:cs typeface="Times New Roman"/>
              </a:rPr>
              <a:t>area</a:t>
            </a:r>
            <a:r>
              <a:rPr lang="en-US" sz="2000" spc="-15" dirty="0">
                <a:latin typeface="Times New Roman"/>
                <a:cs typeface="Times New Roman"/>
              </a:rPr>
              <a:t> </a:t>
            </a:r>
            <a:r>
              <a:rPr lang="en-US" sz="2000" spc="-5" dirty="0">
                <a:latin typeface="Times New Roman"/>
                <a:cs typeface="Times New Roman"/>
              </a:rPr>
              <a:t>of</a:t>
            </a:r>
            <a:r>
              <a:rPr lang="en-US" sz="2000" spc="10" dirty="0">
                <a:latin typeface="Times New Roman"/>
                <a:cs typeface="Times New Roman"/>
              </a:rPr>
              <a:t> </a:t>
            </a:r>
            <a:r>
              <a:rPr lang="en-US" sz="2000" spc="-5" dirty="0">
                <a:latin typeface="Times New Roman"/>
                <a:cs typeface="Times New Roman"/>
              </a:rPr>
              <a:t>memory</a:t>
            </a:r>
            <a:r>
              <a:rPr lang="en-US" sz="2000" spc="-15" dirty="0">
                <a:latin typeface="Times New Roman"/>
                <a:cs typeface="Times New Roman"/>
              </a:rPr>
              <a:t> </a:t>
            </a:r>
            <a:r>
              <a:rPr lang="en-US" sz="2000" spc="-5" dirty="0">
                <a:latin typeface="Times New Roman"/>
                <a:cs typeface="Times New Roman"/>
              </a:rPr>
              <a:t>identified</a:t>
            </a:r>
            <a:r>
              <a:rPr lang="en-US" sz="2000" spc="10" dirty="0">
                <a:latin typeface="Times New Roman"/>
                <a:cs typeface="Times New Roman"/>
              </a:rPr>
              <a:t> </a:t>
            </a:r>
            <a:r>
              <a:rPr lang="en-US" sz="2000" spc="-5" dirty="0">
                <a:latin typeface="Times New Roman"/>
                <a:cs typeface="Times New Roman"/>
              </a:rPr>
              <a:t>by</a:t>
            </a:r>
            <a:r>
              <a:rPr lang="en-US" sz="2000" dirty="0">
                <a:latin typeface="Times New Roman"/>
                <a:cs typeface="Times New Roman"/>
              </a:rPr>
              <a:t> the </a:t>
            </a:r>
            <a:r>
              <a:rPr lang="en-US" sz="2000" spc="-5" dirty="0">
                <a:latin typeface="Times New Roman"/>
                <a:cs typeface="Times New Roman"/>
              </a:rPr>
              <a:t>programmer</a:t>
            </a:r>
            <a:r>
              <a:rPr lang="en-US" sz="2000" spc="5" dirty="0">
                <a:latin typeface="Times New Roman"/>
                <a:cs typeface="Times New Roman"/>
              </a:rPr>
              <a:t> </a:t>
            </a:r>
            <a:r>
              <a:rPr lang="en-US" sz="2000" dirty="0">
                <a:latin typeface="Times New Roman"/>
                <a:cs typeface="Times New Roman"/>
              </a:rPr>
              <a:t>for</a:t>
            </a:r>
            <a:r>
              <a:rPr lang="en-US" sz="2000" spc="5" dirty="0">
                <a:latin typeface="Times New Roman"/>
                <a:cs typeface="Times New Roman"/>
              </a:rPr>
              <a:t> </a:t>
            </a:r>
            <a:r>
              <a:rPr lang="en-US" sz="2000" spc="-5" dirty="0">
                <a:latin typeface="Times New Roman"/>
                <a:cs typeface="Times New Roman"/>
              </a:rPr>
              <a:t>temporary </a:t>
            </a:r>
            <a:r>
              <a:rPr lang="en-US" sz="2000" spc="-335" dirty="0">
                <a:latin typeface="Times New Roman"/>
                <a:cs typeface="Times New Roman"/>
              </a:rPr>
              <a:t> </a:t>
            </a:r>
            <a:r>
              <a:rPr lang="en-US" sz="2000" spc="-5" dirty="0">
                <a:latin typeface="Times New Roman"/>
                <a:cs typeface="Times New Roman"/>
              </a:rPr>
              <a:t>storage</a:t>
            </a:r>
            <a:r>
              <a:rPr lang="en-US" sz="2000" spc="-20" dirty="0">
                <a:latin typeface="Times New Roman"/>
                <a:cs typeface="Times New Roman"/>
              </a:rPr>
              <a:t> </a:t>
            </a:r>
            <a:r>
              <a:rPr lang="en-US" sz="2000" dirty="0">
                <a:latin typeface="Times New Roman"/>
                <a:cs typeface="Times New Roman"/>
              </a:rPr>
              <a:t>of </a:t>
            </a:r>
            <a:r>
              <a:rPr lang="en-US" sz="2000" spc="-5" dirty="0">
                <a:latin typeface="Times New Roman"/>
                <a:cs typeface="Times New Roman"/>
              </a:rPr>
              <a:t>information.</a:t>
            </a:r>
          </a:p>
          <a:p>
            <a:pPr marR="217804">
              <a:lnSpc>
                <a:spcPct val="103600"/>
              </a:lnSpc>
              <a:spcBef>
                <a:spcPts val="840"/>
              </a:spcBef>
            </a:pPr>
            <a:r>
              <a:rPr lang="en-US" sz="2000" spc="-5" dirty="0">
                <a:latin typeface="Times New Roman"/>
                <a:cs typeface="Times New Roman"/>
              </a:rPr>
              <a:t>The stack</a:t>
            </a:r>
            <a:r>
              <a:rPr lang="en-US" sz="2000" spc="5" dirty="0">
                <a:latin typeface="Times New Roman"/>
                <a:cs typeface="Times New Roman"/>
              </a:rPr>
              <a:t> </a:t>
            </a:r>
            <a:r>
              <a:rPr lang="en-US" sz="2000" spc="-5" dirty="0">
                <a:latin typeface="Times New Roman"/>
                <a:cs typeface="Times New Roman"/>
              </a:rPr>
              <a:t>is</a:t>
            </a:r>
            <a:r>
              <a:rPr lang="en-US" sz="2000" spc="5" dirty="0">
                <a:latin typeface="Times New Roman"/>
                <a:cs typeface="Times New Roman"/>
              </a:rPr>
              <a:t> </a:t>
            </a:r>
            <a:r>
              <a:rPr lang="en-US" sz="2000" dirty="0">
                <a:latin typeface="Times New Roman"/>
                <a:cs typeface="Times New Roman"/>
              </a:rPr>
              <a:t>a</a:t>
            </a:r>
            <a:r>
              <a:rPr lang="en-US" sz="2000" spc="-5" dirty="0">
                <a:latin typeface="Times New Roman"/>
                <a:cs typeface="Times New Roman"/>
              </a:rPr>
              <a:t> LIFO structure- Last</a:t>
            </a:r>
            <a:r>
              <a:rPr lang="en-US" sz="2000" spc="5" dirty="0">
                <a:latin typeface="Times New Roman"/>
                <a:cs typeface="Times New Roman"/>
              </a:rPr>
              <a:t> </a:t>
            </a:r>
            <a:r>
              <a:rPr lang="en-US" sz="2000" dirty="0">
                <a:latin typeface="Times New Roman"/>
                <a:cs typeface="Times New Roman"/>
              </a:rPr>
              <a:t>In </a:t>
            </a:r>
            <a:r>
              <a:rPr lang="en-US" sz="2000" spc="-5" dirty="0">
                <a:latin typeface="Times New Roman"/>
                <a:cs typeface="Times New Roman"/>
              </a:rPr>
              <a:t>First</a:t>
            </a:r>
            <a:r>
              <a:rPr lang="en-US" sz="2000" spc="5" dirty="0">
                <a:latin typeface="Times New Roman"/>
                <a:cs typeface="Times New Roman"/>
              </a:rPr>
              <a:t> </a:t>
            </a:r>
            <a:r>
              <a:rPr lang="en-US" sz="2000" spc="-5" dirty="0">
                <a:latin typeface="Times New Roman"/>
                <a:cs typeface="Times New Roman"/>
              </a:rPr>
              <a:t>Out.</a:t>
            </a:r>
            <a:endParaRPr lang="en-US" sz="2000" dirty="0">
              <a:latin typeface="Times New Roman"/>
              <a:cs typeface="Times New Roman"/>
            </a:endParaRPr>
          </a:p>
          <a:p>
            <a:pPr marR="217804">
              <a:lnSpc>
                <a:spcPct val="103600"/>
              </a:lnSpc>
              <a:spcBef>
                <a:spcPts val="840"/>
              </a:spcBef>
            </a:pPr>
            <a:r>
              <a:rPr lang="en-US" sz="2000" spc="-5" dirty="0">
                <a:latin typeface="Times New Roman"/>
                <a:cs typeface="Times New Roman"/>
              </a:rPr>
              <a:t>The stack</a:t>
            </a:r>
            <a:r>
              <a:rPr lang="en-US" sz="2000" spc="5" dirty="0">
                <a:latin typeface="Times New Roman"/>
                <a:cs typeface="Times New Roman"/>
              </a:rPr>
              <a:t> </a:t>
            </a:r>
            <a:r>
              <a:rPr lang="en-US" sz="2000" spc="-5" dirty="0">
                <a:latin typeface="Times New Roman"/>
                <a:cs typeface="Times New Roman"/>
              </a:rPr>
              <a:t>normally</a:t>
            </a:r>
            <a:r>
              <a:rPr lang="en-US" sz="2000" spc="-15" dirty="0">
                <a:latin typeface="Times New Roman"/>
                <a:cs typeface="Times New Roman"/>
              </a:rPr>
              <a:t> </a:t>
            </a:r>
            <a:r>
              <a:rPr lang="en-US" sz="2000" spc="-5" dirty="0">
                <a:latin typeface="Times New Roman"/>
                <a:cs typeface="Times New Roman"/>
              </a:rPr>
              <a:t>grows</a:t>
            </a:r>
            <a:r>
              <a:rPr lang="en-US" sz="2000" spc="5" dirty="0">
                <a:latin typeface="Times New Roman"/>
                <a:cs typeface="Times New Roman"/>
              </a:rPr>
              <a:t> </a:t>
            </a:r>
            <a:r>
              <a:rPr lang="en-US" sz="2000" spc="-5" dirty="0">
                <a:latin typeface="Times New Roman"/>
                <a:cs typeface="Times New Roman"/>
              </a:rPr>
              <a:t>backwards</a:t>
            </a:r>
            <a:r>
              <a:rPr lang="en-US" sz="2000" spc="5" dirty="0">
                <a:latin typeface="Times New Roman"/>
                <a:cs typeface="Times New Roman"/>
              </a:rPr>
              <a:t> </a:t>
            </a:r>
            <a:r>
              <a:rPr lang="en-US" sz="2000" spc="-5" dirty="0">
                <a:latin typeface="Times New Roman"/>
                <a:cs typeface="Times New Roman"/>
              </a:rPr>
              <a:t>into</a:t>
            </a:r>
            <a:r>
              <a:rPr lang="en-US" sz="2000" dirty="0">
                <a:latin typeface="Times New Roman"/>
                <a:cs typeface="Times New Roman"/>
              </a:rPr>
              <a:t> </a:t>
            </a:r>
            <a:r>
              <a:rPr lang="en-US" sz="2000" spc="-5" dirty="0">
                <a:latin typeface="Times New Roman"/>
                <a:cs typeface="Times New Roman"/>
              </a:rPr>
              <a:t>memory.</a:t>
            </a:r>
            <a:endParaRPr lang="en-US" sz="2000" dirty="0">
              <a:latin typeface="Times New Roman"/>
              <a:cs typeface="Times New Roman"/>
            </a:endParaRPr>
          </a:p>
          <a:p>
            <a:pPr marL="12700" marR="5080">
              <a:lnSpc>
                <a:spcPct val="102899"/>
              </a:lnSpc>
              <a:spcBef>
                <a:spcPts val="815"/>
              </a:spcBef>
            </a:pPr>
            <a:r>
              <a:rPr lang="en-US" sz="2000" dirty="0">
                <a:latin typeface="Times New Roman"/>
                <a:cs typeface="Times New Roman"/>
              </a:rPr>
              <a:t>In</a:t>
            </a:r>
            <a:r>
              <a:rPr lang="en-US" sz="2000" spc="-5" dirty="0">
                <a:latin typeface="Times New Roman"/>
                <a:cs typeface="Times New Roman"/>
              </a:rPr>
              <a:t> other</a:t>
            </a:r>
            <a:r>
              <a:rPr lang="en-US" sz="2000" spc="5" dirty="0">
                <a:latin typeface="Times New Roman"/>
                <a:cs typeface="Times New Roman"/>
              </a:rPr>
              <a:t> </a:t>
            </a:r>
            <a:r>
              <a:rPr lang="en-US" sz="2000" spc="-5" dirty="0">
                <a:latin typeface="Times New Roman"/>
                <a:cs typeface="Times New Roman"/>
              </a:rPr>
              <a:t>words, the</a:t>
            </a:r>
            <a:r>
              <a:rPr lang="en-US" sz="2000" spc="-10" dirty="0">
                <a:latin typeface="Times New Roman"/>
                <a:cs typeface="Times New Roman"/>
              </a:rPr>
              <a:t> </a:t>
            </a:r>
            <a:r>
              <a:rPr lang="en-US" sz="2000" spc="-5" dirty="0">
                <a:latin typeface="Times New Roman"/>
                <a:cs typeface="Times New Roman"/>
              </a:rPr>
              <a:t>programmer</a:t>
            </a:r>
            <a:r>
              <a:rPr lang="en-US" sz="2000" spc="5" dirty="0">
                <a:latin typeface="Times New Roman"/>
                <a:cs typeface="Times New Roman"/>
              </a:rPr>
              <a:t> </a:t>
            </a:r>
            <a:r>
              <a:rPr lang="en-US" sz="2000" dirty="0">
                <a:latin typeface="Times New Roman"/>
                <a:cs typeface="Times New Roman"/>
              </a:rPr>
              <a:t>defines</a:t>
            </a:r>
            <a:r>
              <a:rPr lang="en-US" sz="2000" spc="-10" dirty="0">
                <a:latin typeface="Times New Roman"/>
                <a:cs typeface="Times New Roman"/>
              </a:rPr>
              <a:t> </a:t>
            </a:r>
            <a:r>
              <a:rPr lang="en-US" sz="2000" spc="-5" dirty="0">
                <a:latin typeface="Times New Roman"/>
                <a:cs typeface="Times New Roman"/>
              </a:rPr>
              <a:t>the</a:t>
            </a:r>
            <a:r>
              <a:rPr lang="en-US" sz="2000" spc="5" dirty="0">
                <a:latin typeface="Times New Roman"/>
                <a:cs typeface="Times New Roman"/>
              </a:rPr>
              <a:t> </a:t>
            </a:r>
            <a:r>
              <a:rPr lang="en-US" sz="2000" spc="-5" dirty="0">
                <a:latin typeface="Times New Roman"/>
                <a:cs typeface="Times New Roman"/>
              </a:rPr>
              <a:t>bottom</a:t>
            </a:r>
            <a:r>
              <a:rPr lang="en-US" sz="2000" spc="-20" dirty="0">
                <a:latin typeface="Times New Roman"/>
                <a:cs typeface="Times New Roman"/>
              </a:rPr>
              <a:t> </a:t>
            </a:r>
            <a:r>
              <a:rPr lang="en-US" sz="2000" dirty="0">
                <a:latin typeface="Times New Roman"/>
                <a:cs typeface="Times New Roman"/>
              </a:rPr>
              <a:t>of</a:t>
            </a:r>
            <a:r>
              <a:rPr lang="en-US" sz="2000" spc="5" dirty="0">
                <a:latin typeface="Times New Roman"/>
                <a:cs typeface="Times New Roman"/>
              </a:rPr>
              <a:t> </a:t>
            </a:r>
            <a:r>
              <a:rPr lang="en-US" sz="2000" dirty="0">
                <a:latin typeface="Times New Roman"/>
                <a:cs typeface="Times New Roman"/>
              </a:rPr>
              <a:t>the </a:t>
            </a:r>
            <a:r>
              <a:rPr lang="en-US" sz="2000" spc="-5" dirty="0">
                <a:latin typeface="Times New Roman"/>
                <a:cs typeface="Times New Roman"/>
              </a:rPr>
              <a:t>stack,</a:t>
            </a:r>
            <a:r>
              <a:rPr lang="en-US" sz="2000" spc="10" dirty="0">
                <a:latin typeface="Times New Roman"/>
                <a:cs typeface="Times New Roman"/>
              </a:rPr>
              <a:t> </a:t>
            </a:r>
            <a:r>
              <a:rPr lang="en-US" sz="2000" spc="-5" dirty="0">
                <a:latin typeface="Times New Roman"/>
                <a:cs typeface="Times New Roman"/>
              </a:rPr>
              <a:t>and</a:t>
            </a:r>
            <a:r>
              <a:rPr lang="en-US" sz="2000" spc="10" dirty="0">
                <a:latin typeface="Times New Roman"/>
                <a:cs typeface="Times New Roman"/>
              </a:rPr>
              <a:t> </a:t>
            </a:r>
            <a:r>
              <a:rPr lang="en-US" sz="2000" spc="-5" dirty="0">
                <a:latin typeface="Times New Roman"/>
                <a:cs typeface="Times New Roman"/>
              </a:rPr>
              <a:t>the</a:t>
            </a:r>
            <a:r>
              <a:rPr lang="en-US" sz="2000" spc="-15" dirty="0">
                <a:latin typeface="Times New Roman"/>
                <a:cs typeface="Times New Roman"/>
              </a:rPr>
              <a:t> </a:t>
            </a:r>
            <a:r>
              <a:rPr lang="en-US" sz="2000" spc="-5" dirty="0">
                <a:latin typeface="Times New Roman"/>
                <a:cs typeface="Times New Roman"/>
              </a:rPr>
              <a:t>stack </a:t>
            </a:r>
            <a:r>
              <a:rPr lang="en-US" sz="2000" spc="-335" dirty="0">
                <a:latin typeface="Times New Roman"/>
                <a:cs typeface="Times New Roman"/>
              </a:rPr>
              <a:t> </a:t>
            </a:r>
            <a:r>
              <a:rPr lang="en-US" sz="2000" spc="-5" dirty="0">
                <a:latin typeface="Times New Roman"/>
                <a:cs typeface="Times New Roman"/>
              </a:rPr>
              <a:t>grows</a:t>
            </a:r>
            <a:r>
              <a:rPr lang="en-US" sz="2000" dirty="0">
                <a:latin typeface="Times New Roman"/>
                <a:cs typeface="Times New Roman"/>
              </a:rPr>
              <a:t> </a:t>
            </a:r>
            <a:r>
              <a:rPr lang="en-US" sz="2000" spc="-5" dirty="0">
                <a:latin typeface="Times New Roman"/>
                <a:cs typeface="Times New Roman"/>
              </a:rPr>
              <a:t>up</a:t>
            </a:r>
            <a:r>
              <a:rPr lang="en-US" sz="2000" spc="5" dirty="0">
                <a:latin typeface="Times New Roman"/>
                <a:cs typeface="Times New Roman"/>
              </a:rPr>
              <a:t> </a:t>
            </a:r>
            <a:r>
              <a:rPr lang="en-US" sz="2000" spc="-5" dirty="0">
                <a:latin typeface="Times New Roman"/>
                <a:cs typeface="Times New Roman"/>
              </a:rPr>
              <a:t>into</a:t>
            </a:r>
            <a:r>
              <a:rPr lang="en-US" sz="2000" spc="10" dirty="0">
                <a:latin typeface="Times New Roman"/>
                <a:cs typeface="Times New Roman"/>
              </a:rPr>
              <a:t> </a:t>
            </a:r>
            <a:r>
              <a:rPr lang="en-US" sz="2000" spc="-5" dirty="0">
                <a:latin typeface="Times New Roman"/>
                <a:cs typeface="Times New Roman"/>
              </a:rPr>
              <a:t>reducing</a:t>
            </a:r>
            <a:r>
              <a:rPr lang="en-US" sz="2000" spc="5" dirty="0">
                <a:latin typeface="Times New Roman"/>
                <a:cs typeface="Times New Roman"/>
              </a:rPr>
              <a:t> </a:t>
            </a:r>
            <a:r>
              <a:rPr lang="en-US" sz="2000" spc="-5" dirty="0">
                <a:latin typeface="Times New Roman"/>
                <a:cs typeface="Times New Roman"/>
              </a:rPr>
              <a:t>address</a:t>
            </a:r>
            <a:r>
              <a:rPr lang="en-US" sz="2000" spc="5" dirty="0">
                <a:latin typeface="Times New Roman"/>
                <a:cs typeface="Times New Roman"/>
              </a:rPr>
              <a:t> </a:t>
            </a:r>
            <a:r>
              <a:rPr lang="en-US" sz="2000" dirty="0">
                <a:latin typeface="Times New Roman"/>
                <a:cs typeface="Times New Roman"/>
              </a:rPr>
              <a:t>range.</a:t>
            </a:r>
          </a:p>
          <a:p>
            <a:pPr marL="12700" marR="5080">
              <a:lnSpc>
                <a:spcPct val="102899"/>
              </a:lnSpc>
              <a:spcBef>
                <a:spcPts val="815"/>
              </a:spcBef>
            </a:pPr>
            <a:endParaRPr lang="en-US" sz="2000" dirty="0">
              <a:latin typeface="Times New Roman"/>
              <a:cs typeface="Times New Roman"/>
            </a:endParaRP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grpSp>
        <p:nvGrpSpPr>
          <p:cNvPr id="16" name="Group 15">
            <a:extLst>
              <a:ext uri="{FF2B5EF4-FFF2-40B4-BE49-F238E27FC236}">
                <a16:creationId xmlns:a16="http://schemas.microsoft.com/office/drawing/2014/main" xmlns="" id="{9EAEC12A-F027-4E8B-A627-3D33338C3A3B}"/>
              </a:ext>
            </a:extLst>
          </p:cNvPr>
          <p:cNvGrpSpPr/>
          <p:nvPr/>
        </p:nvGrpSpPr>
        <p:grpSpPr>
          <a:xfrm>
            <a:off x="4932041" y="3871776"/>
            <a:ext cx="3240359" cy="2416300"/>
            <a:chOff x="6645653" y="4155947"/>
            <a:chExt cx="2425699" cy="2416300"/>
          </a:xfrm>
        </p:grpSpPr>
        <p:sp>
          <p:nvSpPr>
            <p:cNvPr id="17" name="object 8">
              <a:extLst>
                <a:ext uri="{FF2B5EF4-FFF2-40B4-BE49-F238E27FC236}">
                  <a16:creationId xmlns:a16="http://schemas.microsoft.com/office/drawing/2014/main" xmlns="" id="{01EB84A7-2E7B-4ECC-BAD9-DFDA609E3C3D}"/>
                </a:ext>
              </a:extLst>
            </p:cNvPr>
            <p:cNvSpPr/>
            <p:nvPr/>
          </p:nvSpPr>
          <p:spPr>
            <a:xfrm>
              <a:off x="8339328" y="6259068"/>
              <a:ext cx="179832" cy="76200"/>
            </a:xfrm>
            <a:prstGeom prst="rect">
              <a:avLst/>
            </a:prstGeom>
            <a:blipFill>
              <a:blip r:embed="rId4" cstate="print"/>
              <a:stretch>
                <a:fillRect/>
              </a:stretch>
            </a:blipFill>
          </p:spPr>
          <p:txBody>
            <a:bodyPr wrap="square" lIns="0" tIns="0" rIns="0" bIns="0" rtlCol="0"/>
            <a:lstStyle/>
            <a:p>
              <a:endParaRPr/>
            </a:p>
          </p:txBody>
        </p:sp>
        <p:sp>
          <p:nvSpPr>
            <p:cNvPr id="18" name="object 9">
              <a:extLst>
                <a:ext uri="{FF2B5EF4-FFF2-40B4-BE49-F238E27FC236}">
                  <a16:creationId xmlns:a16="http://schemas.microsoft.com/office/drawing/2014/main" xmlns="" id="{189AE59F-3F8C-4ABD-B165-8F50114FFB35}"/>
                </a:ext>
              </a:extLst>
            </p:cNvPr>
            <p:cNvSpPr/>
            <p:nvPr/>
          </p:nvSpPr>
          <p:spPr>
            <a:xfrm>
              <a:off x="7551420" y="5910072"/>
              <a:ext cx="76200" cy="367665"/>
            </a:xfrm>
            <a:custGeom>
              <a:avLst/>
              <a:gdLst/>
              <a:ahLst/>
              <a:cxnLst/>
              <a:rect l="l" t="t" r="r" b="b"/>
              <a:pathLst>
                <a:path w="76200" h="367664">
                  <a:moveTo>
                    <a:pt x="76200" y="76200"/>
                  </a:moveTo>
                  <a:lnTo>
                    <a:pt x="38100" y="0"/>
                  </a:lnTo>
                  <a:lnTo>
                    <a:pt x="0" y="76200"/>
                  </a:lnTo>
                  <a:lnTo>
                    <a:pt x="33528" y="76200"/>
                  </a:lnTo>
                  <a:lnTo>
                    <a:pt x="33528" y="60960"/>
                  </a:lnTo>
                  <a:lnTo>
                    <a:pt x="35052" y="59436"/>
                  </a:lnTo>
                  <a:lnTo>
                    <a:pt x="41148" y="59436"/>
                  </a:lnTo>
                  <a:lnTo>
                    <a:pt x="42672" y="60960"/>
                  </a:lnTo>
                  <a:lnTo>
                    <a:pt x="42672" y="76200"/>
                  </a:lnTo>
                  <a:lnTo>
                    <a:pt x="76200" y="76200"/>
                  </a:lnTo>
                  <a:close/>
                </a:path>
                <a:path w="76200" h="367664">
                  <a:moveTo>
                    <a:pt x="42672" y="76200"/>
                  </a:moveTo>
                  <a:lnTo>
                    <a:pt x="42672" y="60960"/>
                  </a:lnTo>
                  <a:lnTo>
                    <a:pt x="41148" y="59436"/>
                  </a:lnTo>
                  <a:lnTo>
                    <a:pt x="35052" y="59436"/>
                  </a:lnTo>
                  <a:lnTo>
                    <a:pt x="33528" y="60960"/>
                  </a:lnTo>
                  <a:lnTo>
                    <a:pt x="33528" y="76200"/>
                  </a:lnTo>
                  <a:lnTo>
                    <a:pt x="42672" y="76200"/>
                  </a:lnTo>
                  <a:close/>
                </a:path>
                <a:path w="76200" h="367664">
                  <a:moveTo>
                    <a:pt x="42672" y="364236"/>
                  </a:moveTo>
                  <a:lnTo>
                    <a:pt x="42672" y="76200"/>
                  </a:lnTo>
                  <a:lnTo>
                    <a:pt x="33528" y="76200"/>
                  </a:lnTo>
                  <a:lnTo>
                    <a:pt x="33528" y="364236"/>
                  </a:lnTo>
                  <a:lnTo>
                    <a:pt x="35052" y="367284"/>
                  </a:lnTo>
                  <a:lnTo>
                    <a:pt x="41148" y="367284"/>
                  </a:lnTo>
                  <a:lnTo>
                    <a:pt x="42672" y="364236"/>
                  </a:lnTo>
                  <a:close/>
                </a:path>
              </a:pathLst>
            </a:custGeom>
            <a:solidFill>
              <a:srgbClr val="000000"/>
            </a:solidFill>
          </p:spPr>
          <p:txBody>
            <a:bodyPr wrap="square" lIns="0" tIns="0" rIns="0" bIns="0" rtlCol="0"/>
            <a:lstStyle/>
            <a:p>
              <a:endParaRPr/>
            </a:p>
          </p:txBody>
        </p:sp>
        <p:grpSp>
          <p:nvGrpSpPr>
            <p:cNvPr id="19" name="Group 18">
              <a:extLst>
                <a:ext uri="{FF2B5EF4-FFF2-40B4-BE49-F238E27FC236}">
                  <a16:creationId xmlns:a16="http://schemas.microsoft.com/office/drawing/2014/main" xmlns="" id="{27125BCA-4BB8-40C2-BF19-4CAE301C88DA}"/>
                </a:ext>
              </a:extLst>
            </p:cNvPr>
            <p:cNvGrpSpPr/>
            <p:nvPr/>
          </p:nvGrpSpPr>
          <p:grpSpPr>
            <a:xfrm>
              <a:off x="6645653" y="4155947"/>
              <a:ext cx="2425699" cy="2416300"/>
              <a:chOff x="6645653" y="4155947"/>
              <a:chExt cx="2425699" cy="2416300"/>
            </a:xfrm>
          </p:grpSpPr>
          <p:sp>
            <p:nvSpPr>
              <p:cNvPr id="20" name="object 10">
                <a:extLst>
                  <a:ext uri="{FF2B5EF4-FFF2-40B4-BE49-F238E27FC236}">
                    <a16:creationId xmlns:a16="http://schemas.microsoft.com/office/drawing/2014/main" xmlns="" id="{2B73A2D1-D48F-4EE5-93F6-0FBF150381AF}"/>
                  </a:ext>
                </a:extLst>
              </p:cNvPr>
              <p:cNvSpPr txBox="1"/>
              <p:nvPr/>
            </p:nvSpPr>
            <p:spPr>
              <a:xfrm>
                <a:off x="7679435" y="4155947"/>
                <a:ext cx="660400" cy="2155190"/>
              </a:xfrm>
              <a:prstGeom prst="rect">
                <a:avLst/>
              </a:prstGeom>
              <a:solidFill>
                <a:srgbClr val="FFFFCC"/>
              </a:solidFill>
              <a:ln w="9524">
                <a:solidFill>
                  <a:srgbClr val="000000"/>
                </a:solidFill>
              </a:ln>
            </p:spPr>
            <p:txBody>
              <a:bodyPr vert="horz" wrap="square" lIns="0" tIns="42545" rIns="0" bIns="0" rtlCol="0">
                <a:spAutoFit/>
              </a:bodyPr>
              <a:lstStyle/>
              <a:p>
                <a:pPr marL="86360">
                  <a:lnSpc>
                    <a:spcPct val="100000"/>
                  </a:lnSpc>
                  <a:spcBef>
                    <a:spcPts val="335"/>
                  </a:spcBef>
                </a:pPr>
                <a:r>
                  <a:rPr sz="1200" dirty="0">
                    <a:latin typeface="Times New Roman"/>
                    <a:cs typeface="Times New Roman"/>
                  </a:rPr>
                  <a:t>Memory</a:t>
                </a:r>
                <a:endParaRPr sz="1200">
                  <a:latin typeface="Times New Roman"/>
                  <a:cs typeface="Times New Roman"/>
                </a:endParaRPr>
              </a:p>
            </p:txBody>
          </p:sp>
          <p:grpSp>
            <p:nvGrpSpPr>
              <p:cNvPr id="21" name="Group 20">
                <a:extLst>
                  <a:ext uri="{FF2B5EF4-FFF2-40B4-BE49-F238E27FC236}">
                    <a16:creationId xmlns:a16="http://schemas.microsoft.com/office/drawing/2014/main" xmlns="" id="{C39BF676-51B8-4396-972C-E3BACD733E3A}"/>
                  </a:ext>
                </a:extLst>
              </p:cNvPr>
              <p:cNvGrpSpPr/>
              <p:nvPr/>
            </p:nvGrpSpPr>
            <p:grpSpPr>
              <a:xfrm>
                <a:off x="6645653" y="5508749"/>
                <a:ext cx="2425699" cy="1063498"/>
                <a:chOff x="6645653" y="5508749"/>
                <a:chExt cx="2425699" cy="1063498"/>
              </a:xfrm>
            </p:grpSpPr>
            <p:sp>
              <p:nvSpPr>
                <p:cNvPr id="22" name="object 11">
                  <a:extLst>
                    <a:ext uri="{FF2B5EF4-FFF2-40B4-BE49-F238E27FC236}">
                      <a16:creationId xmlns:a16="http://schemas.microsoft.com/office/drawing/2014/main" xmlns="" id="{B84B440F-500F-4E93-A514-4EB5CCFF50D5}"/>
                    </a:ext>
                  </a:extLst>
                </p:cNvPr>
                <p:cNvSpPr txBox="1"/>
                <p:nvPr/>
              </p:nvSpPr>
              <p:spPr>
                <a:xfrm>
                  <a:off x="8588752" y="5999477"/>
                  <a:ext cx="482600" cy="572770"/>
                </a:xfrm>
                <a:prstGeom prst="rect">
                  <a:avLst/>
                </a:prstGeom>
              </p:spPr>
              <p:txBody>
                <a:bodyPr vert="horz" wrap="square" lIns="0" tIns="13335" rIns="0" bIns="0" rtlCol="0">
                  <a:spAutoFit/>
                </a:bodyPr>
                <a:lstStyle/>
                <a:p>
                  <a:pPr marL="12700" marR="5080">
                    <a:lnSpc>
                      <a:spcPct val="99600"/>
                    </a:lnSpc>
                    <a:spcBef>
                      <a:spcPts val="105"/>
                    </a:spcBef>
                  </a:pPr>
                  <a:r>
                    <a:rPr sz="1200" spc="-10" dirty="0">
                      <a:latin typeface="Times New Roman"/>
                      <a:cs typeface="Times New Roman"/>
                    </a:rPr>
                    <a:t>B</a:t>
                  </a:r>
                  <a:r>
                    <a:rPr sz="1200" dirty="0">
                      <a:latin typeface="Times New Roman"/>
                      <a:cs typeface="Times New Roman"/>
                    </a:rPr>
                    <a:t>ottom  of the  </a:t>
                  </a:r>
                  <a:r>
                    <a:rPr sz="1200" spc="-5" dirty="0">
                      <a:latin typeface="Times New Roman"/>
                      <a:cs typeface="Times New Roman"/>
                    </a:rPr>
                    <a:t>Stack</a:t>
                  </a:r>
                  <a:endParaRPr sz="1200">
                    <a:latin typeface="Times New Roman"/>
                    <a:cs typeface="Times New Roman"/>
                  </a:endParaRPr>
                </a:p>
              </p:txBody>
            </p:sp>
            <p:sp>
              <p:nvSpPr>
                <p:cNvPr id="23" name="object 12">
                  <a:extLst>
                    <a:ext uri="{FF2B5EF4-FFF2-40B4-BE49-F238E27FC236}">
                      <a16:creationId xmlns:a16="http://schemas.microsoft.com/office/drawing/2014/main" xmlns="" id="{AD928065-BB0C-4038-B32B-C07A99F63430}"/>
                    </a:ext>
                  </a:extLst>
                </p:cNvPr>
                <p:cNvSpPr txBox="1"/>
                <p:nvPr/>
              </p:nvSpPr>
              <p:spPr>
                <a:xfrm>
                  <a:off x="6645653" y="5508749"/>
                  <a:ext cx="813435" cy="755650"/>
                </a:xfrm>
                <a:prstGeom prst="rect">
                  <a:avLst/>
                </a:prstGeom>
              </p:spPr>
              <p:txBody>
                <a:bodyPr vert="horz" wrap="square" lIns="0" tIns="13335" rIns="0" bIns="0" rtlCol="0">
                  <a:spAutoFit/>
                </a:bodyPr>
                <a:lstStyle/>
                <a:p>
                  <a:pPr marL="12700" marR="5080">
                    <a:lnSpc>
                      <a:spcPct val="99700"/>
                    </a:lnSpc>
                    <a:spcBef>
                      <a:spcPts val="105"/>
                    </a:spcBef>
                  </a:pPr>
                  <a:r>
                    <a:rPr sz="1200" spc="-5" dirty="0">
                      <a:latin typeface="Times New Roman"/>
                      <a:cs typeface="Times New Roman"/>
                    </a:rPr>
                    <a:t>The </a:t>
                  </a:r>
                  <a:r>
                    <a:rPr sz="1200" dirty="0">
                      <a:latin typeface="Times New Roman"/>
                      <a:cs typeface="Times New Roman"/>
                    </a:rPr>
                    <a:t>Stack  </a:t>
                  </a:r>
                  <a:r>
                    <a:rPr sz="1200" spc="-10" dirty="0">
                      <a:latin typeface="Times New Roman"/>
                      <a:cs typeface="Times New Roman"/>
                    </a:rPr>
                    <a:t>grows  </a:t>
                  </a:r>
                  <a:r>
                    <a:rPr sz="1200" spc="-5" dirty="0">
                      <a:latin typeface="Times New Roman"/>
                      <a:cs typeface="Times New Roman"/>
                    </a:rPr>
                    <a:t>backwards  </a:t>
                  </a:r>
                  <a:r>
                    <a:rPr sz="1200" dirty="0">
                      <a:latin typeface="Times New Roman"/>
                      <a:cs typeface="Times New Roman"/>
                    </a:rPr>
                    <a:t>into</a:t>
                  </a:r>
                  <a:r>
                    <a:rPr sz="1200" spc="-70" dirty="0">
                      <a:latin typeface="Times New Roman"/>
                      <a:cs typeface="Times New Roman"/>
                    </a:rPr>
                    <a:t> </a:t>
                  </a:r>
                  <a:r>
                    <a:rPr sz="1200" dirty="0">
                      <a:latin typeface="Times New Roman"/>
                      <a:cs typeface="Times New Roman"/>
                    </a:rPr>
                    <a:t>memory</a:t>
                  </a:r>
                </a:p>
              </p:txBody>
            </p:sp>
          </p:grpSp>
        </p:grpSp>
      </p:grpSp>
    </p:spTree>
    <p:extLst>
      <p:ext uri="{BB962C8B-B14F-4D97-AF65-F5344CB8AC3E}">
        <p14:creationId xmlns:p14="http://schemas.microsoft.com/office/powerpoint/2010/main" val="25284275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8" name="Rectangle 7"/>
          <p:cNvSpPr/>
          <p:nvPr/>
        </p:nvSpPr>
        <p:spPr>
          <a:xfrm>
            <a:off x="0" y="1340768"/>
            <a:ext cx="9144000" cy="1104433"/>
          </a:xfrm>
          <a:prstGeom prst="rect">
            <a:avLst/>
          </a:prstGeom>
          <a:solidFill>
            <a:schemeClr val="bg1"/>
          </a:solidFill>
          <a:ln>
            <a:solidFill>
              <a:schemeClr val="bg1"/>
            </a:solidFill>
          </a:ln>
        </p:spPr>
        <p:style>
          <a:lnRef idx="2">
            <a:schemeClr val="accent2"/>
          </a:lnRef>
          <a:fillRef idx="1">
            <a:schemeClr val="lt1"/>
          </a:fillRef>
          <a:effectRef idx="0">
            <a:schemeClr val="accent2"/>
          </a:effectRef>
          <a:fontRef idx="minor">
            <a:schemeClr val="dk1"/>
          </a:fontRef>
        </p:style>
        <p:txBody>
          <a:bodyPr anchor="ctr"/>
          <a:lstStyle/>
          <a:p>
            <a:pPr algn="just">
              <a:defRPr/>
            </a:pPr>
            <a:r>
              <a:rPr lang="en-US" sz="1600" b="1" dirty="0">
                <a:solidFill>
                  <a:schemeClr val="tx1"/>
                </a:solidFill>
                <a:latin typeface="Times New Roman" panose="02020603050405020304" pitchFamily="18" charset="0"/>
                <a:cs typeface="Times New Roman" panose="02020603050405020304" pitchFamily="18" charset="0"/>
              </a:rPr>
              <a:t>UNIT-I: 8085 Microprocessor: </a:t>
            </a:r>
            <a:r>
              <a:rPr lang="en-US" sz="1600" dirty="0">
                <a:solidFill>
                  <a:schemeClr val="tx1"/>
                </a:solidFill>
                <a:latin typeface="Times New Roman" panose="02020603050405020304" pitchFamily="18" charset="0"/>
                <a:cs typeface="Times New Roman" panose="02020603050405020304" pitchFamily="18" charset="0"/>
              </a:rPr>
              <a:t>Introduction to Microprocessor, Microprocessor evolution and types, Microprocessor architecture and its operation, Logic devices for interfacing, Pin diagram and internal architecture of 8085 Microprocessor, Example of an 8085 based computer,  Instruction and data flow, timer and timing diagram, interrupt and machine cycle,  Addressing modes.</a:t>
            </a:r>
          </a:p>
        </p:txBody>
      </p:sp>
      <p:sp>
        <p:nvSpPr>
          <p:cNvPr id="9" name="Rectangle 8"/>
          <p:cNvSpPr/>
          <p:nvPr/>
        </p:nvSpPr>
        <p:spPr>
          <a:xfrm>
            <a:off x="0" y="2472168"/>
            <a:ext cx="9144000" cy="956832"/>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just">
              <a:defRPr/>
            </a:pPr>
            <a:r>
              <a:rPr lang="en-IN" sz="1600" b="1" dirty="0">
                <a:solidFill>
                  <a:schemeClr val="tx1"/>
                </a:solidFill>
                <a:latin typeface="Times New Roman" panose="02020603050405020304" pitchFamily="18" charset="0"/>
                <a:cs typeface="Times New Roman" panose="02020603050405020304" pitchFamily="18" charset="0"/>
              </a:rPr>
              <a:t>UNIT II : 8085 Instructions and Programming Techniques: </a:t>
            </a:r>
            <a:r>
              <a:rPr lang="en-IN" sz="1600" dirty="0">
                <a:solidFill>
                  <a:schemeClr val="tx1"/>
                </a:solidFill>
                <a:latin typeface="Times New Roman" panose="02020603050405020304" pitchFamily="18" charset="0"/>
                <a:cs typeface="Times New Roman" panose="02020603050405020304" pitchFamily="18" charset="0"/>
              </a:rPr>
              <a:t>Instruction sets, Instruction Classification: data transfer operations, arithmetic operations, logical operations, branching operations, machine control and assembler directives, writing assembly language programs, Programming techniques: looping, counting and indexing.</a:t>
            </a:r>
            <a:endParaRPr lang="en-US" dirty="0"/>
          </a:p>
        </p:txBody>
      </p:sp>
      <p:sp>
        <p:nvSpPr>
          <p:cNvPr id="10" name="Rectangle 9"/>
          <p:cNvSpPr/>
          <p:nvPr/>
        </p:nvSpPr>
        <p:spPr>
          <a:xfrm>
            <a:off x="-4763" y="3456617"/>
            <a:ext cx="9148763" cy="1493239"/>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anchor="ctr"/>
          <a:lstStyle/>
          <a:p>
            <a:pPr algn="just">
              <a:defRPr/>
            </a:pPr>
            <a:r>
              <a:rPr lang="en-IN" sz="1600" b="1" dirty="0">
                <a:solidFill>
                  <a:schemeClr val="tx1"/>
                </a:solidFill>
                <a:latin typeface="Times New Roman" panose="02020603050405020304" pitchFamily="18" charset="0"/>
                <a:cs typeface="Times New Roman" panose="02020603050405020304" pitchFamily="18" charset="0"/>
              </a:rPr>
              <a:t>UNIT III: </a:t>
            </a:r>
            <a:r>
              <a:rPr lang="en-US" b="1" dirty="0">
                <a:solidFill>
                  <a:schemeClr val="tx1"/>
                </a:solidFill>
              </a:rPr>
              <a:t>Code Conversion and BCD Arithmetic: </a:t>
            </a:r>
            <a:r>
              <a:rPr lang="en-US" sz="1600" dirty="0">
                <a:solidFill>
                  <a:schemeClr val="tx1"/>
                </a:solidFill>
                <a:latin typeface="Times New Roman" panose="02020603050405020304" pitchFamily="18" charset="0"/>
                <a:cs typeface="Times New Roman" panose="02020603050405020304" pitchFamily="18" charset="0"/>
              </a:rPr>
              <a:t>Counter and time delays, Illustrative program: Hexadecimal counter, zero-to-nine, (module ten) counter, generating pulse waveforms, Stack, Subroutine, Restart, Conditional call and return instructions, Advance subroutine concepts, Program: BCD-to-Binary conversion, Binary-to-BCD conversion, BCD-to-Seven segment code converter, Binary-to-ASCII and ASCII-to-Binary code conversion, BCD Addition, BCD Subtraction, Introduction to Advance instructions and Application, Multiplication</a:t>
            </a:r>
          </a:p>
        </p:txBody>
      </p:sp>
      <p:sp>
        <p:nvSpPr>
          <p:cNvPr id="3" name="Date Placeholder 2"/>
          <p:cNvSpPr>
            <a:spLocks noGrp="1"/>
          </p:cNvSpPr>
          <p:nvPr>
            <p:ph type="dt" sz="quarter" idx="10"/>
          </p:nvPr>
        </p:nvSpPr>
        <p:spPr>
          <a:xfrm>
            <a:off x="405161" y="6492875"/>
            <a:ext cx="2133600" cy="365125"/>
          </a:xfrm>
        </p:spPr>
        <p:txBody>
          <a:bodyPr/>
          <a:lstStyle/>
          <a:p>
            <a:pPr>
              <a:defRPr/>
            </a:pPr>
            <a:fld id="{5E96FB39-7AA6-44F1-A2CE-EBEA42FD7B27}" type="datetime1">
              <a:rPr lang="en-US" smtClean="0">
                <a:solidFill>
                  <a:prstClr val="black">
                    <a:tint val="75000"/>
                  </a:prstClr>
                </a:solidFill>
              </a:rPr>
              <a:t>3/22/2023</a:t>
            </a:fld>
            <a:endParaRPr lang="en-IN"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DF8709E-D52B-4E50-83C6-3B1E81CF4273}" type="slidenum">
              <a:rPr lang="en-IN" smtClean="0">
                <a:solidFill>
                  <a:prstClr val="black">
                    <a:tint val="75000"/>
                  </a:prstClr>
                </a:solidFill>
              </a:rPr>
              <a:pPr>
                <a:defRPr/>
              </a:pPr>
              <a:t>4</a:t>
            </a:fld>
            <a:endParaRPr lang="en-IN">
              <a:solidFill>
                <a:prstClr val="black">
                  <a:tint val="75000"/>
                </a:prstClr>
              </a:solidFill>
            </a:endParaRPr>
          </a:p>
        </p:txBody>
      </p:sp>
      <p:sp>
        <p:nvSpPr>
          <p:cNvPr id="13" name="Title 1"/>
          <p:cNvSpPr txBox="1">
            <a:spLocks/>
          </p:cNvSpPr>
          <p:nvPr/>
        </p:nvSpPr>
        <p:spPr>
          <a:xfrm>
            <a:off x="0" y="879475"/>
            <a:ext cx="9144000" cy="468313"/>
          </a:xfrm>
          <a:prstGeom prst="rect">
            <a:avLst/>
          </a:prstGeom>
          <a:solidFill>
            <a:schemeClr val="accent6">
              <a:lumMod val="75000"/>
            </a:schemeClr>
          </a:solidFill>
        </p:spPr>
        <p:style>
          <a:lnRef idx="1">
            <a:schemeClr val="dk1"/>
          </a:lnRef>
          <a:fillRef idx="2">
            <a:schemeClr val="dk1"/>
          </a:fillRef>
          <a:effectRef idx="1">
            <a:schemeClr val="dk1"/>
          </a:effectRef>
          <a:fontRef idx="minor">
            <a:schemeClr val="dk1"/>
          </a:fontRef>
        </p:style>
        <p:txBody>
          <a:bodyPr anchor="ctr">
            <a:normAutofit fontScale="250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defRPr/>
            </a:pPr>
            <a:endParaRPr lang="en-US" dirty="0"/>
          </a:p>
          <a:p>
            <a:pPr>
              <a:defRPr/>
            </a:pPr>
            <a:r>
              <a:rPr lang="en-US" sz="9800" dirty="0"/>
              <a:t> </a:t>
            </a:r>
            <a:r>
              <a:rPr lang="en-US" sz="9800" b="1" dirty="0"/>
              <a:t>Course Contents / Syllabus </a:t>
            </a:r>
            <a:r>
              <a:rPr lang="en-US" dirty="0"/>
              <a:t>	</a:t>
            </a:r>
          </a:p>
          <a:p>
            <a:pPr>
              <a:defRPr/>
            </a:pPr>
            <a:endParaRPr lang="en-IN" dirty="0"/>
          </a:p>
        </p:txBody>
      </p:sp>
      <p:pic>
        <p:nvPicPr>
          <p:cNvPr id="6" name="Picture 5"/>
          <p:cNvPicPr>
            <a:picLocks noChangeAspect="1"/>
          </p:cNvPicPr>
          <p:nvPr/>
        </p:nvPicPr>
        <p:blipFill>
          <a:blip r:embed="rId3" cstate="print"/>
          <a:stretch>
            <a:fillRect/>
          </a:stretch>
        </p:blipFill>
        <p:spPr>
          <a:xfrm>
            <a:off x="0" y="-1"/>
            <a:ext cx="1371600" cy="879475"/>
          </a:xfrm>
          <a:prstGeom prst="rect">
            <a:avLst/>
          </a:prstGeom>
        </p:spPr>
      </p:pic>
      <p:sp>
        <p:nvSpPr>
          <p:cNvPr id="11" name="Rectangle 10"/>
          <p:cNvSpPr/>
          <p:nvPr/>
        </p:nvSpPr>
        <p:spPr>
          <a:xfrm>
            <a:off x="10997" y="4977473"/>
            <a:ext cx="9148763" cy="795707"/>
          </a:xfrm>
          <a:prstGeom prst="rect">
            <a:avLst/>
          </a:prstGeom>
          <a:ln>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en-IN" sz="1600" b="1" dirty="0">
                <a:solidFill>
                  <a:schemeClr val="tx1"/>
                </a:solidFill>
                <a:latin typeface="Times New Roman" panose="02020603050405020304" pitchFamily="18" charset="0"/>
                <a:cs typeface="Times New Roman" panose="02020603050405020304" pitchFamily="18" charset="0"/>
              </a:rPr>
              <a:t>UNIT IV: </a:t>
            </a:r>
            <a:r>
              <a:rPr lang="en-US" sz="1600" b="1" dirty="0">
                <a:solidFill>
                  <a:schemeClr val="tx1"/>
                </a:solidFill>
                <a:latin typeface="Times New Roman" panose="02020603050405020304" pitchFamily="18" charset="0"/>
                <a:cs typeface="Times New Roman" panose="02020603050405020304" pitchFamily="18" charset="0"/>
              </a:rPr>
              <a:t> Interfacing of I/O devices: </a:t>
            </a:r>
            <a:r>
              <a:rPr lang="en-US" sz="1600" dirty="0">
                <a:solidFill>
                  <a:schemeClr val="tx1"/>
                </a:solidFill>
                <a:latin typeface="Times New Roman" panose="02020603050405020304" pitchFamily="18" charset="0"/>
                <a:cs typeface="Times New Roman" panose="02020603050405020304" pitchFamily="18" charset="0"/>
              </a:rPr>
              <a:t>Basic interfacing concepts, Memory interfacing, Interfacing output displays, Interfacing input devices, Memory mapped I/O, Interfacing keyboard and seven segment displays, The 8085 Interrupts, 8085 vector interrupts,8259 programmable interrupt controller. </a:t>
            </a:r>
          </a:p>
        </p:txBody>
      </p:sp>
      <p:sp>
        <p:nvSpPr>
          <p:cNvPr id="14" name="Rectangle 13"/>
          <p:cNvSpPr/>
          <p:nvPr/>
        </p:nvSpPr>
        <p:spPr>
          <a:xfrm>
            <a:off x="15760" y="5817804"/>
            <a:ext cx="9144000" cy="1040196"/>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just">
              <a:defRPr/>
            </a:pPr>
            <a:r>
              <a:rPr lang="en-US" sz="1600" b="1" dirty="0">
                <a:latin typeface="Times New Roman" panose="02020603050405020304" pitchFamily="18" charset="0"/>
                <a:cs typeface="Times New Roman" panose="02020603050405020304" pitchFamily="18" charset="0"/>
              </a:rPr>
              <a:t>UNIT-V: </a:t>
            </a:r>
            <a:r>
              <a:rPr lang="en-US" sz="1600" b="1" dirty="0">
                <a:solidFill>
                  <a:schemeClr val="tx1"/>
                </a:solidFill>
                <a:latin typeface="Times New Roman" panose="02020603050405020304" pitchFamily="18" charset="0"/>
                <a:cs typeface="Times New Roman" panose="02020603050405020304" pitchFamily="18" charset="0"/>
              </a:rPr>
              <a:t>Programmable Peripheral IC’s and 8086 Microprocessor: </a:t>
            </a:r>
            <a:r>
              <a:rPr lang="en-US" sz="1600" dirty="0">
                <a:solidFill>
                  <a:schemeClr val="tx1"/>
                </a:solidFill>
                <a:latin typeface="Times New Roman" panose="02020603050405020304" pitchFamily="18" charset="0"/>
                <a:cs typeface="Times New Roman" panose="02020603050405020304" pitchFamily="18" charset="0"/>
              </a:rPr>
              <a:t>Peripheral Devices: 8255 programmable peripheral interface,8253/8254 programmable timer/counter, 8237 DMA Controller, 8251 USART and RS232C.Introduction to 8086 microprocessors: Architecture of 8086 (Pin diagram, Functional block diagram, register organization), Addressing Modes</a:t>
            </a:r>
            <a:endParaRPr lang="en-US" sz="1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xmlns="" id="{F7927DC3-2229-4E04-BA9F-C4640F706578}"/>
              </a:ext>
            </a:extLst>
          </p:cNvPr>
          <p:cNvSpPr>
            <a:spLocks noGrp="1"/>
          </p:cNvSpPr>
          <p:nvPr>
            <p:ph type="ftr" sz="quarter" idx="11"/>
          </p:nvPr>
        </p:nvSpPr>
        <p:spPr/>
        <p:txBody>
          <a:bodyPr/>
          <a:lstStyle/>
          <a:p>
            <a:pPr>
              <a:defRPr/>
            </a:pPr>
            <a:r>
              <a:rPr lang="it-IT" smtClean="0"/>
              <a:t>Shikha Singh              Microprocessor                  UNIT- 3</a:t>
            </a:r>
            <a:endParaRPr lang="en-US"/>
          </a:p>
        </p:txBody>
      </p:sp>
    </p:spTree>
    <p:extLst>
      <p:ext uri="{BB962C8B-B14F-4D97-AF65-F5344CB8AC3E}">
        <p14:creationId xmlns:p14="http://schemas.microsoft.com/office/powerpoint/2010/main" val="22133108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up)">
                                      <p:cBhvr>
                                        <p:cTn id="13" dur="500"/>
                                        <p:tgtEl>
                                          <p:spTgt spid="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p:tgtEl>
                                          <p:spTgt spid="10"/>
                                        </p:tgtEl>
                                        <p:attrNameLst>
                                          <p:attrName>ppt_y</p:attrName>
                                        </p:attrNameLst>
                                      </p:cBhvr>
                                      <p:tavLst>
                                        <p:tav tm="0">
                                          <p:val>
                                            <p:strVal val="#ppt_y+#ppt_h*1.125000"/>
                                          </p:val>
                                        </p:tav>
                                        <p:tav tm="100000">
                                          <p:val>
                                            <p:strVal val="#ppt_y"/>
                                          </p:val>
                                        </p:tav>
                                      </p:tavLst>
                                    </p:anim>
                                    <p:animEffect transition="in" filter="wipe(up)">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p:tgtEl>
                                          <p:spTgt spid="11"/>
                                        </p:tgtEl>
                                        <p:attrNameLst>
                                          <p:attrName>ppt_y</p:attrName>
                                        </p:attrNameLst>
                                      </p:cBhvr>
                                      <p:tavLst>
                                        <p:tav tm="0">
                                          <p:val>
                                            <p:strVal val="#ppt_y+#ppt_h*1.125000"/>
                                          </p:val>
                                        </p:tav>
                                        <p:tav tm="100000">
                                          <p:val>
                                            <p:strVal val="#ppt_y"/>
                                          </p:val>
                                        </p:tav>
                                      </p:tavLst>
                                    </p:anim>
                                    <p:animEffect transition="in" filter="wipe(up)">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C6472C5F-20DD-4333-A05E-00126888C481}"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40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983902" y="980728"/>
            <a:ext cx="771100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600" b="1" dirty="0">
                <a:latin typeface="Times New Roman" panose="02020603050405020304" pitchFamily="18" charset="0"/>
                <a:cs typeface="Times New Roman" panose="02020603050405020304" pitchFamily="18" charset="0"/>
              </a:rPr>
              <a:t>Stack</a:t>
            </a: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618981" y="1857962"/>
            <a:ext cx="8556769" cy="400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a:lnSpc>
                <a:spcPct val="100000"/>
              </a:lnSpc>
              <a:spcBef>
                <a:spcPts val="950"/>
              </a:spcBef>
            </a:pPr>
            <a:r>
              <a:rPr lang="en-US" sz="2000" dirty="0">
                <a:latin typeface="Times New Roman"/>
                <a:cs typeface="Times New Roman"/>
              </a:rPr>
              <a:t>In</a:t>
            </a:r>
            <a:r>
              <a:rPr lang="en-US" sz="2000" spc="10" dirty="0">
                <a:latin typeface="Times New Roman"/>
                <a:cs typeface="Times New Roman"/>
              </a:rPr>
              <a:t> </a:t>
            </a:r>
            <a:r>
              <a:rPr lang="en-US" sz="2000" spc="-5" dirty="0">
                <a:latin typeface="Times New Roman"/>
                <a:cs typeface="Times New Roman"/>
              </a:rPr>
              <a:t>the</a:t>
            </a:r>
            <a:r>
              <a:rPr lang="en-US" sz="2000" spc="-15" dirty="0">
                <a:latin typeface="Times New Roman"/>
                <a:cs typeface="Times New Roman"/>
              </a:rPr>
              <a:t> </a:t>
            </a:r>
            <a:r>
              <a:rPr lang="en-US" sz="2000" spc="-5" dirty="0">
                <a:latin typeface="Times New Roman"/>
                <a:cs typeface="Times New Roman"/>
              </a:rPr>
              <a:t>8085,</a:t>
            </a:r>
            <a:r>
              <a:rPr lang="en-US" sz="2000" dirty="0">
                <a:latin typeface="Times New Roman"/>
                <a:cs typeface="Times New Roman"/>
              </a:rPr>
              <a:t> </a:t>
            </a:r>
            <a:r>
              <a:rPr lang="en-US" sz="2000" spc="-5" dirty="0">
                <a:latin typeface="Times New Roman"/>
                <a:cs typeface="Times New Roman"/>
              </a:rPr>
              <a:t>the</a:t>
            </a:r>
            <a:r>
              <a:rPr lang="en-US" sz="2000" spc="5" dirty="0">
                <a:latin typeface="Times New Roman"/>
                <a:cs typeface="Times New Roman"/>
              </a:rPr>
              <a:t> </a:t>
            </a:r>
            <a:r>
              <a:rPr lang="en-US" sz="2000" spc="-5" dirty="0">
                <a:latin typeface="Times New Roman"/>
                <a:cs typeface="Times New Roman"/>
              </a:rPr>
              <a:t>stack</a:t>
            </a:r>
            <a:r>
              <a:rPr lang="en-US" sz="2000" dirty="0">
                <a:latin typeface="Times New Roman"/>
                <a:cs typeface="Times New Roman"/>
              </a:rPr>
              <a:t> is</a:t>
            </a:r>
            <a:r>
              <a:rPr lang="en-US" sz="2000" spc="-5" dirty="0">
                <a:latin typeface="Times New Roman"/>
                <a:cs typeface="Times New Roman"/>
              </a:rPr>
              <a:t> defined</a:t>
            </a:r>
            <a:r>
              <a:rPr lang="en-US" sz="2000" spc="10" dirty="0">
                <a:latin typeface="Times New Roman"/>
                <a:cs typeface="Times New Roman"/>
              </a:rPr>
              <a:t> </a:t>
            </a:r>
            <a:r>
              <a:rPr lang="en-US" sz="2000" dirty="0">
                <a:latin typeface="Times New Roman"/>
                <a:cs typeface="Times New Roman"/>
              </a:rPr>
              <a:t>by</a:t>
            </a:r>
            <a:r>
              <a:rPr lang="en-US" sz="2000" spc="-10" dirty="0">
                <a:latin typeface="Times New Roman"/>
                <a:cs typeface="Times New Roman"/>
              </a:rPr>
              <a:t> </a:t>
            </a:r>
            <a:r>
              <a:rPr lang="en-US" sz="2000" spc="-5" dirty="0">
                <a:latin typeface="Times New Roman"/>
                <a:cs typeface="Times New Roman"/>
              </a:rPr>
              <a:t>setting</a:t>
            </a:r>
            <a:r>
              <a:rPr lang="en-US" sz="2000" spc="-10" dirty="0">
                <a:latin typeface="Times New Roman"/>
                <a:cs typeface="Times New Roman"/>
              </a:rPr>
              <a:t> </a:t>
            </a:r>
            <a:r>
              <a:rPr lang="en-US" sz="2000" dirty="0">
                <a:latin typeface="Times New Roman"/>
                <a:cs typeface="Times New Roman"/>
              </a:rPr>
              <a:t>the</a:t>
            </a:r>
            <a:r>
              <a:rPr lang="en-US" sz="2000" spc="5" dirty="0">
                <a:latin typeface="Times New Roman"/>
                <a:cs typeface="Times New Roman"/>
              </a:rPr>
              <a:t> </a:t>
            </a:r>
            <a:r>
              <a:rPr lang="en-US" sz="2000" spc="-10" dirty="0">
                <a:latin typeface="Times New Roman"/>
                <a:cs typeface="Times New Roman"/>
              </a:rPr>
              <a:t>SP</a:t>
            </a:r>
            <a:r>
              <a:rPr lang="en-US" sz="2000" spc="5" dirty="0">
                <a:latin typeface="Times New Roman"/>
                <a:cs typeface="Times New Roman"/>
              </a:rPr>
              <a:t> </a:t>
            </a:r>
            <a:r>
              <a:rPr lang="en-US" sz="2000" dirty="0">
                <a:latin typeface="Times New Roman"/>
                <a:cs typeface="Times New Roman"/>
              </a:rPr>
              <a:t>(Stack</a:t>
            </a:r>
            <a:r>
              <a:rPr lang="en-US" sz="2000" spc="10" dirty="0">
                <a:latin typeface="Times New Roman"/>
                <a:cs typeface="Times New Roman"/>
              </a:rPr>
              <a:t> </a:t>
            </a:r>
            <a:r>
              <a:rPr lang="en-US" sz="2000" spc="-10" dirty="0">
                <a:latin typeface="Times New Roman"/>
                <a:cs typeface="Times New Roman"/>
              </a:rPr>
              <a:t>Pointer)</a:t>
            </a:r>
            <a:r>
              <a:rPr lang="en-US" sz="2000" spc="5" dirty="0">
                <a:latin typeface="Times New Roman"/>
                <a:cs typeface="Times New Roman"/>
              </a:rPr>
              <a:t> </a:t>
            </a:r>
            <a:r>
              <a:rPr lang="en-US" sz="2000" spc="-5" dirty="0">
                <a:latin typeface="Times New Roman"/>
                <a:cs typeface="Times New Roman"/>
              </a:rPr>
              <a:t>register.</a:t>
            </a:r>
            <a:endParaRPr lang="en-US" sz="2000" dirty="0">
              <a:latin typeface="Times New Roman"/>
              <a:cs typeface="Times New Roman"/>
            </a:endParaRPr>
          </a:p>
          <a:p>
            <a:pPr marL="119380" indent="-107314">
              <a:lnSpc>
                <a:spcPct val="100000"/>
              </a:lnSpc>
              <a:spcBef>
                <a:spcPts val="850"/>
              </a:spcBef>
              <a:buChar char="•"/>
              <a:tabLst>
                <a:tab pos="120014" algn="l"/>
              </a:tabLst>
            </a:pPr>
            <a:r>
              <a:rPr lang="en-US" sz="2000" spc="-5" dirty="0">
                <a:latin typeface="Times New Roman"/>
                <a:cs typeface="Times New Roman"/>
              </a:rPr>
              <a:t>LXI</a:t>
            </a:r>
            <a:r>
              <a:rPr lang="en-US" sz="2000" spc="-15" dirty="0">
                <a:latin typeface="Times New Roman"/>
                <a:cs typeface="Times New Roman"/>
              </a:rPr>
              <a:t> </a:t>
            </a:r>
            <a:r>
              <a:rPr lang="en-US" sz="2000" spc="-5" dirty="0">
                <a:latin typeface="Times New Roman"/>
                <a:cs typeface="Times New Roman"/>
              </a:rPr>
              <a:t>SP,</a:t>
            </a:r>
            <a:r>
              <a:rPr lang="en-US" sz="2000" spc="-25" dirty="0">
                <a:latin typeface="Times New Roman"/>
                <a:cs typeface="Times New Roman"/>
              </a:rPr>
              <a:t> </a:t>
            </a:r>
            <a:r>
              <a:rPr lang="en-US" sz="2000" spc="-5" dirty="0">
                <a:latin typeface="Times New Roman"/>
                <a:cs typeface="Times New Roman"/>
              </a:rPr>
              <a:t>FFFFH</a:t>
            </a:r>
            <a:endParaRPr lang="en-US" sz="2000" dirty="0">
              <a:latin typeface="Times New Roman"/>
              <a:cs typeface="Times New Roman"/>
            </a:endParaRPr>
          </a:p>
          <a:p>
            <a:pPr marL="119380" indent="-107314">
              <a:lnSpc>
                <a:spcPct val="100000"/>
              </a:lnSpc>
              <a:spcBef>
                <a:spcPts val="865"/>
              </a:spcBef>
              <a:buChar char="•"/>
              <a:tabLst>
                <a:tab pos="120014" algn="l"/>
              </a:tabLst>
            </a:pPr>
            <a:r>
              <a:rPr lang="en-US" sz="2000" spc="-5" dirty="0">
                <a:latin typeface="Times New Roman"/>
                <a:cs typeface="Times New Roman"/>
              </a:rPr>
              <a:t>This</a:t>
            </a:r>
            <a:r>
              <a:rPr lang="en-US" sz="2000" spc="10" dirty="0">
                <a:latin typeface="Times New Roman"/>
                <a:cs typeface="Times New Roman"/>
              </a:rPr>
              <a:t> </a:t>
            </a:r>
            <a:r>
              <a:rPr lang="en-US" sz="2000" spc="-5" dirty="0">
                <a:latin typeface="Times New Roman"/>
                <a:cs typeface="Times New Roman"/>
              </a:rPr>
              <a:t>sets</a:t>
            </a:r>
            <a:r>
              <a:rPr lang="en-US" sz="2000" spc="-15" dirty="0">
                <a:latin typeface="Times New Roman"/>
                <a:cs typeface="Times New Roman"/>
              </a:rPr>
              <a:t> </a:t>
            </a:r>
            <a:r>
              <a:rPr lang="en-US" sz="2000" spc="-5" dirty="0">
                <a:latin typeface="Times New Roman"/>
                <a:cs typeface="Times New Roman"/>
              </a:rPr>
              <a:t>the</a:t>
            </a:r>
            <a:r>
              <a:rPr lang="en-US" sz="2000" spc="5" dirty="0">
                <a:latin typeface="Times New Roman"/>
                <a:cs typeface="Times New Roman"/>
              </a:rPr>
              <a:t> </a:t>
            </a:r>
            <a:r>
              <a:rPr lang="en-US" sz="2000" spc="-5" dirty="0">
                <a:latin typeface="Times New Roman"/>
                <a:cs typeface="Times New Roman"/>
              </a:rPr>
              <a:t>Stack Pointer</a:t>
            </a:r>
            <a:r>
              <a:rPr lang="en-US" sz="2000" spc="5" dirty="0">
                <a:latin typeface="Times New Roman"/>
                <a:cs typeface="Times New Roman"/>
              </a:rPr>
              <a:t> </a:t>
            </a:r>
            <a:r>
              <a:rPr lang="en-US" sz="2000" spc="-5" dirty="0">
                <a:latin typeface="Times New Roman"/>
                <a:cs typeface="Times New Roman"/>
              </a:rPr>
              <a:t>to</a:t>
            </a:r>
            <a:r>
              <a:rPr lang="en-US" sz="2000" spc="10" dirty="0">
                <a:latin typeface="Times New Roman"/>
                <a:cs typeface="Times New Roman"/>
              </a:rPr>
              <a:t> </a:t>
            </a:r>
            <a:r>
              <a:rPr lang="en-US" sz="2000" spc="-5" dirty="0">
                <a:latin typeface="Times New Roman"/>
                <a:cs typeface="Times New Roman"/>
              </a:rPr>
              <a:t>location</a:t>
            </a:r>
            <a:r>
              <a:rPr lang="en-US" sz="2000" spc="10" dirty="0">
                <a:latin typeface="Times New Roman"/>
                <a:cs typeface="Times New Roman"/>
              </a:rPr>
              <a:t> </a:t>
            </a:r>
            <a:r>
              <a:rPr lang="en-US" sz="2000" spc="-5" dirty="0">
                <a:latin typeface="Times New Roman"/>
                <a:cs typeface="Times New Roman"/>
              </a:rPr>
              <a:t>FFFFH </a:t>
            </a:r>
            <a:r>
              <a:rPr lang="en-US" sz="2000" dirty="0">
                <a:latin typeface="Times New Roman"/>
                <a:cs typeface="Times New Roman"/>
              </a:rPr>
              <a:t>(end</a:t>
            </a:r>
            <a:r>
              <a:rPr lang="en-US" sz="2000" spc="-5" dirty="0">
                <a:latin typeface="Times New Roman"/>
                <a:cs typeface="Times New Roman"/>
              </a:rPr>
              <a:t> </a:t>
            </a:r>
            <a:r>
              <a:rPr lang="en-US" sz="2000" dirty="0">
                <a:latin typeface="Times New Roman"/>
                <a:cs typeface="Times New Roman"/>
              </a:rPr>
              <a:t>of</a:t>
            </a:r>
            <a:r>
              <a:rPr lang="en-US" sz="2000" spc="5" dirty="0">
                <a:latin typeface="Times New Roman"/>
                <a:cs typeface="Times New Roman"/>
              </a:rPr>
              <a:t> </a:t>
            </a:r>
            <a:r>
              <a:rPr lang="en-US" sz="2000" spc="-5" dirty="0">
                <a:latin typeface="Times New Roman"/>
                <a:cs typeface="Times New Roman"/>
              </a:rPr>
              <a:t>memory</a:t>
            </a:r>
            <a:r>
              <a:rPr lang="en-US" sz="2000" dirty="0">
                <a:latin typeface="Times New Roman"/>
                <a:cs typeface="Times New Roman"/>
              </a:rPr>
              <a:t> for</a:t>
            </a:r>
            <a:r>
              <a:rPr lang="en-US" sz="2000" spc="5" dirty="0">
                <a:latin typeface="Times New Roman"/>
                <a:cs typeface="Times New Roman"/>
              </a:rPr>
              <a:t> </a:t>
            </a:r>
            <a:r>
              <a:rPr lang="en-US" sz="2000" spc="-5" dirty="0">
                <a:latin typeface="Times New Roman"/>
                <a:cs typeface="Times New Roman"/>
              </a:rPr>
              <a:t>the</a:t>
            </a:r>
            <a:r>
              <a:rPr lang="en-US" sz="2000" spc="-10" dirty="0">
                <a:latin typeface="Times New Roman"/>
                <a:cs typeface="Times New Roman"/>
              </a:rPr>
              <a:t> </a:t>
            </a:r>
            <a:r>
              <a:rPr lang="en-US" sz="2000" spc="-5" dirty="0">
                <a:latin typeface="Times New Roman"/>
                <a:cs typeface="Times New Roman"/>
              </a:rPr>
              <a:t>8085).</a:t>
            </a:r>
            <a:endParaRPr lang="en-US" sz="2000" dirty="0">
              <a:latin typeface="Times New Roman"/>
              <a:cs typeface="Times New Roman"/>
            </a:endParaRPr>
          </a:p>
          <a:p>
            <a:pPr marL="119380" indent="-107314">
              <a:lnSpc>
                <a:spcPct val="100000"/>
              </a:lnSpc>
              <a:spcBef>
                <a:spcPts val="855"/>
              </a:spcBef>
              <a:buChar char="•"/>
              <a:tabLst>
                <a:tab pos="120014" algn="l"/>
              </a:tabLst>
            </a:pPr>
            <a:r>
              <a:rPr lang="en-US" sz="2000" spc="-5" dirty="0">
                <a:latin typeface="Times New Roman"/>
                <a:cs typeface="Times New Roman"/>
              </a:rPr>
              <a:t>The Size</a:t>
            </a:r>
            <a:r>
              <a:rPr lang="en-US" sz="2000" dirty="0">
                <a:latin typeface="Times New Roman"/>
                <a:cs typeface="Times New Roman"/>
              </a:rPr>
              <a:t> of</a:t>
            </a:r>
            <a:r>
              <a:rPr lang="en-US" sz="2000" spc="-15" dirty="0">
                <a:latin typeface="Times New Roman"/>
                <a:cs typeface="Times New Roman"/>
              </a:rPr>
              <a:t> </a:t>
            </a:r>
            <a:r>
              <a:rPr lang="en-US" sz="2000" dirty="0">
                <a:latin typeface="Times New Roman"/>
                <a:cs typeface="Times New Roman"/>
              </a:rPr>
              <a:t>the</a:t>
            </a:r>
            <a:r>
              <a:rPr lang="en-US" sz="2000" spc="-15" dirty="0">
                <a:latin typeface="Times New Roman"/>
                <a:cs typeface="Times New Roman"/>
              </a:rPr>
              <a:t> </a:t>
            </a:r>
            <a:r>
              <a:rPr lang="en-US" sz="2000" spc="-5" dirty="0">
                <a:latin typeface="Times New Roman"/>
                <a:cs typeface="Times New Roman"/>
              </a:rPr>
              <a:t>stack</a:t>
            </a:r>
            <a:r>
              <a:rPr lang="en-US" sz="2000" dirty="0">
                <a:latin typeface="Times New Roman"/>
                <a:cs typeface="Times New Roman"/>
              </a:rPr>
              <a:t> </a:t>
            </a:r>
            <a:r>
              <a:rPr lang="en-US" sz="2000" spc="-5" dirty="0">
                <a:latin typeface="Times New Roman"/>
                <a:cs typeface="Times New Roman"/>
              </a:rPr>
              <a:t>is</a:t>
            </a:r>
            <a:r>
              <a:rPr lang="en-US" sz="2000" spc="5" dirty="0">
                <a:latin typeface="Times New Roman"/>
                <a:cs typeface="Times New Roman"/>
              </a:rPr>
              <a:t> </a:t>
            </a:r>
            <a:r>
              <a:rPr lang="en-US" sz="2000" spc="-5" dirty="0">
                <a:latin typeface="Times New Roman"/>
                <a:cs typeface="Times New Roman"/>
              </a:rPr>
              <a:t>limited</a:t>
            </a:r>
            <a:r>
              <a:rPr lang="en-US" sz="2000" spc="5" dirty="0">
                <a:latin typeface="Times New Roman"/>
                <a:cs typeface="Times New Roman"/>
              </a:rPr>
              <a:t> </a:t>
            </a:r>
            <a:r>
              <a:rPr lang="en-US" sz="2000" spc="-5" dirty="0">
                <a:latin typeface="Times New Roman"/>
                <a:cs typeface="Times New Roman"/>
              </a:rPr>
              <a:t>only</a:t>
            </a:r>
            <a:r>
              <a:rPr lang="en-US" sz="2000" spc="-20" dirty="0">
                <a:latin typeface="Times New Roman"/>
                <a:cs typeface="Times New Roman"/>
              </a:rPr>
              <a:t> </a:t>
            </a:r>
            <a:r>
              <a:rPr lang="en-US" sz="2000" dirty="0">
                <a:latin typeface="Times New Roman"/>
                <a:cs typeface="Times New Roman"/>
              </a:rPr>
              <a:t>by</a:t>
            </a:r>
            <a:r>
              <a:rPr lang="en-US" sz="2000" spc="-10" dirty="0">
                <a:latin typeface="Times New Roman"/>
                <a:cs typeface="Times New Roman"/>
              </a:rPr>
              <a:t> </a:t>
            </a:r>
            <a:r>
              <a:rPr lang="en-US" sz="2000" dirty="0">
                <a:latin typeface="Times New Roman"/>
                <a:cs typeface="Times New Roman"/>
              </a:rPr>
              <a:t>the </a:t>
            </a:r>
            <a:r>
              <a:rPr lang="en-US" sz="2000" spc="-5" dirty="0">
                <a:latin typeface="Times New Roman"/>
                <a:cs typeface="Times New Roman"/>
              </a:rPr>
              <a:t>available</a:t>
            </a:r>
            <a:r>
              <a:rPr lang="en-US" sz="2000" dirty="0">
                <a:latin typeface="Times New Roman"/>
                <a:cs typeface="Times New Roman"/>
              </a:rPr>
              <a:t> </a:t>
            </a:r>
            <a:r>
              <a:rPr lang="en-US" sz="2000" spc="-5" dirty="0">
                <a:latin typeface="Times New Roman"/>
                <a:cs typeface="Times New Roman"/>
              </a:rPr>
              <a:t>memory</a:t>
            </a:r>
            <a:endParaRPr lang="en-US" sz="2000" dirty="0">
              <a:latin typeface="Times New Roman"/>
              <a:cs typeface="Times New Roman"/>
            </a:endParaRPr>
          </a:p>
          <a:p>
            <a:pPr marL="146685" indent="-134620">
              <a:lnSpc>
                <a:spcPct val="100000"/>
              </a:lnSpc>
              <a:spcBef>
                <a:spcPts val="865"/>
              </a:spcBef>
              <a:buChar char="–"/>
              <a:tabLst>
                <a:tab pos="147320" algn="l"/>
              </a:tabLst>
            </a:pPr>
            <a:r>
              <a:rPr lang="en-US" sz="2000" spc="-5" dirty="0">
                <a:latin typeface="Times New Roman"/>
                <a:cs typeface="Times New Roman"/>
              </a:rPr>
              <a:t>Information</a:t>
            </a:r>
            <a:r>
              <a:rPr lang="en-US" sz="2000" spc="-20" dirty="0">
                <a:latin typeface="Times New Roman"/>
                <a:cs typeface="Times New Roman"/>
              </a:rPr>
              <a:t> </a:t>
            </a:r>
            <a:r>
              <a:rPr lang="en-US" sz="2000" dirty="0">
                <a:latin typeface="Times New Roman"/>
                <a:cs typeface="Times New Roman"/>
              </a:rPr>
              <a:t>is</a:t>
            </a:r>
            <a:r>
              <a:rPr lang="en-US" sz="2000" spc="-15" dirty="0">
                <a:latin typeface="Times New Roman"/>
                <a:cs typeface="Times New Roman"/>
              </a:rPr>
              <a:t> </a:t>
            </a:r>
            <a:r>
              <a:rPr lang="en-US" sz="2000" spc="-5" dirty="0">
                <a:latin typeface="Times New Roman"/>
                <a:cs typeface="Times New Roman"/>
              </a:rPr>
              <a:t>saved</a:t>
            </a:r>
            <a:r>
              <a:rPr lang="en-US" sz="2000" spc="5" dirty="0">
                <a:latin typeface="Times New Roman"/>
                <a:cs typeface="Times New Roman"/>
              </a:rPr>
              <a:t> </a:t>
            </a:r>
            <a:r>
              <a:rPr lang="en-US" sz="2000" spc="-5" dirty="0">
                <a:latin typeface="Times New Roman"/>
                <a:cs typeface="Times New Roman"/>
              </a:rPr>
              <a:t>on</a:t>
            </a:r>
            <a:r>
              <a:rPr lang="en-US" sz="2000" spc="5" dirty="0">
                <a:latin typeface="Times New Roman"/>
                <a:cs typeface="Times New Roman"/>
              </a:rPr>
              <a:t> </a:t>
            </a:r>
            <a:r>
              <a:rPr lang="en-US" sz="2000" spc="-5" dirty="0">
                <a:latin typeface="Times New Roman"/>
                <a:cs typeface="Times New Roman"/>
              </a:rPr>
              <a:t>the</a:t>
            </a:r>
            <a:r>
              <a:rPr lang="en-US" sz="2000" spc="-15" dirty="0">
                <a:latin typeface="Times New Roman"/>
                <a:cs typeface="Times New Roman"/>
              </a:rPr>
              <a:t> </a:t>
            </a:r>
            <a:r>
              <a:rPr lang="en-US" sz="2000" spc="-5" dirty="0">
                <a:latin typeface="Times New Roman"/>
                <a:cs typeface="Times New Roman"/>
              </a:rPr>
              <a:t>stack</a:t>
            </a:r>
            <a:r>
              <a:rPr lang="en-US" sz="2000" spc="-10" dirty="0">
                <a:latin typeface="Times New Roman"/>
                <a:cs typeface="Times New Roman"/>
              </a:rPr>
              <a:t> </a:t>
            </a:r>
            <a:r>
              <a:rPr lang="en-US" sz="2000" dirty="0">
                <a:latin typeface="Times New Roman"/>
                <a:cs typeface="Times New Roman"/>
              </a:rPr>
              <a:t>by</a:t>
            </a:r>
            <a:r>
              <a:rPr lang="en-US" sz="2000" spc="-20" dirty="0">
                <a:latin typeface="Times New Roman"/>
                <a:cs typeface="Times New Roman"/>
              </a:rPr>
              <a:t> </a:t>
            </a:r>
            <a:r>
              <a:rPr lang="en-US" sz="2000" dirty="0" err="1">
                <a:latin typeface="Times New Roman"/>
                <a:cs typeface="Times New Roman"/>
              </a:rPr>
              <a:t>PUSHing</a:t>
            </a:r>
            <a:r>
              <a:rPr lang="en-US" sz="2000" dirty="0">
                <a:latin typeface="Times New Roman"/>
                <a:cs typeface="Times New Roman"/>
              </a:rPr>
              <a:t> </a:t>
            </a:r>
            <a:r>
              <a:rPr lang="en-US" sz="2000" spc="-5" dirty="0">
                <a:latin typeface="Times New Roman"/>
                <a:cs typeface="Times New Roman"/>
              </a:rPr>
              <a:t>it</a:t>
            </a:r>
            <a:r>
              <a:rPr lang="en-US" sz="2000" spc="5" dirty="0">
                <a:latin typeface="Times New Roman"/>
                <a:cs typeface="Times New Roman"/>
              </a:rPr>
              <a:t> </a:t>
            </a:r>
            <a:r>
              <a:rPr lang="en-US" sz="2000" spc="-5" dirty="0">
                <a:latin typeface="Times New Roman"/>
                <a:cs typeface="Times New Roman"/>
              </a:rPr>
              <a:t>on.</a:t>
            </a:r>
            <a:endParaRPr lang="en-US" sz="2000" dirty="0">
              <a:latin typeface="Times New Roman"/>
              <a:cs typeface="Times New Roman"/>
            </a:endParaRPr>
          </a:p>
          <a:p>
            <a:pPr marL="146685" indent="-134620">
              <a:lnSpc>
                <a:spcPct val="100000"/>
              </a:lnSpc>
              <a:spcBef>
                <a:spcPts val="850"/>
              </a:spcBef>
              <a:buChar char="–"/>
              <a:tabLst>
                <a:tab pos="147320" algn="l"/>
              </a:tabLst>
            </a:pPr>
            <a:r>
              <a:rPr lang="en-US" sz="2000" dirty="0">
                <a:latin typeface="Times New Roman"/>
                <a:cs typeface="Times New Roman"/>
              </a:rPr>
              <a:t>It</a:t>
            </a:r>
            <a:r>
              <a:rPr lang="en-US" sz="2000" spc="-20" dirty="0">
                <a:latin typeface="Times New Roman"/>
                <a:cs typeface="Times New Roman"/>
              </a:rPr>
              <a:t> </a:t>
            </a:r>
            <a:r>
              <a:rPr lang="en-US" sz="2000" dirty="0">
                <a:latin typeface="Times New Roman"/>
                <a:cs typeface="Times New Roman"/>
              </a:rPr>
              <a:t>is </a:t>
            </a:r>
            <a:r>
              <a:rPr lang="en-US" sz="2000" spc="-5" dirty="0">
                <a:latin typeface="Times New Roman"/>
                <a:cs typeface="Times New Roman"/>
              </a:rPr>
              <a:t>retrieved</a:t>
            </a:r>
            <a:r>
              <a:rPr lang="en-US" sz="2000" spc="5" dirty="0">
                <a:latin typeface="Times New Roman"/>
                <a:cs typeface="Times New Roman"/>
              </a:rPr>
              <a:t> </a:t>
            </a:r>
            <a:r>
              <a:rPr lang="en-US" sz="2000" spc="-5" dirty="0">
                <a:latin typeface="Times New Roman"/>
                <a:cs typeface="Times New Roman"/>
              </a:rPr>
              <a:t>from</a:t>
            </a:r>
            <a:r>
              <a:rPr lang="en-US" sz="2000" spc="-25" dirty="0">
                <a:latin typeface="Times New Roman"/>
                <a:cs typeface="Times New Roman"/>
              </a:rPr>
              <a:t> </a:t>
            </a:r>
            <a:r>
              <a:rPr lang="en-US" sz="2000" dirty="0">
                <a:latin typeface="Times New Roman"/>
                <a:cs typeface="Times New Roman"/>
              </a:rPr>
              <a:t>the</a:t>
            </a:r>
            <a:r>
              <a:rPr lang="en-US" sz="2000" spc="-15" dirty="0">
                <a:latin typeface="Times New Roman"/>
                <a:cs typeface="Times New Roman"/>
              </a:rPr>
              <a:t> </a:t>
            </a:r>
            <a:r>
              <a:rPr lang="en-US" sz="2000" spc="-5" dirty="0">
                <a:latin typeface="Times New Roman"/>
                <a:cs typeface="Times New Roman"/>
              </a:rPr>
              <a:t>stack</a:t>
            </a:r>
            <a:r>
              <a:rPr lang="en-US" sz="2000" dirty="0">
                <a:latin typeface="Times New Roman"/>
                <a:cs typeface="Times New Roman"/>
              </a:rPr>
              <a:t> by</a:t>
            </a:r>
            <a:r>
              <a:rPr lang="en-US" sz="2000" spc="-15" dirty="0">
                <a:latin typeface="Times New Roman"/>
                <a:cs typeface="Times New Roman"/>
              </a:rPr>
              <a:t> </a:t>
            </a:r>
            <a:r>
              <a:rPr lang="en-US" sz="2000" dirty="0" err="1">
                <a:latin typeface="Times New Roman"/>
                <a:cs typeface="Times New Roman"/>
              </a:rPr>
              <a:t>POPing</a:t>
            </a:r>
            <a:r>
              <a:rPr lang="en-US" sz="2000" spc="-20" dirty="0">
                <a:latin typeface="Times New Roman"/>
                <a:cs typeface="Times New Roman"/>
              </a:rPr>
              <a:t> </a:t>
            </a:r>
            <a:r>
              <a:rPr lang="en-US" sz="2000" spc="-5" dirty="0">
                <a:latin typeface="Times New Roman"/>
                <a:cs typeface="Times New Roman"/>
              </a:rPr>
              <a:t>it</a:t>
            </a:r>
            <a:r>
              <a:rPr lang="en-US" sz="2000" dirty="0">
                <a:latin typeface="Times New Roman"/>
                <a:cs typeface="Times New Roman"/>
              </a:rPr>
              <a:t> off.</a:t>
            </a:r>
          </a:p>
          <a:p>
            <a:pPr marL="12700" marR="55880">
              <a:lnSpc>
                <a:spcPct val="103600"/>
              </a:lnSpc>
              <a:spcBef>
                <a:spcPts val="795"/>
              </a:spcBef>
              <a:buChar char="•"/>
              <a:tabLst>
                <a:tab pos="120014" algn="l"/>
              </a:tabLst>
            </a:pPr>
            <a:r>
              <a:rPr lang="en-US" sz="2000" spc="-5" dirty="0">
                <a:latin typeface="Times New Roman"/>
                <a:cs typeface="Times New Roman"/>
              </a:rPr>
              <a:t>The</a:t>
            </a:r>
            <a:r>
              <a:rPr lang="en-US" sz="2000" dirty="0">
                <a:latin typeface="Times New Roman"/>
                <a:cs typeface="Times New Roman"/>
              </a:rPr>
              <a:t> </a:t>
            </a:r>
            <a:r>
              <a:rPr lang="en-US" sz="2000" spc="-5" dirty="0">
                <a:latin typeface="Times New Roman"/>
                <a:cs typeface="Times New Roman"/>
              </a:rPr>
              <a:t>8085</a:t>
            </a:r>
            <a:r>
              <a:rPr lang="en-US" sz="2000" spc="-10" dirty="0">
                <a:latin typeface="Times New Roman"/>
                <a:cs typeface="Times New Roman"/>
              </a:rPr>
              <a:t> </a:t>
            </a:r>
            <a:r>
              <a:rPr lang="en-US" sz="2000" spc="-5" dirty="0">
                <a:latin typeface="Times New Roman"/>
                <a:cs typeface="Times New Roman"/>
              </a:rPr>
              <a:t>provides</a:t>
            </a:r>
            <a:r>
              <a:rPr lang="en-US" sz="2000" spc="-10" dirty="0">
                <a:latin typeface="Times New Roman"/>
                <a:cs typeface="Times New Roman"/>
              </a:rPr>
              <a:t> </a:t>
            </a:r>
            <a:r>
              <a:rPr lang="en-US" sz="2000" spc="-5" dirty="0">
                <a:latin typeface="Times New Roman"/>
                <a:cs typeface="Times New Roman"/>
              </a:rPr>
              <a:t>two</a:t>
            </a:r>
            <a:r>
              <a:rPr lang="en-US" sz="2000" spc="5" dirty="0">
                <a:latin typeface="Times New Roman"/>
                <a:cs typeface="Times New Roman"/>
              </a:rPr>
              <a:t> </a:t>
            </a:r>
            <a:r>
              <a:rPr lang="en-US" sz="2000" spc="-5" dirty="0">
                <a:latin typeface="Times New Roman"/>
                <a:cs typeface="Times New Roman"/>
              </a:rPr>
              <a:t>instructions:</a:t>
            </a:r>
            <a:r>
              <a:rPr lang="en-US" sz="2000" spc="10" dirty="0">
                <a:latin typeface="Times New Roman"/>
                <a:cs typeface="Times New Roman"/>
              </a:rPr>
              <a:t> </a:t>
            </a:r>
            <a:r>
              <a:rPr lang="en-US" sz="2000" spc="-5" dirty="0">
                <a:latin typeface="Times New Roman"/>
                <a:cs typeface="Times New Roman"/>
              </a:rPr>
              <a:t>PUSH</a:t>
            </a:r>
            <a:r>
              <a:rPr lang="en-US" sz="2000" dirty="0">
                <a:latin typeface="Times New Roman"/>
                <a:cs typeface="Times New Roman"/>
              </a:rPr>
              <a:t> and</a:t>
            </a:r>
            <a:r>
              <a:rPr lang="en-US" sz="2000" spc="10" dirty="0">
                <a:latin typeface="Times New Roman"/>
                <a:cs typeface="Times New Roman"/>
              </a:rPr>
              <a:t> </a:t>
            </a:r>
            <a:r>
              <a:rPr lang="en-US" sz="2000" spc="-5" dirty="0">
                <a:latin typeface="Times New Roman"/>
                <a:cs typeface="Times New Roman"/>
              </a:rPr>
              <a:t>POP</a:t>
            </a:r>
            <a:r>
              <a:rPr lang="en-US" sz="2000" dirty="0">
                <a:latin typeface="Times New Roman"/>
                <a:cs typeface="Times New Roman"/>
              </a:rPr>
              <a:t> </a:t>
            </a:r>
            <a:r>
              <a:rPr lang="en-US" sz="2000" spc="-10" dirty="0">
                <a:latin typeface="Times New Roman"/>
                <a:cs typeface="Times New Roman"/>
              </a:rPr>
              <a:t>for</a:t>
            </a:r>
            <a:r>
              <a:rPr lang="en-US" sz="2000" spc="5" dirty="0">
                <a:latin typeface="Times New Roman"/>
                <a:cs typeface="Times New Roman"/>
              </a:rPr>
              <a:t> </a:t>
            </a:r>
            <a:r>
              <a:rPr lang="en-US" sz="2000" spc="-5" dirty="0">
                <a:latin typeface="Times New Roman"/>
                <a:cs typeface="Times New Roman"/>
              </a:rPr>
              <a:t>storing</a:t>
            </a:r>
            <a:r>
              <a:rPr lang="en-US" sz="2000" spc="10" dirty="0">
                <a:latin typeface="Times New Roman"/>
                <a:cs typeface="Times New Roman"/>
              </a:rPr>
              <a:t> </a:t>
            </a:r>
            <a:r>
              <a:rPr lang="en-US" sz="2000" spc="-5" dirty="0">
                <a:latin typeface="Times New Roman"/>
                <a:cs typeface="Times New Roman"/>
              </a:rPr>
              <a:t>information </a:t>
            </a:r>
            <a:r>
              <a:rPr lang="en-US" sz="2000" spc="-335" dirty="0">
                <a:latin typeface="Times New Roman"/>
                <a:cs typeface="Times New Roman"/>
              </a:rPr>
              <a:t> </a:t>
            </a:r>
            <a:r>
              <a:rPr lang="en-US" sz="2000" dirty="0">
                <a:latin typeface="Times New Roman"/>
                <a:cs typeface="Times New Roman"/>
              </a:rPr>
              <a:t>on</a:t>
            </a:r>
            <a:r>
              <a:rPr lang="en-US" sz="2000" spc="-20" dirty="0">
                <a:latin typeface="Times New Roman"/>
                <a:cs typeface="Times New Roman"/>
              </a:rPr>
              <a:t> </a:t>
            </a:r>
            <a:r>
              <a:rPr lang="en-US" sz="2000" spc="-5" dirty="0">
                <a:latin typeface="Times New Roman"/>
                <a:cs typeface="Times New Roman"/>
              </a:rPr>
              <a:t>the</a:t>
            </a:r>
            <a:r>
              <a:rPr lang="en-US" sz="2000" dirty="0">
                <a:latin typeface="Times New Roman"/>
                <a:cs typeface="Times New Roman"/>
              </a:rPr>
              <a:t> </a:t>
            </a:r>
            <a:r>
              <a:rPr lang="en-US" sz="2000" spc="-5" dirty="0">
                <a:latin typeface="Times New Roman"/>
                <a:cs typeface="Times New Roman"/>
              </a:rPr>
              <a:t>stack</a:t>
            </a:r>
            <a:r>
              <a:rPr lang="en-US" sz="2000" spc="5" dirty="0">
                <a:latin typeface="Times New Roman"/>
                <a:cs typeface="Times New Roman"/>
              </a:rPr>
              <a:t> </a:t>
            </a:r>
            <a:r>
              <a:rPr lang="en-US" sz="2000" spc="-5" dirty="0">
                <a:latin typeface="Times New Roman"/>
                <a:cs typeface="Times New Roman"/>
              </a:rPr>
              <a:t>and</a:t>
            </a:r>
            <a:r>
              <a:rPr lang="en-US" sz="2000" spc="15" dirty="0">
                <a:latin typeface="Times New Roman"/>
                <a:cs typeface="Times New Roman"/>
              </a:rPr>
              <a:t> </a:t>
            </a:r>
            <a:r>
              <a:rPr lang="en-US" sz="2000" spc="-5" dirty="0">
                <a:latin typeface="Times New Roman"/>
                <a:cs typeface="Times New Roman"/>
              </a:rPr>
              <a:t>retrieving</a:t>
            </a:r>
            <a:r>
              <a:rPr lang="en-US" sz="2000" spc="5" dirty="0">
                <a:latin typeface="Times New Roman"/>
                <a:cs typeface="Times New Roman"/>
              </a:rPr>
              <a:t> </a:t>
            </a:r>
            <a:r>
              <a:rPr lang="en-US" sz="2000" spc="-5" dirty="0">
                <a:latin typeface="Times New Roman"/>
                <a:cs typeface="Times New Roman"/>
              </a:rPr>
              <a:t>it</a:t>
            </a:r>
            <a:r>
              <a:rPr lang="en-US" sz="2000" spc="5" dirty="0">
                <a:latin typeface="Times New Roman"/>
                <a:cs typeface="Times New Roman"/>
              </a:rPr>
              <a:t> </a:t>
            </a:r>
            <a:r>
              <a:rPr lang="en-US" sz="2000" dirty="0">
                <a:latin typeface="Times New Roman"/>
                <a:cs typeface="Times New Roman"/>
              </a:rPr>
              <a:t>back.</a:t>
            </a:r>
          </a:p>
          <a:p>
            <a:pPr marL="12700">
              <a:lnSpc>
                <a:spcPct val="100000"/>
              </a:lnSpc>
              <a:spcBef>
                <a:spcPts val="860"/>
              </a:spcBef>
            </a:pPr>
            <a:r>
              <a:rPr lang="en-US" sz="2000" dirty="0">
                <a:latin typeface="Times New Roman"/>
                <a:cs typeface="Times New Roman"/>
              </a:rPr>
              <a:t>– </a:t>
            </a:r>
            <a:r>
              <a:rPr lang="en-US" sz="2000" spc="-5" dirty="0">
                <a:latin typeface="Times New Roman"/>
                <a:cs typeface="Times New Roman"/>
              </a:rPr>
              <a:t>Both</a:t>
            </a:r>
            <a:r>
              <a:rPr lang="en-US" sz="2000" spc="5" dirty="0">
                <a:latin typeface="Times New Roman"/>
                <a:cs typeface="Times New Roman"/>
              </a:rPr>
              <a:t> </a:t>
            </a:r>
            <a:r>
              <a:rPr lang="en-US" sz="2000" spc="-5" dirty="0">
                <a:latin typeface="Times New Roman"/>
                <a:cs typeface="Times New Roman"/>
              </a:rPr>
              <a:t>PUSH </a:t>
            </a:r>
            <a:r>
              <a:rPr lang="en-US" sz="2000" dirty="0">
                <a:latin typeface="Times New Roman"/>
                <a:cs typeface="Times New Roman"/>
              </a:rPr>
              <a:t>and</a:t>
            </a:r>
            <a:r>
              <a:rPr lang="en-US" sz="2000" spc="5" dirty="0">
                <a:latin typeface="Times New Roman"/>
                <a:cs typeface="Times New Roman"/>
              </a:rPr>
              <a:t> </a:t>
            </a:r>
            <a:r>
              <a:rPr lang="en-US" sz="2000" spc="-10" dirty="0">
                <a:latin typeface="Times New Roman"/>
                <a:cs typeface="Times New Roman"/>
              </a:rPr>
              <a:t>POP</a:t>
            </a:r>
            <a:r>
              <a:rPr lang="en-US" sz="2000" dirty="0">
                <a:latin typeface="Times New Roman"/>
                <a:cs typeface="Times New Roman"/>
              </a:rPr>
              <a:t> </a:t>
            </a:r>
            <a:r>
              <a:rPr lang="en-US" sz="2000" spc="-5" dirty="0">
                <a:latin typeface="Times New Roman"/>
                <a:cs typeface="Times New Roman"/>
              </a:rPr>
              <a:t>work</a:t>
            </a:r>
            <a:r>
              <a:rPr lang="en-US" sz="2000" spc="5" dirty="0">
                <a:latin typeface="Times New Roman"/>
                <a:cs typeface="Times New Roman"/>
              </a:rPr>
              <a:t> </a:t>
            </a:r>
            <a:r>
              <a:rPr lang="en-US" sz="2000" spc="-10" dirty="0">
                <a:latin typeface="Times New Roman"/>
                <a:cs typeface="Times New Roman"/>
              </a:rPr>
              <a:t>with</a:t>
            </a:r>
            <a:r>
              <a:rPr lang="en-US" sz="2000" spc="5" dirty="0">
                <a:latin typeface="Times New Roman"/>
                <a:cs typeface="Times New Roman"/>
              </a:rPr>
              <a:t> </a:t>
            </a:r>
            <a:r>
              <a:rPr lang="en-US" sz="2000" spc="-5" dirty="0">
                <a:latin typeface="Times New Roman"/>
                <a:cs typeface="Times New Roman"/>
              </a:rPr>
              <a:t>register</a:t>
            </a:r>
            <a:r>
              <a:rPr lang="en-US" sz="2000" dirty="0">
                <a:latin typeface="Times New Roman"/>
                <a:cs typeface="Times New Roman"/>
              </a:rPr>
              <a:t> pairs</a:t>
            </a:r>
            <a:r>
              <a:rPr lang="en-US" sz="2000" spc="5" dirty="0">
                <a:latin typeface="Times New Roman"/>
                <a:cs typeface="Times New Roman"/>
              </a:rPr>
              <a:t> </a:t>
            </a:r>
            <a:r>
              <a:rPr lang="en-US" sz="2000" spc="-5" dirty="0">
                <a:latin typeface="Times New Roman"/>
                <a:cs typeface="Times New Roman"/>
              </a:rPr>
              <a:t>ONLY.</a:t>
            </a:r>
            <a:endParaRPr lang="en-US" sz="2000" dirty="0">
              <a:latin typeface="Times New Roman"/>
              <a:cs typeface="Times New Roman"/>
            </a:endParaRPr>
          </a:p>
          <a:p>
            <a:pPr marL="12700" marR="5080">
              <a:lnSpc>
                <a:spcPct val="102899"/>
              </a:lnSpc>
              <a:spcBef>
                <a:spcPts val="815"/>
              </a:spcBef>
            </a:pPr>
            <a:endParaRPr lang="en-US" sz="2000" dirty="0">
              <a:latin typeface="Times New Roman"/>
              <a:cs typeface="Times New Roman"/>
            </a:endParaRP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Tree>
    <p:extLst>
      <p:ext uri="{BB962C8B-B14F-4D97-AF65-F5344CB8AC3E}">
        <p14:creationId xmlns:p14="http://schemas.microsoft.com/office/powerpoint/2010/main" val="41866387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B4BDE101-75C6-4C44-8F8A-1A4F45F29778}"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41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983902" y="980728"/>
            <a:ext cx="771100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600" b="1" dirty="0">
                <a:latin typeface="Times New Roman" panose="02020603050405020304" pitchFamily="18" charset="0"/>
                <a:cs typeface="Times New Roman" panose="02020603050405020304" pitchFamily="18" charset="0"/>
              </a:rPr>
              <a:t>Stack</a:t>
            </a: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408878" y="1641499"/>
            <a:ext cx="8556769" cy="317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950"/>
              </a:spcBef>
              <a:buNone/>
            </a:pPr>
            <a:r>
              <a:rPr lang="en-US" sz="2000" b="1" dirty="0">
                <a:latin typeface="Times New Roman"/>
                <a:cs typeface="Times New Roman"/>
              </a:rPr>
              <a:t>The PUSH Instruction</a:t>
            </a:r>
          </a:p>
          <a:p>
            <a:pPr marL="12700">
              <a:lnSpc>
                <a:spcPct val="100000"/>
              </a:lnSpc>
              <a:spcBef>
                <a:spcPts val="950"/>
              </a:spcBef>
            </a:pPr>
            <a:r>
              <a:rPr lang="en-US" sz="2000" dirty="0">
                <a:latin typeface="Times New Roman"/>
                <a:cs typeface="Times New Roman"/>
              </a:rPr>
              <a:t>PUSH B (1 Byte Instruction)</a:t>
            </a:r>
          </a:p>
          <a:p>
            <a:pPr marL="12700">
              <a:lnSpc>
                <a:spcPct val="100000"/>
              </a:lnSpc>
              <a:spcBef>
                <a:spcPts val="950"/>
              </a:spcBef>
            </a:pPr>
            <a:r>
              <a:rPr lang="en-US" sz="2000" dirty="0">
                <a:latin typeface="Times New Roman"/>
                <a:cs typeface="Times New Roman"/>
              </a:rPr>
              <a:t>Decrement SP</a:t>
            </a:r>
          </a:p>
          <a:p>
            <a:pPr marL="12700">
              <a:lnSpc>
                <a:spcPct val="100000"/>
              </a:lnSpc>
              <a:spcBef>
                <a:spcPts val="950"/>
              </a:spcBef>
            </a:pPr>
            <a:r>
              <a:rPr lang="en-US" sz="2000" dirty="0">
                <a:latin typeface="Times New Roman"/>
                <a:cs typeface="Times New Roman"/>
              </a:rPr>
              <a:t>Copy the contents of register B to the memory location pointed to by SP</a:t>
            </a:r>
          </a:p>
          <a:p>
            <a:pPr marL="12700">
              <a:lnSpc>
                <a:spcPct val="100000"/>
              </a:lnSpc>
              <a:spcBef>
                <a:spcPts val="950"/>
              </a:spcBef>
            </a:pPr>
            <a:r>
              <a:rPr lang="en-US" sz="2000" dirty="0">
                <a:latin typeface="Times New Roman"/>
                <a:cs typeface="Times New Roman"/>
              </a:rPr>
              <a:t>Decrement SP</a:t>
            </a:r>
          </a:p>
          <a:p>
            <a:pPr marL="12700">
              <a:lnSpc>
                <a:spcPct val="100000"/>
              </a:lnSpc>
              <a:spcBef>
                <a:spcPts val="950"/>
              </a:spcBef>
            </a:pPr>
            <a:r>
              <a:rPr lang="en-US" sz="2000" dirty="0">
                <a:latin typeface="Times New Roman"/>
                <a:cs typeface="Times New Roman"/>
              </a:rPr>
              <a:t>Copy the contents of register C to the memory location pointed to by SP</a:t>
            </a:r>
          </a:p>
          <a:p>
            <a:pPr marL="12700">
              <a:lnSpc>
                <a:spcPct val="100000"/>
              </a:lnSpc>
              <a:spcBef>
                <a:spcPts val="950"/>
              </a:spcBef>
            </a:pPr>
            <a:endParaRPr lang="en-US" sz="2000" dirty="0">
              <a:latin typeface="Times New Roman"/>
              <a:cs typeface="Times New Roman"/>
            </a:endParaRPr>
          </a:p>
          <a:p>
            <a:pPr marL="2870200" lvl="7" indent="0">
              <a:spcBef>
                <a:spcPts val="950"/>
              </a:spcBef>
              <a:buNone/>
            </a:pPr>
            <a:r>
              <a:rPr lang="en-US" sz="800" dirty="0">
                <a:latin typeface="Times New Roman"/>
                <a:cs typeface="Times New Roman"/>
              </a:rPr>
              <a:t>     </a:t>
            </a:r>
            <a:r>
              <a:rPr lang="en-US" dirty="0">
                <a:latin typeface="Times New Roman"/>
                <a:cs typeface="Times New Roman"/>
              </a:rPr>
              <a:t>B          C</a:t>
            </a:r>
            <a:endParaRPr lang="en-US" sz="800" dirty="0">
              <a:latin typeface="Times New Roman"/>
              <a:cs typeface="Times New Roman"/>
            </a:endParaRP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grpSp>
        <p:nvGrpSpPr>
          <p:cNvPr id="13" name="Group 12">
            <a:extLst>
              <a:ext uri="{FF2B5EF4-FFF2-40B4-BE49-F238E27FC236}">
                <a16:creationId xmlns:a16="http://schemas.microsoft.com/office/drawing/2014/main" xmlns="" id="{D3EFECAB-3CA1-4D94-AEA3-E24C756CE15C}"/>
              </a:ext>
            </a:extLst>
          </p:cNvPr>
          <p:cNvGrpSpPr/>
          <p:nvPr/>
        </p:nvGrpSpPr>
        <p:grpSpPr>
          <a:xfrm>
            <a:off x="3176022" y="5020055"/>
            <a:ext cx="3657209" cy="1186813"/>
            <a:chOff x="3176022" y="5020055"/>
            <a:chExt cx="3657209" cy="1186813"/>
          </a:xfrm>
        </p:grpSpPr>
        <p:grpSp>
          <p:nvGrpSpPr>
            <p:cNvPr id="14" name="Group 13">
              <a:extLst>
                <a:ext uri="{FF2B5EF4-FFF2-40B4-BE49-F238E27FC236}">
                  <a16:creationId xmlns:a16="http://schemas.microsoft.com/office/drawing/2014/main" xmlns="" id="{3976E81F-0932-41A2-ACE6-4382F486E770}"/>
                </a:ext>
              </a:extLst>
            </p:cNvPr>
            <p:cNvGrpSpPr/>
            <p:nvPr/>
          </p:nvGrpSpPr>
          <p:grpSpPr>
            <a:xfrm>
              <a:off x="3176022" y="5020055"/>
              <a:ext cx="3657209" cy="1186813"/>
              <a:chOff x="3176022" y="5020055"/>
              <a:chExt cx="3657209" cy="1186813"/>
            </a:xfrm>
          </p:grpSpPr>
          <p:grpSp>
            <p:nvGrpSpPr>
              <p:cNvPr id="16" name="object 8">
                <a:extLst>
                  <a:ext uri="{FF2B5EF4-FFF2-40B4-BE49-F238E27FC236}">
                    <a16:creationId xmlns:a16="http://schemas.microsoft.com/office/drawing/2014/main" xmlns="" id="{CFB2F53D-2BC9-4426-88F1-932D5FE82E4C}"/>
                  </a:ext>
                </a:extLst>
              </p:cNvPr>
              <p:cNvGrpSpPr/>
              <p:nvPr/>
            </p:nvGrpSpPr>
            <p:grpSpPr>
              <a:xfrm>
                <a:off x="3332988" y="5064251"/>
                <a:ext cx="1671955" cy="928369"/>
                <a:chOff x="3332988" y="5064251"/>
                <a:chExt cx="1671955" cy="928369"/>
              </a:xfrm>
            </p:grpSpPr>
            <p:sp>
              <p:nvSpPr>
                <p:cNvPr id="24" name="object 9">
                  <a:extLst>
                    <a:ext uri="{FF2B5EF4-FFF2-40B4-BE49-F238E27FC236}">
                      <a16:creationId xmlns:a16="http://schemas.microsoft.com/office/drawing/2014/main" xmlns="" id="{7E8EA2B1-0CE6-44FD-8593-D013F8AA5117}"/>
                    </a:ext>
                  </a:extLst>
                </p:cNvPr>
                <p:cNvSpPr/>
                <p:nvPr/>
              </p:nvSpPr>
              <p:spPr>
                <a:xfrm>
                  <a:off x="3332988" y="5064251"/>
                  <a:ext cx="1283335" cy="161925"/>
                </a:xfrm>
                <a:custGeom>
                  <a:avLst/>
                  <a:gdLst/>
                  <a:ahLst/>
                  <a:cxnLst/>
                  <a:rect l="l" t="t" r="r" b="b"/>
                  <a:pathLst>
                    <a:path w="1283335" h="161925">
                      <a:moveTo>
                        <a:pt x="1283207" y="161543"/>
                      </a:moveTo>
                      <a:lnTo>
                        <a:pt x="1283207" y="0"/>
                      </a:lnTo>
                      <a:lnTo>
                        <a:pt x="0" y="0"/>
                      </a:lnTo>
                      <a:lnTo>
                        <a:pt x="0" y="161543"/>
                      </a:lnTo>
                      <a:lnTo>
                        <a:pt x="1283207" y="161543"/>
                      </a:lnTo>
                      <a:close/>
                    </a:path>
                  </a:pathLst>
                </a:custGeom>
                <a:solidFill>
                  <a:srgbClr val="FFFFCC"/>
                </a:solidFill>
              </p:spPr>
              <p:txBody>
                <a:bodyPr wrap="square" lIns="0" tIns="0" rIns="0" bIns="0" rtlCol="0"/>
                <a:lstStyle/>
                <a:p>
                  <a:endParaRPr/>
                </a:p>
              </p:txBody>
            </p:sp>
            <p:sp>
              <p:nvSpPr>
                <p:cNvPr id="25" name="object 10">
                  <a:extLst>
                    <a:ext uri="{FF2B5EF4-FFF2-40B4-BE49-F238E27FC236}">
                      <a16:creationId xmlns:a16="http://schemas.microsoft.com/office/drawing/2014/main" xmlns="" id="{1396DCE3-4515-402D-96F2-4ED0D77EE306}"/>
                    </a:ext>
                  </a:extLst>
                </p:cNvPr>
                <p:cNvSpPr/>
                <p:nvPr/>
              </p:nvSpPr>
              <p:spPr>
                <a:xfrm>
                  <a:off x="3645408" y="5251703"/>
                  <a:ext cx="0" cy="672465"/>
                </a:xfrm>
                <a:custGeom>
                  <a:avLst/>
                  <a:gdLst/>
                  <a:ahLst/>
                  <a:cxnLst/>
                  <a:rect l="l" t="t" r="r" b="b"/>
                  <a:pathLst>
                    <a:path h="672464">
                      <a:moveTo>
                        <a:pt x="0" y="0"/>
                      </a:moveTo>
                      <a:lnTo>
                        <a:pt x="0" y="672083"/>
                      </a:lnTo>
                    </a:path>
                  </a:pathLst>
                </a:custGeom>
                <a:ln w="38099">
                  <a:solidFill>
                    <a:srgbClr val="3333CC"/>
                  </a:solidFill>
                </a:ln>
              </p:spPr>
              <p:txBody>
                <a:bodyPr wrap="square" lIns="0" tIns="0" rIns="0" bIns="0" rtlCol="0"/>
                <a:lstStyle/>
                <a:p>
                  <a:endParaRPr/>
                </a:p>
              </p:txBody>
            </p:sp>
            <p:sp>
              <p:nvSpPr>
                <p:cNvPr id="26" name="object 11">
                  <a:extLst>
                    <a:ext uri="{FF2B5EF4-FFF2-40B4-BE49-F238E27FC236}">
                      <a16:creationId xmlns:a16="http://schemas.microsoft.com/office/drawing/2014/main" xmlns="" id="{BA31E244-1943-4B07-A85C-25DE8AA6C6CA}"/>
                    </a:ext>
                  </a:extLst>
                </p:cNvPr>
                <p:cNvSpPr/>
                <p:nvPr/>
              </p:nvSpPr>
              <p:spPr>
                <a:xfrm>
                  <a:off x="3646932" y="5878068"/>
                  <a:ext cx="1356360" cy="114300"/>
                </a:xfrm>
                <a:custGeom>
                  <a:avLst/>
                  <a:gdLst/>
                  <a:ahLst/>
                  <a:cxnLst/>
                  <a:rect l="l" t="t" r="r" b="b"/>
                  <a:pathLst>
                    <a:path w="1356360" h="114300">
                      <a:moveTo>
                        <a:pt x="1261872" y="76200"/>
                      </a:moveTo>
                      <a:lnTo>
                        <a:pt x="1261872" y="38100"/>
                      </a:lnTo>
                      <a:lnTo>
                        <a:pt x="0" y="38100"/>
                      </a:lnTo>
                      <a:lnTo>
                        <a:pt x="0" y="76200"/>
                      </a:lnTo>
                      <a:lnTo>
                        <a:pt x="1261872" y="76200"/>
                      </a:lnTo>
                      <a:close/>
                    </a:path>
                    <a:path w="1356360" h="114300">
                      <a:moveTo>
                        <a:pt x="1356360" y="57912"/>
                      </a:moveTo>
                      <a:lnTo>
                        <a:pt x="1242060" y="0"/>
                      </a:lnTo>
                      <a:lnTo>
                        <a:pt x="1242060" y="38100"/>
                      </a:lnTo>
                      <a:lnTo>
                        <a:pt x="1261872" y="38100"/>
                      </a:lnTo>
                      <a:lnTo>
                        <a:pt x="1261872" y="104526"/>
                      </a:lnTo>
                      <a:lnTo>
                        <a:pt x="1356360" y="57912"/>
                      </a:lnTo>
                      <a:close/>
                    </a:path>
                    <a:path w="1356360" h="114300">
                      <a:moveTo>
                        <a:pt x="1261872" y="104526"/>
                      </a:moveTo>
                      <a:lnTo>
                        <a:pt x="1261872" y="76200"/>
                      </a:lnTo>
                      <a:lnTo>
                        <a:pt x="1242060" y="76200"/>
                      </a:lnTo>
                      <a:lnTo>
                        <a:pt x="1242060" y="114300"/>
                      </a:lnTo>
                      <a:lnTo>
                        <a:pt x="1261872" y="104526"/>
                      </a:lnTo>
                      <a:close/>
                    </a:path>
                  </a:pathLst>
                </a:custGeom>
                <a:solidFill>
                  <a:srgbClr val="3333CC"/>
                </a:solidFill>
              </p:spPr>
              <p:txBody>
                <a:bodyPr wrap="square" lIns="0" tIns="0" rIns="0" bIns="0" rtlCol="0"/>
                <a:lstStyle/>
                <a:p>
                  <a:endParaRPr/>
                </a:p>
              </p:txBody>
            </p:sp>
            <p:sp>
              <p:nvSpPr>
                <p:cNvPr id="27" name="object 12">
                  <a:extLst>
                    <a:ext uri="{FF2B5EF4-FFF2-40B4-BE49-F238E27FC236}">
                      <a16:creationId xmlns:a16="http://schemas.microsoft.com/office/drawing/2014/main" xmlns="" id="{CD0DF9BB-EA58-4660-BF9E-963B24F91962}"/>
                    </a:ext>
                  </a:extLst>
                </p:cNvPr>
                <p:cNvSpPr/>
                <p:nvPr/>
              </p:nvSpPr>
              <p:spPr>
                <a:xfrm>
                  <a:off x="4294632" y="5242559"/>
                  <a:ext cx="0" cy="523240"/>
                </a:xfrm>
                <a:custGeom>
                  <a:avLst/>
                  <a:gdLst/>
                  <a:ahLst/>
                  <a:cxnLst/>
                  <a:rect l="l" t="t" r="r" b="b"/>
                  <a:pathLst>
                    <a:path h="523239">
                      <a:moveTo>
                        <a:pt x="0" y="0"/>
                      </a:moveTo>
                      <a:lnTo>
                        <a:pt x="0" y="522731"/>
                      </a:lnTo>
                    </a:path>
                  </a:pathLst>
                </a:custGeom>
                <a:ln w="38099">
                  <a:solidFill>
                    <a:srgbClr val="00CC99"/>
                  </a:solidFill>
                </a:ln>
              </p:spPr>
              <p:txBody>
                <a:bodyPr wrap="square" lIns="0" tIns="0" rIns="0" bIns="0" rtlCol="0"/>
                <a:lstStyle/>
                <a:p>
                  <a:endParaRPr/>
                </a:p>
              </p:txBody>
            </p:sp>
            <p:sp>
              <p:nvSpPr>
                <p:cNvPr id="28" name="object 13">
                  <a:extLst>
                    <a:ext uri="{FF2B5EF4-FFF2-40B4-BE49-F238E27FC236}">
                      <a16:creationId xmlns:a16="http://schemas.microsoft.com/office/drawing/2014/main" xmlns="" id="{97EC8BF9-21F8-4A5B-8885-D6ED7FA7F83F}"/>
                    </a:ext>
                  </a:extLst>
                </p:cNvPr>
                <p:cNvSpPr/>
                <p:nvPr/>
              </p:nvSpPr>
              <p:spPr>
                <a:xfrm>
                  <a:off x="4296156" y="5719572"/>
                  <a:ext cx="708660" cy="114300"/>
                </a:xfrm>
                <a:custGeom>
                  <a:avLst/>
                  <a:gdLst/>
                  <a:ahLst/>
                  <a:cxnLst/>
                  <a:rect l="l" t="t" r="r" b="b"/>
                  <a:pathLst>
                    <a:path w="708660" h="114300">
                      <a:moveTo>
                        <a:pt x="614172" y="76200"/>
                      </a:moveTo>
                      <a:lnTo>
                        <a:pt x="614172" y="38100"/>
                      </a:lnTo>
                      <a:lnTo>
                        <a:pt x="0" y="38100"/>
                      </a:lnTo>
                      <a:lnTo>
                        <a:pt x="0" y="76200"/>
                      </a:lnTo>
                      <a:lnTo>
                        <a:pt x="614172" y="76200"/>
                      </a:lnTo>
                      <a:close/>
                    </a:path>
                    <a:path w="708660" h="114300">
                      <a:moveTo>
                        <a:pt x="708660" y="57912"/>
                      </a:moveTo>
                      <a:lnTo>
                        <a:pt x="594360" y="0"/>
                      </a:lnTo>
                      <a:lnTo>
                        <a:pt x="594360" y="38100"/>
                      </a:lnTo>
                      <a:lnTo>
                        <a:pt x="614172" y="38100"/>
                      </a:lnTo>
                      <a:lnTo>
                        <a:pt x="614172" y="104526"/>
                      </a:lnTo>
                      <a:lnTo>
                        <a:pt x="708660" y="57912"/>
                      </a:lnTo>
                      <a:close/>
                    </a:path>
                    <a:path w="708660" h="114300">
                      <a:moveTo>
                        <a:pt x="614172" y="104526"/>
                      </a:moveTo>
                      <a:lnTo>
                        <a:pt x="614172" y="76200"/>
                      </a:lnTo>
                      <a:lnTo>
                        <a:pt x="594360" y="76200"/>
                      </a:lnTo>
                      <a:lnTo>
                        <a:pt x="594360" y="114300"/>
                      </a:lnTo>
                      <a:lnTo>
                        <a:pt x="614172" y="104526"/>
                      </a:lnTo>
                      <a:close/>
                    </a:path>
                  </a:pathLst>
                </a:custGeom>
                <a:solidFill>
                  <a:srgbClr val="00CC99"/>
                </a:solidFill>
              </p:spPr>
              <p:txBody>
                <a:bodyPr wrap="square" lIns="0" tIns="0" rIns="0" bIns="0" rtlCol="0"/>
                <a:lstStyle/>
                <a:p>
                  <a:endParaRPr/>
                </a:p>
              </p:txBody>
            </p:sp>
          </p:grpSp>
          <p:sp>
            <p:nvSpPr>
              <p:cNvPr id="17" name="object 14">
                <a:extLst>
                  <a:ext uri="{FF2B5EF4-FFF2-40B4-BE49-F238E27FC236}">
                    <a16:creationId xmlns:a16="http://schemas.microsoft.com/office/drawing/2014/main" xmlns="" id="{8ADFE41A-5074-4F99-82A4-D0E4AF0F2989}"/>
                  </a:ext>
                </a:extLst>
              </p:cNvPr>
              <p:cNvSpPr txBox="1"/>
              <p:nvPr/>
            </p:nvSpPr>
            <p:spPr>
              <a:xfrm>
                <a:off x="6609077" y="5967473"/>
                <a:ext cx="224154"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Times New Roman"/>
                    <a:cs typeface="Times New Roman"/>
                  </a:rPr>
                  <a:t>S</a:t>
                </a:r>
                <a:r>
                  <a:rPr sz="1400" dirty="0">
                    <a:latin typeface="Times New Roman"/>
                    <a:cs typeface="Times New Roman"/>
                  </a:rPr>
                  <a:t>P</a:t>
                </a:r>
                <a:endParaRPr sz="1400">
                  <a:latin typeface="Times New Roman"/>
                  <a:cs typeface="Times New Roman"/>
                </a:endParaRPr>
              </a:p>
            </p:txBody>
          </p:sp>
          <p:sp>
            <p:nvSpPr>
              <p:cNvPr id="18" name="object 15">
                <a:extLst>
                  <a:ext uri="{FF2B5EF4-FFF2-40B4-BE49-F238E27FC236}">
                    <a16:creationId xmlns:a16="http://schemas.microsoft.com/office/drawing/2014/main" xmlns="" id="{54C1F53E-AF10-4E9A-8DEF-FD7C42D2A9E9}"/>
                  </a:ext>
                </a:extLst>
              </p:cNvPr>
              <p:cNvSpPr txBox="1"/>
              <p:nvPr/>
            </p:nvSpPr>
            <p:spPr>
              <a:xfrm>
                <a:off x="5028689" y="5342024"/>
                <a:ext cx="327660" cy="838200"/>
              </a:xfrm>
              <a:prstGeom prst="rect">
                <a:avLst/>
              </a:prstGeom>
            </p:spPr>
            <p:txBody>
              <a:bodyPr vert="horz" wrap="square" lIns="0" tIns="15240" rIns="0" bIns="0" rtlCol="0">
                <a:spAutoFit/>
              </a:bodyPr>
              <a:lstStyle/>
              <a:p>
                <a:pPr marL="12700" marR="5080" algn="just">
                  <a:lnSpc>
                    <a:spcPct val="106200"/>
                  </a:lnSpc>
                  <a:spcBef>
                    <a:spcPts val="120"/>
                  </a:spcBef>
                </a:pPr>
                <a:r>
                  <a:rPr sz="1000" spc="-10" dirty="0">
                    <a:latin typeface="Times New Roman"/>
                    <a:cs typeface="Times New Roman"/>
                  </a:rPr>
                  <a:t>FFF</a:t>
                </a:r>
                <a:r>
                  <a:rPr sz="1000" spc="-5" dirty="0">
                    <a:latin typeface="Times New Roman"/>
                    <a:cs typeface="Times New Roman"/>
                  </a:rPr>
                  <a:t>B  </a:t>
                </a:r>
                <a:r>
                  <a:rPr sz="1000" spc="-10" dirty="0">
                    <a:latin typeface="Times New Roman"/>
                    <a:cs typeface="Times New Roman"/>
                  </a:rPr>
                  <a:t>FFF</a:t>
                </a:r>
                <a:r>
                  <a:rPr sz="1000" spc="-5" dirty="0">
                    <a:latin typeface="Times New Roman"/>
                    <a:cs typeface="Times New Roman"/>
                  </a:rPr>
                  <a:t>C  </a:t>
                </a:r>
                <a:r>
                  <a:rPr sz="1000" spc="-10" dirty="0">
                    <a:latin typeface="Times New Roman"/>
                    <a:cs typeface="Times New Roman"/>
                  </a:rPr>
                  <a:t>FFF</a:t>
                </a:r>
                <a:r>
                  <a:rPr sz="1000" spc="-5" dirty="0">
                    <a:latin typeface="Times New Roman"/>
                    <a:cs typeface="Times New Roman"/>
                  </a:rPr>
                  <a:t>D  </a:t>
                </a:r>
                <a:r>
                  <a:rPr sz="1000" spc="-10" dirty="0">
                    <a:latin typeface="Times New Roman"/>
                    <a:cs typeface="Times New Roman"/>
                  </a:rPr>
                  <a:t>FFFE  FFFF</a:t>
                </a:r>
                <a:endParaRPr sz="1000" dirty="0">
                  <a:latin typeface="Times New Roman"/>
                  <a:cs typeface="Times New Roman"/>
                </a:endParaRPr>
              </a:p>
            </p:txBody>
          </p:sp>
          <p:sp>
            <p:nvSpPr>
              <p:cNvPr id="19" name="object 16">
                <a:extLst>
                  <a:ext uri="{FF2B5EF4-FFF2-40B4-BE49-F238E27FC236}">
                    <a16:creationId xmlns:a16="http://schemas.microsoft.com/office/drawing/2014/main" xmlns="" id="{6F560E99-7A99-4F30-8C46-B9FA405C3A80}"/>
                  </a:ext>
                </a:extLst>
              </p:cNvPr>
              <p:cNvSpPr txBox="1"/>
              <p:nvPr/>
            </p:nvSpPr>
            <p:spPr>
              <a:xfrm>
                <a:off x="3980688" y="5020055"/>
                <a:ext cx="754062" cy="166712"/>
              </a:xfrm>
              <a:prstGeom prst="rect">
                <a:avLst/>
              </a:prstGeom>
              <a:solidFill>
                <a:srgbClr val="FFFFCC"/>
              </a:solidFill>
              <a:ln w="9524">
                <a:solidFill>
                  <a:srgbClr val="000000"/>
                </a:solidFill>
              </a:ln>
            </p:spPr>
            <p:txBody>
              <a:bodyPr vert="horz" wrap="square" lIns="0" tIns="0" rIns="0" bIns="0" rtlCol="0">
                <a:spAutoFit/>
              </a:bodyPr>
              <a:lstStyle/>
              <a:p>
                <a:pPr marL="12065" algn="ctr">
                  <a:lnSpc>
                    <a:spcPts val="1260"/>
                  </a:lnSpc>
                </a:pPr>
                <a:r>
                  <a:rPr sz="1200" spc="-10" dirty="0">
                    <a:latin typeface="Times New Roman"/>
                    <a:cs typeface="Times New Roman"/>
                  </a:rPr>
                  <a:t>F3</a:t>
                </a:r>
                <a:endParaRPr sz="1200">
                  <a:latin typeface="Times New Roman"/>
                  <a:cs typeface="Times New Roman"/>
                </a:endParaRPr>
              </a:p>
            </p:txBody>
          </p:sp>
          <p:sp>
            <p:nvSpPr>
              <p:cNvPr id="20" name="object 17">
                <a:extLst>
                  <a:ext uri="{FF2B5EF4-FFF2-40B4-BE49-F238E27FC236}">
                    <a16:creationId xmlns:a16="http://schemas.microsoft.com/office/drawing/2014/main" xmlns="" id="{61721F4B-6DAE-4028-8FB8-F32BE0735F64}"/>
                  </a:ext>
                </a:extLst>
              </p:cNvPr>
              <p:cNvSpPr txBox="1"/>
              <p:nvPr/>
            </p:nvSpPr>
            <p:spPr>
              <a:xfrm>
                <a:off x="3176022" y="5020055"/>
                <a:ext cx="804666" cy="166712"/>
              </a:xfrm>
              <a:prstGeom prst="rect">
                <a:avLst/>
              </a:prstGeom>
              <a:solidFill>
                <a:srgbClr val="FFFFCC"/>
              </a:solidFill>
              <a:ln w="9524">
                <a:solidFill>
                  <a:srgbClr val="000000"/>
                </a:solidFill>
              </a:ln>
            </p:spPr>
            <p:txBody>
              <a:bodyPr vert="horz" wrap="square" lIns="0" tIns="0" rIns="0" bIns="0" rtlCol="0">
                <a:spAutoFit/>
              </a:bodyPr>
              <a:lstStyle/>
              <a:p>
                <a:pPr marR="8890" algn="ctr">
                  <a:lnSpc>
                    <a:spcPts val="1260"/>
                  </a:lnSpc>
                </a:pPr>
                <a:r>
                  <a:rPr sz="1200" dirty="0">
                    <a:latin typeface="Times New Roman"/>
                    <a:cs typeface="Times New Roman"/>
                  </a:rPr>
                  <a:t>12</a:t>
                </a:r>
              </a:p>
            </p:txBody>
          </p:sp>
          <p:grpSp>
            <p:nvGrpSpPr>
              <p:cNvPr id="21" name="object 18">
                <a:extLst>
                  <a:ext uri="{FF2B5EF4-FFF2-40B4-BE49-F238E27FC236}">
                    <a16:creationId xmlns:a16="http://schemas.microsoft.com/office/drawing/2014/main" xmlns="" id="{5E4D0AE5-ECAD-4C4D-823C-6DADC2BAFF3E}"/>
                  </a:ext>
                </a:extLst>
              </p:cNvPr>
              <p:cNvGrpSpPr/>
              <p:nvPr/>
            </p:nvGrpSpPr>
            <p:grpSpPr>
              <a:xfrm>
                <a:off x="6097524" y="5722620"/>
                <a:ext cx="615950" cy="213360"/>
                <a:chOff x="6097524" y="5722620"/>
                <a:chExt cx="615950" cy="213360"/>
              </a:xfrm>
            </p:grpSpPr>
            <p:sp>
              <p:nvSpPr>
                <p:cNvPr id="22" name="object 19">
                  <a:extLst>
                    <a:ext uri="{FF2B5EF4-FFF2-40B4-BE49-F238E27FC236}">
                      <a16:creationId xmlns:a16="http://schemas.microsoft.com/office/drawing/2014/main" xmlns="" id="{49769F0D-9968-4D54-A476-64830CAC82B6}"/>
                    </a:ext>
                  </a:extLst>
                </p:cNvPr>
                <p:cNvSpPr/>
                <p:nvPr/>
              </p:nvSpPr>
              <p:spPr>
                <a:xfrm>
                  <a:off x="6708647" y="5760719"/>
                  <a:ext cx="0" cy="175260"/>
                </a:xfrm>
                <a:custGeom>
                  <a:avLst/>
                  <a:gdLst/>
                  <a:ahLst/>
                  <a:cxnLst/>
                  <a:rect l="l" t="t" r="r" b="b"/>
                  <a:pathLst>
                    <a:path h="175260">
                      <a:moveTo>
                        <a:pt x="0" y="175259"/>
                      </a:moveTo>
                      <a:lnTo>
                        <a:pt x="0" y="0"/>
                      </a:lnTo>
                    </a:path>
                  </a:pathLst>
                </a:custGeom>
                <a:ln w="9524">
                  <a:solidFill>
                    <a:srgbClr val="000000"/>
                  </a:solidFill>
                </a:ln>
              </p:spPr>
              <p:txBody>
                <a:bodyPr wrap="square" lIns="0" tIns="0" rIns="0" bIns="0" rtlCol="0"/>
                <a:lstStyle/>
                <a:p>
                  <a:endParaRPr/>
                </a:p>
              </p:txBody>
            </p:sp>
            <p:sp>
              <p:nvSpPr>
                <p:cNvPr id="23" name="object 20">
                  <a:extLst>
                    <a:ext uri="{FF2B5EF4-FFF2-40B4-BE49-F238E27FC236}">
                      <a16:creationId xmlns:a16="http://schemas.microsoft.com/office/drawing/2014/main" xmlns="" id="{14046746-5BCA-4434-ADFD-26E99B75C980}"/>
                    </a:ext>
                  </a:extLst>
                </p:cNvPr>
                <p:cNvSpPr/>
                <p:nvPr/>
              </p:nvSpPr>
              <p:spPr>
                <a:xfrm>
                  <a:off x="6097524" y="5722620"/>
                  <a:ext cx="615950" cy="76200"/>
                </a:xfrm>
                <a:custGeom>
                  <a:avLst/>
                  <a:gdLst/>
                  <a:ahLst/>
                  <a:cxnLst/>
                  <a:rect l="l" t="t" r="r" b="b"/>
                  <a:pathLst>
                    <a:path w="615950" h="76200">
                      <a:moveTo>
                        <a:pt x="76200" y="33528"/>
                      </a:moveTo>
                      <a:lnTo>
                        <a:pt x="76200" y="0"/>
                      </a:lnTo>
                      <a:lnTo>
                        <a:pt x="0" y="38100"/>
                      </a:lnTo>
                      <a:lnTo>
                        <a:pt x="59436" y="67818"/>
                      </a:lnTo>
                      <a:lnTo>
                        <a:pt x="59436" y="35052"/>
                      </a:lnTo>
                      <a:lnTo>
                        <a:pt x="60960" y="33528"/>
                      </a:lnTo>
                      <a:lnTo>
                        <a:pt x="76200" y="33528"/>
                      </a:lnTo>
                      <a:close/>
                    </a:path>
                    <a:path w="615950" h="76200">
                      <a:moveTo>
                        <a:pt x="615696" y="41148"/>
                      </a:moveTo>
                      <a:lnTo>
                        <a:pt x="615696" y="35052"/>
                      </a:lnTo>
                      <a:lnTo>
                        <a:pt x="614172" y="33528"/>
                      </a:lnTo>
                      <a:lnTo>
                        <a:pt x="60960" y="33528"/>
                      </a:lnTo>
                      <a:lnTo>
                        <a:pt x="59436" y="35052"/>
                      </a:lnTo>
                      <a:lnTo>
                        <a:pt x="59436" y="41148"/>
                      </a:lnTo>
                      <a:lnTo>
                        <a:pt x="60960" y="42672"/>
                      </a:lnTo>
                      <a:lnTo>
                        <a:pt x="614172" y="42672"/>
                      </a:lnTo>
                      <a:lnTo>
                        <a:pt x="615696" y="41148"/>
                      </a:lnTo>
                      <a:close/>
                    </a:path>
                    <a:path w="615950" h="76200">
                      <a:moveTo>
                        <a:pt x="76200" y="76200"/>
                      </a:moveTo>
                      <a:lnTo>
                        <a:pt x="76200" y="42672"/>
                      </a:lnTo>
                      <a:lnTo>
                        <a:pt x="60960" y="42672"/>
                      </a:lnTo>
                      <a:lnTo>
                        <a:pt x="59436" y="41148"/>
                      </a:lnTo>
                      <a:lnTo>
                        <a:pt x="59436" y="67818"/>
                      </a:lnTo>
                      <a:lnTo>
                        <a:pt x="76200" y="76200"/>
                      </a:lnTo>
                      <a:close/>
                    </a:path>
                  </a:pathLst>
                </a:custGeom>
                <a:solidFill>
                  <a:srgbClr val="000000"/>
                </a:solidFill>
              </p:spPr>
              <p:txBody>
                <a:bodyPr wrap="square" lIns="0" tIns="0" rIns="0" bIns="0" rtlCol="0"/>
                <a:lstStyle/>
                <a:p>
                  <a:endParaRPr/>
                </a:p>
              </p:txBody>
            </p:sp>
          </p:grpSp>
        </p:grpSp>
        <p:sp>
          <p:nvSpPr>
            <p:cNvPr id="15" name="object 21">
              <a:extLst>
                <a:ext uri="{FF2B5EF4-FFF2-40B4-BE49-F238E27FC236}">
                  <a16:creationId xmlns:a16="http://schemas.microsoft.com/office/drawing/2014/main" xmlns="" id="{F0F19C28-CE81-4090-872A-BF50EF7D8F5B}"/>
                </a:ext>
              </a:extLst>
            </p:cNvPr>
            <p:cNvSpPr/>
            <p:nvPr/>
          </p:nvSpPr>
          <p:spPr>
            <a:xfrm>
              <a:off x="6097524" y="6047232"/>
              <a:ext cx="454659" cy="76200"/>
            </a:xfrm>
            <a:custGeom>
              <a:avLst/>
              <a:gdLst/>
              <a:ahLst/>
              <a:cxnLst/>
              <a:rect l="l" t="t" r="r" b="b"/>
              <a:pathLst>
                <a:path w="454659" h="76200">
                  <a:moveTo>
                    <a:pt x="76200" y="33528"/>
                  </a:moveTo>
                  <a:lnTo>
                    <a:pt x="76200" y="0"/>
                  </a:lnTo>
                  <a:lnTo>
                    <a:pt x="0" y="38100"/>
                  </a:lnTo>
                  <a:lnTo>
                    <a:pt x="59436" y="67818"/>
                  </a:lnTo>
                  <a:lnTo>
                    <a:pt x="59436" y="35052"/>
                  </a:lnTo>
                  <a:lnTo>
                    <a:pt x="60960" y="33528"/>
                  </a:lnTo>
                  <a:lnTo>
                    <a:pt x="76200" y="33528"/>
                  </a:lnTo>
                  <a:close/>
                </a:path>
                <a:path w="454659" h="76200">
                  <a:moveTo>
                    <a:pt x="454152" y="39624"/>
                  </a:moveTo>
                  <a:lnTo>
                    <a:pt x="454152" y="35052"/>
                  </a:lnTo>
                  <a:lnTo>
                    <a:pt x="452628" y="33528"/>
                  </a:lnTo>
                  <a:lnTo>
                    <a:pt x="60960" y="33528"/>
                  </a:lnTo>
                  <a:lnTo>
                    <a:pt x="59436" y="35052"/>
                  </a:lnTo>
                  <a:lnTo>
                    <a:pt x="59436" y="39624"/>
                  </a:lnTo>
                  <a:lnTo>
                    <a:pt x="60960" y="42672"/>
                  </a:lnTo>
                  <a:lnTo>
                    <a:pt x="452628" y="42672"/>
                  </a:lnTo>
                  <a:lnTo>
                    <a:pt x="454152" y="39624"/>
                  </a:lnTo>
                  <a:close/>
                </a:path>
                <a:path w="454659" h="76200">
                  <a:moveTo>
                    <a:pt x="76200" y="76200"/>
                  </a:moveTo>
                  <a:lnTo>
                    <a:pt x="76200" y="42672"/>
                  </a:lnTo>
                  <a:lnTo>
                    <a:pt x="60960" y="42672"/>
                  </a:lnTo>
                  <a:lnTo>
                    <a:pt x="59436" y="39624"/>
                  </a:lnTo>
                  <a:lnTo>
                    <a:pt x="59436" y="67818"/>
                  </a:lnTo>
                  <a:lnTo>
                    <a:pt x="76200" y="76200"/>
                  </a:lnTo>
                  <a:close/>
                </a:path>
              </a:pathLst>
            </a:custGeom>
            <a:solidFill>
              <a:srgbClr val="B2B2B2"/>
            </a:solidFill>
          </p:spPr>
          <p:txBody>
            <a:bodyPr wrap="square" lIns="0" tIns="0" rIns="0" bIns="0" rtlCol="0"/>
            <a:lstStyle/>
            <a:p>
              <a:endParaRPr/>
            </a:p>
          </p:txBody>
        </p:sp>
      </p:grpSp>
      <p:graphicFrame>
        <p:nvGraphicFramePr>
          <p:cNvPr id="29" name="object 7">
            <a:extLst>
              <a:ext uri="{FF2B5EF4-FFF2-40B4-BE49-F238E27FC236}">
                <a16:creationId xmlns:a16="http://schemas.microsoft.com/office/drawing/2014/main" xmlns="" id="{7CB62B81-7777-4C40-8604-48D5334C7FAE}"/>
              </a:ext>
            </a:extLst>
          </p:cNvPr>
          <p:cNvGraphicFramePr>
            <a:graphicFrameLocks noGrp="1"/>
          </p:cNvGraphicFramePr>
          <p:nvPr>
            <p:extLst>
              <p:ext uri="{D42A27DB-BD31-4B8C-83A1-F6EECF244321}">
                <p14:modId xmlns:p14="http://schemas.microsoft.com/office/powerpoint/2010/main" val="1756660748"/>
              </p:ext>
            </p:extLst>
          </p:nvPr>
        </p:nvGraphicFramePr>
        <p:xfrm>
          <a:off x="5370385" y="5052059"/>
          <a:ext cx="659765" cy="1107942"/>
        </p:xfrm>
        <a:graphic>
          <a:graphicData uri="http://schemas.openxmlformats.org/drawingml/2006/table">
            <a:tbl>
              <a:tblPr firstRow="1" bandRow="1">
                <a:tableStyleId>{2D5ABB26-0587-4C30-8999-92F81FD0307C}</a:tableStyleId>
              </a:tblPr>
              <a:tblGrid>
                <a:gridCol w="659765">
                  <a:extLst>
                    <a:ext uri="{9D8B030D-6E8A-4147-A177-3AD203B41FA5}">
                      <a16:colId xmlns:a16="http://schemas.microsoft.com/office/drawing/2014/main" xmlns="" val="20000"/>
                    </a:ext>
                  </a:extLst>
                </a:gridCol>
              </a:tblGrid>
              <a:tr h="297179">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B w="9525">
                      <a:solidFill>
                        <a:srgbClr val="000000"/>
                      </a:solidFill>
                      <a:prstDash val="solid"/>
                    </a:lnB>
                  </a:tcPr>
                </a:tc>
                <a:extLst>
                  <a:ext uri="{0D108BD9-81ED-4DB2-BD59-A6C34878D82A}">
                    <a16:rowId xmlns:a16="http://schemas.microsoft.com/office/drawing/2014/main" xmlns="" val="10000"/>
                  </a:ext>
                </a:extLst>
              </a:tr>
              <a:tr h="166115">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xmlns="" val="10001"/>
                  </a:ext>
                </a:extLst>
              </a:tr>
              <a:tr h="164591">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xmlns="" val="10002"/>
                  </a:ext>
                </a:extLst>
              </a:tr>
              <a:tr h="164591">
                <a:tc>
                  <a:txBody>
                    <a:bodyPr/>
                    <a:lstStyle/>
                    <a:p>
                      <a:pPr marL="249554">
                        <a:lnSpc>
                          <a:spcPts val="1170"/>
                        </a:lnSpc>
                        <a:spcBef>
                          <a:spcPts val="20"/>
                        </a:spcBef>
                      </a:pPr>
                      <a:r>
                        <a:rPr sz="1200" spc="-10" dirty="0">
                          <a:latin typeface="Times New Roman"/>
                          <a:cs typeface="Times New Roman"/>
                        </a:rPr>
                        <a:t>F3</a:t>
                      </a:r>
                      <a:endParaRPr sz="1200">
                        <a:latin typeface="Times New Roman"/>
                        <a:cs typeface="Times New Roman"/>
                      </a:endParaRPr>
                    </a:p>
                  </a:txBody>
                  <a:tcPr marL="0" marR="0" marT="25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xmlns="" val="10003"/>
                  </a:ext>
                </a:extLst>
              </a:tr>
              <a:tr h="166115">
                <a:tc>
                  <a:txBody>
                    <a:bodyPr/>
                    <a:lstStyle/>
                    <a:p>
                      <a:pPr marL="231140">
                        <a:lnSpc>
                          <a:spcPts val="1210"/>
                        </a:lnSpc>
                      </a:pPr>
                      <a:r>
                        <a:rPr sz="1200" dirty="0">
                          <a:latin typeface="Times New Roman"/>
                          <a:cs typeface="Times New Roman"/>
                        </a:rPr>
                        <a:t>12</a:t>
                      </a: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xmlns="" val="10004"/>
                  </a:ext>
                </a:extLst>
              </a:tr>
              <a:tr h="149351">
                <a:tc>
                  <a:txBody>
                    <a:bodyPr/>
                    <a:lstStyle/>
                    <a:p>
                      <a:pPr>
                        <a:lnSpc>
                          <a:spcPct val="100000"/>
                        </a:lnSpc>
                      </a:pPr>
                      <a:endParaRPr sz="8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2474814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22A982EC-FF4A-4FAC-B29D-F5B78AF74FC8}"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42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983902" y="980728"/>
            <a:ext cx="771100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600" b="1" dirty="0">
                <a:latin typeface="Times New Roman" panose="02020603050405020304" pitchFamily="18" charset="0"/>
                <a:cs typeface="Times New Roman" panose="02020603050405020304" pitchFamily="18" charset="0"/>
              </a:rPr>
              <a:t>Stack</a:t>
            </a: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381000" y="1469755"/>
            <a:ext cx="8556769" cy="469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a:lnSpc>
                <a:spcPct val="100000"/>
              </a:lnSpc>
              <a:spcBef>
                <a:spcPts val="925"/>
              </a:spcBef>
            </a:pPr>
            <a:r>
              <a:rPr lang="en-US" sz="2000" b="1" dirty="0">
                <a:latin typeface="Times New Roman"/>
                <a:cs typeface="Times New Roman"/>
              </a:rPr>
              <a:t>The</a:t>
            </a:r>
            <a:r>
              <a:rPr lang="en-US" sz="2000" b="1" spc="-10" dirty="0">
                <a:latin typeface="Times New Roman"/>
                <a:cs typeface="Times New Roman"/>
              </a:rPr>
              <a:t> </a:t>
            </a:r>
            <a:r>
              <a:rPr lang="en-US" sz="2000" b="1" spc="-5" dirty="0">
                <a:latin typeface="Times New Roman"/>
                <a:cs typeface="Times New Roman"/>
              </a:rPr>
              <a:t>POP</a:t>
            </a:r>
            <a:r>
              <a:rPr lang="en-US" sz="2000" b="1" spc="-10" dirty="0">
                <a:latin typeface="Times New Roman"/>
                <a:cs typeface="Times New Roman"/>
              </a:rPr>
              <a:t> </a:t>
            </a:r>
            <a:r>
              <a:rPr lang="en-US" sz="2000" b="1" spc="-5" dirty="0">
                <a:latin typeface="Times New Roman"/>
                <a:cs typeface="Times New Roman"/>
              </a:rPr>
              <a:t>Instruction</a:t>
            </a:r>
            <a:endParaRPr lang="en-US" sz="2000" dirty="0">
              <a:latin typeface="Times New Roman"/>
              <a:cs typeface="Times New Roman"/>
            </a:endParaRPr>
          </a:p>
          <a:p>
            <a:pPr marL="12700">
              <a:lnSpc>
                <a:spcPct val="100000"/>
              </a:lnSpc>
              <a:spcBef>
                <a:spcPts val="830"/>
              </a:spcBef>
            </a:pPr>
            <a:r>
              <a:rPr lang="en-US" sz="2000" spc="-5" dirty="0">
                <a:latin typeface="Times New Roman"/>
                <a:cs typeface="Times New Roman"/>
              </a:rPr>
              <a:t>POP </a:t>
            </a:r>
            <a:r>
              <a:rPr lang="en-US" sz="2000" dirty="0">
                <a:latin typeface="Times New Roman"/>
                <a:cs typeface="Times New Roman"/>
              </a:rPr>
              <a:t>D</a:t>
            </a:r>
            <a:r>
              <a:rPr lang="en-US" sz="2000" spc="-15" dirty="0">
                <a:latin typeface="Times New Roman"/>
                <a:cs typeface="Times New Roman"/>
              </a:rPr>
              <a:t> </a:t>
            </a:r>
            <a:r>
              <a:rPr lang="en-US" sz="2000" dirty="0">
                <a:latin typeface="Times New Roman"/>
                <a:cs typeface="Times New Roman"/>
              </a:rPr>
              <a:t>(1</a:t>
            </a:r>
            <a:r>
              <a:rPr lang="en-US" sz="2000" spc="-5" dirty="0">
                <a:latin typeface="Times New Roman"/>
                <a:cs typeface="Times New Roman"/>
              </a:rPr>
              <a:t> Byte Instruction)</a:t>
            </a:r>
            <a:endParaRPr lang="en-US" sz="2000" dirty="0">
              <a:latin typeface="Times New Roman"/>
              <a:cs typeface="Times New Roman"/>
            </a:endParaRPr>
          </a:p>
          <a:p>
            <a:pPr marL="146685" indent="-134620">
              <a:lnSpc>
                <a:spcPct val="100000"/>
              </a:lnSpc>
              <a:spcBef>
                <a:spcPts val="865"/>
              </a:spcBef>
              <a:buChar char="–"/>
              <a:tabLst>
                <a:tab pos="147320" algn="l"/>
              </a:tabLst>
            </a:pPr>
            <a:r>
              <a:rPr lang="en-US" sz="2000" spc="-5" dirty="0">
                <a:latin typeface="Times New Roman"/>
                <a:cs typeface="Times New Roman"/>
              </a:rPr>
              <a:t>Copy</a:t>
            </a:r>
            <a:r>
              <a:rPr lang="en-US" sz="2000" spc="-20" dirty="0">
                <a:latin typeface="Times New Roman"/>
                <a:cs typeface="Times New Roman"/>
              </a:rPr>
              <a:t> </a:t>
            </a:r>
            <a:r>
              <a:rPr lang="en-US" sz="2000" dirty="0">
                <a:latin typeface="Times New Roman"/>
                <a:cs typeface="Times New Roman"/>
              </a:rPr>
              <a:t>the </a:t>
            </a:r>
            <a:r>
              <a:rPr lang="en-US" sz="2000" spc="-5" dirty="0">
                <a:latin typeface="Times New Roman"/>
                <a:cs typeface="Times New Roman"/>
              </a:rPr>
              <a:t>contents</a:t>
            </a:r>
            <a:r>
              <a:rPr lang="en-US" sz="2000" spc="5" dirty="0">
                <a:latin typeface="Times New Roman"/>
                <a:cs typeface="Times New Roman"/>
              </a:rPr>
              <a:t> </a:t>
            </a:r>
            <a:r>
              <a:rPr lang="en-US" sz="2000" spc="-5" dirty="0">
                <a:latin typeface="Times New Roman"/>
                <a:cs typeface="Times New Roman"/>
              </a:rPr>
              <a:t>of</a:t>
            </a:r>
            <a:r>
              <a:rPr lang="en-US" sz="2000" spc="5" dirty="0">
                <a:latin typeface="Times New Roman"/>
                <a:cs typeface="Times New Roman"/>
              </a:rPr>
              <a:t> </a:t>
            </a:r>
            <a:r>
              <a:rPr lang="en-US" sz="2000" dirty="0">
                <a:latin typeface="Times New Roman"/>
                <a:cs typeface="Times New Roman"/>
              </a:rPr>
              <a:t>the </a:t>
            </a:r>
            <a:r>
              <a:rPr lang="en-US" sz="2000" spc="-5" dirty="0">
                <a:latin typeface="Times New Roman"/>
                <a:cs typeface="Times New Roman"/>
              </a:rPr>
              <a:t>memory</a:t>
            </a:r>
            <a:r>
              <a:rPr lang="en-US" sz="2000" spc="-20" dirty="0">
                <a:latin typeface="Times New Roman"/>
                <a:cs typeface="Times New Roman"/>
              </a:rPr>
              <a:t> </a:t>
            </a:r>
            <a:r>
              <a:rPr lang="en-US" sz="2000" spc="-5" dirty="0">
                <a:latin typeface="Times New Roman"/>
                <a:cs typeface="Times New Roman"/>
              </a:rPr>
              <a:t>location</a:t>
            </a:r>
            <a:r>
              <a:rPr lang="en-US" sz="2000" spc="5" dirty="0">
                <a:latin typeface="Times New Roman"/>
                <a:cs typeface="Times New Roman"/>
              </a:rPr>
              <a:t> </a:t>
            </a:r>
            <a:r>
              <a:rPr lang="en-US" sz="2000" spc="-5" dirty="0">
                <a:latin typeface="Times New Roman"/>
                <a:cs typeface="Times New Roman"/>
              </a:rPr>
              <a:t>pointed</a:t>
            </a:r>
            <a:r>
              <a:rPr lang="en-US" sz="2000" spc="10" dirty="0">
                <a:latin typeface="Times New Roman"/>
                <a:cs typeface="Times New Roman"/>
              </a:rPr>
              <a:t> </a:t>
            </a:r>
            <a:r>
              <a:rPr lang="en-US" sz="2000" spc="-5" dirty="0">
                <a:latin typeface="Times New Roman"/>
                <a:cs typeface="Times New Roman"/>
              </a:rPr>
              <a:t>to</a:t>
            </a:r>
            <a:r>
              <a:rPr lang="en-US" sz="2000" spc="5" dirty="0">
                <a:latin typeface="Times New Roman"/>
                <a:cs typeface="Times New Roman"/>
              </a:rPr>
              <a:t> </a:t>
            </a:r>
            <a:r>
              <a:rPr lang="en-US" sz="2000" dirty="0">
                <a:latin typeface="Times New Roman"/>
                <a:cs typeface="Times New Roman"/>
              </a:rPr>
              <a:t>by</a:t>
            </a:r>
            <a:r>
              <a:rPr lang="en-US" sz="2000" spc="-15" dirty="0">
                <a:latin typeface="Times New Roman"/>
                <a:cs typeface="Times New Roman"/>
              </a:rPr>
              <a:t> </a:t>
            </a:r>
            <a:r>
              <a:rPr lang="en-US" sz="2000" dirty="0">
                <a:latin typeface="Times New Roman"/>
                <a:cs typeface="Times New Roman"/>
              </a:rPr>
              <a:t>the</a:t>
            </a:r>
            <a:r>
              <a:rPr lang="en-US" sz="2000" spc="5" dirty="0">
                <a:latin typeface="Times New Roman"/>
                <a:cs typeface="Times New Roman"/>
              </a:rPr>
              <a:t> </a:t>
            </a:r>
            <a:r>
              <a:rPr lang="en-US" sz="2000" spc="-10" dirty="0">
                <a:latin typeface="Times New Roman"/>
                <a:cs typeface="Times New Roman"/>
              </a:rPr>
              <a:t>SP</a:t>
            </a:r>
            <a:r>
              <a:rPr lang="en-US" sz="2000" dirty="0">
                <a:latin typeface="Times New Roman"/>
                <a:cs typeface="Times New Roman"/>
              </a:rPr>
              <a:t> to</a:t>
            </a:r>
            <a:r>
              <a:rPr lang="en-US" sz="2000" spc="5" dirty="0">
                <a:latin typeface="Times New Roman"/>
                <a:cs typeface="Times New Roman"/>
              </a:rPr>
              <a:t> </a:t>
            </a:r>
            <a:r>
              <a:rPr lang="en-US" sz="2000" spc="-5" dirty="0">
                <a:latin typeface="Times New Roman"/>
                <a:cs typeface="Times New Roman"/>
              </a:rPr>
              <a:t>register</a:t>
            </a:r>
            <a:r>
              <a:rPr lang="en-US" sz="2000" dirty="0">
                <a:latin typeface="Times New Roman"/>
                <a:cs typeface="Times New Roman"/>
              </a:rPr>
              <a:t> E</a:t>
            </a:r>
          </a:p>
          <a:p>
            <a:pPr marL="146685" indent="-134620">
              <a:lnSpc>
                <a:spcPct val="100000"/>
              </a:lnSpc>
              <a:spcBef>
                <a:spcPts val="850"/>
              </a:spcBef>
              <a:buChar char="–"/>
              <a:tabLst>
                <a:tab pos="147320" algn="l"/>
              </a:tabLst>
            </a:pPr>
            <a:r>
              <a:rPr lang="en-US" sz="2000" spc="-5" dirty="0">
                <a:latin typeface="Times New Roman"/>
                <a:cs typeface="Times New Roman"/>
              </a:rPr>
              <a:t>Increment</a:t>
            </a:r>
            <a:r>
              <a:rPr lang="en-US" sz="2000" spc="-10" dirty="0">
                <a:latin typeface="Times New Roman"/>
                <a:cs typeface="Times New Roman"/>
              </a:rPr>
              <a:t> </a:t>
            </a:r>
            <a:r>
              <a:rPr lang="en-US" sz="2000" dirty="0">
                <a:latin typeface="Times New Roman"/>
                <a:cs typeface="Times New Roman"/>
              </a:rPr>
              <a:t>SP</a:t>
            </a:r>
          </a:p>
          <a:p>
            <a:pPr marL="146685" indent="-134620">
              <a:lnSpc>
                <a:spcPct val="100000"/>
              </a:lnSpc>
              <a:spcBef>
                <a:spcPts val="865"/>
              </a:spcBef>
              <a:buChar char="–"/>
              <a:tabLst>
                <a:tab pos="147320" algn="l"/>
              </a:tabLst>
            </a:pPr>
            <a:r>
              <a:rPr lang="en-US" sz="2000" spc="-5" dirty="0">
                <a:latin typeface="Times New Roman"/>
                <a:cs typeface="Times New Roman"/>
              </a:rPr>
              <a:t>Copy</a:t>
            </a:r>
            <a:r>
              <a:rPr lang="en-US" sz="2000" spc="-20" dirty="0">
                <a:latin typeface="Times New Roman"/>
                <a:cs typeface="Times New Roman"/>
              </a:rPr>
              <a:t> </a:t>
            </a:r>
            <a:r>
              <a:rPr lang="en-US" sz="2000" dirty="0">
                <a:latin typeface="Times New Roman"/>
                <a:cs typeface="Times New Roman"/>
              </a:rPr>
              <a:t>the </a:t>
            </a:r>
            <a:r>
              <a:rPr lang="en-US" sz="2000" spc="-5" dirty="0">
                <a:latin typeface="Times New Roman"/>
                <a:cs typeface="Times New Roman"/>
              </a:rPr>
              <a:t>contents</a:t>
            </a:r>
            <a:r>
              <a:rPr lang="en-US" sz="2000" spc="5" dirty="0">
                <a:latin typeface="Times New Roman"/>
                <a:cs typeface="Times New Roman"/>
              </a:rPr>
              <a:t> </a:t>
            </a:r>
            <a:r>
              <a:rPr lang="en-US" sz="2000" spc="-5" dirty="0">
                <a:latin typeface="Times New Roman"/>
                <a:cs typeface="Times New Roman"/>
              </a:rPr>
              <a:t>of</a:t>
            </a:r>
            <a:r>
              <a:rPr lang="en-US" sz="2000" spc="5" dirty="0">
                <a:latin typeface="Times New Roman"/>
                <a:cs typeface="Times New Roman"/>
              </a:rPr>
              <a:t> </a:t>
            </a:r>
            <a:r>
              <a:rPr lang="en-US" sz="2000" dirty="0">
                <a:latin typeface="Times New Roman"/>
                <a:cs typeface="Times New Roman"/>
              </a:rPr>
              <a:t>the </a:t>
            </a:r>
            <a:r>
              <a:rPr lang="en-US" sz="2000" spc="-5" dirty="0">
                <a:latin typeface="Times New Roman"/>
                <a:cs typeface="Times New Roman"/>
              </a:rPr>
              <a:t>memory</a:t>
            </a:r>
            <a:r>
              <a:rPr lang="en-US" sz="2000" spc="-20" dirty="0">
                <a:latin typeface="Times New Roman"/>
                <a:cs typeface="Times New Roman"/>
              </a:rPr>
              <a:t> </a:t>
            </a:r>
            <a:r>
              <a:rPr lang="en-US" sz="2000" spc="-5" dirty="0">
                <a:latin typeface="Times New Roman"/>
                <a:cs typeface="Times New Roman"/>
              </a:rPr>
              <a:t>location</a:t>
            </a:r>
            <a:r>
              <a:rPr lang="en-US" sz="2000" spc="10" dirty="0">
                <a:latin typeface="Times New Roman"/>
                <a:cs typeface="Times New Roman"/>
              </a:rPr>
              <a:t> </a:t>
            </a:r>
            <a:r>
              <a:rPr lang="en-US" sz="2000" spc="-5" dirty="0">
                <a:latin typeface="Times New Roman"/>
                <a:cs typeface="Times New Roman"/>
              </a:rPr>
              <a:t>pointed</a:t>
            </a:r>
            <a:r>
              <a:rPr lang="en-US" sz="2000" spc="5" dirty="0">
                <a:latin typeface="Times New Roman"/>
                <a:cs typeface="Times New Roman"/>
              </a:rPr>
              <a:t> </a:t>
            </a:r>
            <a:r>
              <a:rPr lang="en-US" sz="2000" spc="-5" dirty="0">
                <a:latin typeface="Times New Roman"/>
                <a:cs typeface="Times New Roman"/>
              </a:rPr>
              <a:t>to</a:t>
            </a:r>
            <a:r>
              <a:rPr lang="en-US" sz="2000" spc="5" dirty="0">
                <a:latin typeface="Times New Roman"/>
                <a:cs typeface="Times New Roman"/>
              </a:rPr>
              <a:t> </a:t>
            </a:r>
            <a:r>
              <a:rPr lang="en-US" sz="2000" dirty="0">
                <a:latin typeface="Times New Roman"/>
                <a:cs typeface="Times New Roman"/>
              </a:rPr>
              <a:t>by</a:t>
            </a:r>
            <a:r>
              <a:rPr lang="en-US" sz="2000" spc="-15" dirty="0">
                <a:latin typeface="Times New Roman"/>
                <a:cs typeface="Times New Roman"/>
              </a:rPr>
              <a:t> </a:t>
            </a:r>
            <a:r>
              <a:rPr lang="en-US" sz="2000" dirty="0">
                <a:latin typeface="Times New Roman"/>
                <a:cs typeface="Times New Roman"/>
              </a:rPr>
              <a:t>the</a:t>
            </a:r>
            <a:r>
              <a:rPr lang="en-US" sz="2000" spc="5" dirty="0">
                <a:latin typeface="Times New Roman"/>
                <a:cs typeface="Times New Roman"/>
              </a:rPr>
              <a:t> </a:t>
            </a:r>
            <a:r>
              <a:rPr lang="en-US" sz="2000" spc="-10" dirty="0">
                <a:latin typeface="Times New Roman"/>
                <a:cs typeface="Times New Roman"/>
              </a:rPr>
              <a:t>SP</a:t>
            </a:r>
            <a:r>
              <a:rPr lang="en-US" sz="2000" dirty="0">
                <a:latin typeface="Times New Roman"/>
                <a:cs typeface="Times New Roman"/>
              </a:rPr>
              <a:t> to</a:t>
            </a:r>
            <a:r>
              <a:rPr lang="en-US" sz="2000" spc="5" dirty="0">
                <a:latin typeface="Times New Roman"/>
                <a:cs typeface="Times New Roman"/>
              </a:rPr>
              <a:t> </a:t>
            </a:r>
            <a:r>
              <a:rPr lang="en-US" sz="2000" spc="-5" dirty="0">
                <a:latin typeface="Times New Roman"/>
                <a:cs typeface="Times New Roman"/>
              </a:rPr>
              <a:t>register</a:t>
            </a:r>
            <a:r>
              <a:rPr lang="en-US" sz="2000" spc="5" dirty="0">
                <a:latin typeface="Times New Roman"/>
                <a:cs typeface="Times New Roman"/>
              </a:rPr>
              <a:t> </a:t>
            </a:r>
            <a:r>
              <a:rPr lang="en-US" sz="2000" dirty="0">
                <a:latin typeface="Times New Roman"/>
                <a:cs typeface="Times New Roman"/>
              </a:rPr>
              <a:t>D</a:t>
            </a:r>
          </a:p>
          <a:p>
            <a:pPr marL="146685" indent="-134620">
              <a:lnSpc>
                <a:spcPct val="100000"/>
              </a:lnSpc>
              <a:spcBef>
                <a:spcPts val="855"/>
              </a:spcBef>
              <a:buChar char="–"/>
              <a:tabLst>
                <a:tab pos="147320" algn="l"/>
              </a:tabLst>
            </a:pPr>
            <a:r>
              <a:rPr lang="en-US" sz="2000" spc="-5" dirty="0">
                <a:latin typeface="Times New Roman"/>
                <a:cs typeface="Times New Roman"/>
              </a:rPr>
              <a:t>Increment</a:t>
            </a:r>
            <a:r>
              <a:rPr lang="en-US" sz="2000" spc="-10" dirty="0">
                <a:latin typeface="Times New Roman"/>
                <a:cs typeface="Times New Roman"/>
              </a:rPr>
              <a:t> </a:t>
            </a:r>
            <a:r>
              <a:rPr lang="en-US" sz="2000" dirty="0">
                <a:latin typeface="Times New Roman"/>
                <a:cs typeface="Times New Roman"/>
              </a:rPr>
              <a:t>SP</a:t>
            </a:r>
          </a:p>
          <a:p>
            <a:pPr marL="0" marR="5080" indent="0">
              <a:lnSpc>
                <a:spcPct val="102899"/>
              </a:lnSpc>
              <a:spcBef>
                <a:spcPts val="815"/>
              </a:spcBef>
              <a:buNone/>
            </a:pPr>
            <a:endParaRPr lang="en-US" sz="2000" dirty="0">
              <a:latin typeface="Times New Roman"/>
              <a:cs typeface="Times New Roman"/>
            </a:endParaRP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pic>
        <p:nvPicPr>
          <p:cNvPr id="16" name="object 6">
            <a:extLst>
              <a:ext uri="{FF2B5EF4-FFF2-40B4-BE49-F238E27FC236}">
                <a16:creationId xmlns:a16="http://schemas.microsoft.com/office/drawing/2014/main" xmlns="" id="{02B1DD2E-11B4-40AE-83F9-D035C1A89D3D}"/>
              </a:ext>
            </a:extLst>
          </p:cNvPr>
          <p:cNvPicPr/>
          <p:nvPr/>
        </p:nvPicPr>
        <p:blipFill>
          <a:blip r:embed="rId4" cstate="print"/>
          <a:stretch>
            <a:fillRect/>
          </a:stretch>
        </p:blipFill>
        <p:spPr>
          <a:xfrm>
            <a:off x="2817977" y="4197158"/>
            <a:ext cx="3660446" cy="2159192"/>
          </a:xfrm>
          <a:prstGeom prst="rect">
            <a:avLst/>
          </a:prstGeom>
        </p:spPr>
      </p:pic>
    </p:spTree>
    <p:extLst>
      <p:ext uri="{BB962C8B-B14F-4D97-AF65-F5344CB8AC3E}">
        <p14:creationId xmlns:p14="http://schemas.microsoft.com/office/powerpoint/2010/main" val="35323230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6533DD82-DBA8-4D03-8BE3-2CC533254EAB}"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43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983902" y="980728"/>
            <a:ext cx="771100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600" b="1" dirty="0">
                <a:latin typeface="Times New Roman" panose="02020603050405020304" pitchFamily="18" charset="0"/>
                <a:cs typeface="Times New Roman" panose="02020603050405020304" pitchFamily="18" charset="0"/>
              </a:rPr>
              <a:t>Stack</a:t>
            </a: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381000" y="1469755"/>
            <a:ext cx="8556769" cy="469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925"/>
              </a:spcBef>
              <a:buNone/>
            </a:pPr>
            <a:r>
              <a:rPr lang="en-US" sz="2000" b="1" spc="-5" dirty="0">
                <a:latin typeface="Times New Roman"/>
                <a:cs typeface="Times New Roman"/>
              </a:rPr>
              <a:t>PUSH PSW</a:t>
            </a:r>
            <a:r>
              <a:rPr lang="en-US" sz="2000" b="1" spc="-10" dirty="0">
                <a:latin typeface="Times New Roman"/>
                <a:cs typeface="Times New Roman"/>
              </a:rPr>
              <a:t> </a:t>
            </a:r>
            <a:r>
              <a:rPr lang="en-US" sz="2000" b="1" spc="-5" dirty="0">
                <a:latin typeface="Times New Roman"/>
                <a:cs typeface="Times New Roman"/>
              </a:rPr>
              <a:t>Register Pair</a:t>
            </a:r>
            <a:endParaRPr lang="en-US" sz="2000" dirty="0">
              <a:latin typeface="Times New Roman"/>
              <a:cs typeface="Times New Roman"/>
            </a:endParaRPr>
          </a:p>
          <a:p>
            <a:pPr marL="146685" indent="-134620">
              <a:lnSpc>
                <a:spcPct val="100000"/>
              </a:lnSpc>
              <a:spcBef>
                <a:spcPts val="865"/>
              </a:spcBef>
              <a:buChar char="–"/>
              <a:tabLst>
                <a:tab pos="147320" algn="l"/>
              </a:tabLst>
            </a:pPr>
            <a:r>
              <a:rPr lang="en-US" sz="2000" spc="-5" dirty="0">
                <a:latin typeface="Times New Roman"/>
                <a:cs typeface="Times New Roman"/>
              </a:rPr>
              <a:t>This register pair is made up of the Accumulator and the Flags registers.  PUSH PSW (1 Byte Instruction)</a:t>
            </a:r>
          </a:p>
          <a:p>
            <a:pPr marL="146685" indent="-134620">
              <a:lnSpc>
                <a:spcPct val="100000"/>
              </a:lnSpc>
              <a:spcBef>
                <a:spcPts val="865"/>
              </a:spcBef>
              <a:buChar char="–"/>
              <a:tabLst>
                <a:tab pos="147320" algn="l"/>
              </a:tabLst>
            </a:pPr>
            <a:r>
              <a:rPr lang="en-US" sz="2000" spc="-5" dirty="0">
                <a:latin typeface="Times New Roman"/>
                <a:cs typeface="Times New Roman"/>
              </a:rPr>
              <a:t>Decrement SP</a:t>
            </a:r>
          </a:p>
          <a:p>
            <a:pPr marL="146685" indent="-134620">
              <a:lnSpc>
                <a:spcPct val="100000"/>
              </a:lnSpc>
              <a:spcBef>
                <a:spcPts val="865"/>
              </a:spcBef>
              <a:buChar char="–"/>
              <a:tabLst>
                <a:tab pos="147320" algn="l"/>
              </a:tabLst>
            </a:pPr>
            <a:r>
              <a:rPr lang="en-US" sz="2000" spc="-5" dirty="0">
                <a:latin typeface="Times New Roman"/>
                <a:cs typeface="Times New Roman"/>
              </a:rPr>
              <a:t>Copy the contents of register A to the memory location pointed to by SP</a:t>
            </a:r>
          </a:p>
          <a:p>
            <a:pPr marL="146685" indent="-134620">
              <a:lnSpc>
                <a:spcPct val="100000"/>
              </a:lnSpc>
              <a:spcBef>
                <a:spcPts val="865"/>
              </a:spcBef>
              <a:buChar char="–"/>
              <a:tabLst>
                <a:tab pos="147320" algn="l"/>
              </a:tabLst>
            </a:pPr>
            <a:r>
              <a:rPr lang="en-US" sz="2000" spc="-5" dirty="0">
                <a:latin typeface="Times New Roman"/>
                <a:cs typeface="Times New Roman"/>
              </a:rPr>
              <a:t>Decrement SP</a:t>
            </a:r>
          </a:p>
          <a:p>
            <a:pPr marL="146685" indent="-134620">
              <a:lnSpc>
                <a:spcPct val="100000"/>
              </a:lnSpc>
              <a:spcBef>
                <a:spcPts val="865"/>
              </a:spcBef>
              <a:buChar char="–"/>
              <a:tabLst>
                <a:tab pos="147320" algn="l"/>
              </a:tabLst>
            </a:pPr>
            <a:r>
              <a:rPr lang="en-US" sz="2000" spc="-5" dirty="0">
                <a:latin typeface="Times New Roman"/>
                <a:cs typeface="Times New Roman"/>
              </a:rPr>
              <a:t>Copy the contents of Flag register to the memory location pointed to by SP</a:t>
            </a:r>
          </a:p>
          <a:p>
            <a:pPr marL="0" marR="5080" indent="0">
              <a:lnSpc>
                <a:spcPct val="102899"/>
              </a:lnSpc>
              <a:spcBef>
                <a:spcPts val="815"/>
              </a:spcBef>
              <a:buNone/>
            </a:pPr>
            <a:endParaRPr lang="en-US" sz="2000" dirty="0">
              <a:latin typeface="Times New Roman"/>
              <a:cs typeface="Times New Roman"/>
            </a:endParaRP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pic>
        <p:nvPicPr>
          <p:cNvPr id="12" name="object 4">
            <a:extLst>
              <a:ext uri="{FF2B5EF4-FFF2-40B4-BE49-F238E27FC236}">
                <a16:creationId xmlns:a16="http://schemas.microsoft.com/office/drawing/2014/main" xmlns="" id="{FB71D419-5E70-49B7-ADD9-52E6D967FD46}"/>
              </a:ext>
            </a:extLst>
          </p:cNvPr>
          <p:cNvPicPr/>
          <p:nvPr/>
        </p:nvPicPr>
        <p:blipFill>
          <a:blip r:embed="rId4" cstate="print"/>
          <a:stretch>
            <a:fillRect/>
          </a:stretch>
        </p:blipFill>
        <p:spPr>
          <a:xfrm>
            <a:off x="2514600" y="4509121"/>
            <a:ext cx="4038599" cy="1928384"/>
          </a:xfrm>
          <a:prstGeom prst="rect">
            <a:avLst/>
          </a:prstGeom>
        </p:spPr>
      </p:pic>
    </p:spTree>
    <p:extLst>
      <p:ext uri="{BB962C8B-B14F-4D97-AF65-F5344CB8AC3E}">
        <p14:creationId xmlns:p14="http://schemas.microsoft.com/office/powerpoint/2010/main" val="3471136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404E70C0-D404-44EF-8157-0F044ADF63D5}"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44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983902" y="980728"/>
            <a:ext cx="771100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600" b="1" dirty="0">
                <a:latin typeface="Times New Roman" panose="02020603050405020304" pitchFamily="18" charset="0"/>
                <a:cs typeface="Times New Roman" panose="02020603050405020304" pitchFamily="18" charset="0"/>
              </a:rPr>
              <a:t>Stack</a:t>
            </a: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381000" y="1469755"/>
            <a:ext cx="8556769" cy="469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925"/>
              </a:spcBef>
              <a:buNone/>
            </a:pPr>
            <a:r>
              <a:rPr lang="en-US" sz="2000" b="1" spc="-5" dirty="0">
                <a:latin typeface="Times New Roman"/>
                <a:cs typeface="Times New Roman"/>
              </a:rPr>
              <a:t>POP</a:t>
            </a:r>
            <a:r>
              <a:rPr lang="en-US" sz="2000" b="1" spc="-10" dirty="0">
                <a:latin typeface="Times New Roman"/>
                <a:cs typeface="Times New Roman"/>
              </a:rPr>
              <a:t> </a:t>
            </a:r>
            <a:r>
              <a:rPr lang="en-US" sz="2000" b="1" spc="-5" dirty="0">
                <a:latin typeface="Times New Roman"/>
                <a:cs typeface="Times New Roman"/>
              </a:rPr>
              <a:t>PSW</a:t>
            </a:r>
            <a:r>
              <a:rPr lang="en-US" sz="2000" b="1" dirty="0">
                <a:latin typeface="Times New Roman"/>
                <a:cs typeface="Times New Roman"/>
              </a:rPr>
              <a:t> (1</a:t>
            </a:r>
            <a:r>
              <a:rPr lang="en-US" sz="2000" b="1" spc="-5" dirty="0">
                <a:latin typeface="Times New Roman"/>
                <a:cs typeface="Times New Roman"/>
              </a:rPr>
              <a:t> </a:t>
            </a:r>
            <a:r>
              <a:rPr lang="en-US" sz="2000" b="1" dirty="0">
                <a:latin typeface="Times New Roman"/>
                <a:cs typeface="Times New Roman"/>
              </a:rPr>
              <a:t>Byte</a:t>
            </a:r>
            <a:r>
              <a:rPr lang="en-US" sz="2000" b="1" spc="-15" dirty="0">
                <a:latin typeface="Times New Roman"/>
                <a:cs typeface="Times New Roman"/>
              </a:rPr>
              <a:t> </a:t>
            </a:r>
            <a:r>
              <a:rPr lang="en-US" sz="2000" b="1" spc="-5" dirty="0">
                <a:latin typeface="Times New Roman"/>
                <a:cs typeface="Times New Roman"/>
              </a:rPr>
              <a:t>Instruction)</a:t>
            </a:r>
            <a:endParaRPr lang="en-US" sz="2000" dirty="0">
              <a:latin typeface="Times New Roman"/>
              <a:cs typeface="Times New Roman"/>
            </a:endParaRPr>
          </a:p>
          <a:p>
            <a:pPr marL="12700" marR="394970">
              <a:lnSpc>
                <a:spcPct val="103600"/>
              </a:lnSpc>
              <a:spcBef>
                <a:spcPts val="770"/>
              </a:spcBef>
              <a:buChar char="–"/>
              <a:tabLst>
                <a:tab pos="147320" algn="l"/>
              </a:tabLst>
            </a:pPr>
            <a:r>
              <a:rPr lang="en-US" sz="2000" spc="-5" dirty="0">
                <a:latin typeface="Times New Roman"/>
                <a:cs typeface="Times New Roman"/>
              </a:rPr>
              <a:t>Copy</a:t>
            </a:r>
            <a:r>
              <a:rPr lang="en-US" sz="2000" spc="-20" dirty="0">
                <a:latin typeface="Times New Roman"/>
                <a:cs typeface="Times New Roman"/>
              </a:rPr>
              <a:t> </a:t>
            </a:r>
            <a:r>
              <a:rPr lang="en-US" sz="2000" dirty="0">
                <a:latin typeface="Times New Roman"/>
                <a:cs typeface="Times New Roman"/>
              </a:rPr>
              <a:t>the </a:t>
            </a:r>
            <a:r>
              <a:rPr lang="en-US" sz="2000" spc="-5" dirty="0">
                <a:latin typeface="Times New Roman"/>
                <a:cs typeface="Times New Roman"/>
              </a:rPr>
              <a:t>contents</a:t>
            </a:r>
            <a:r>
              <a:rPr lang="en-US" sz="2000" spc="10" dirty="0">
                <a:latin typeface="Times New Roman"/>
                <a:cs typeface="Times New Roman"/>
              </a:rPr>
              <a:t> </a:t>
            </a:r>
            <a:r>
              <a:rPr lang="en-US" sz="2000" spc="-5" dirty="0">
                <a:latin typeface="Times New Roman"/>
                <a:cs typeface="Times New Roman"/>
              </a:rPr>
              <a:t>of</a:t>
            </a:r>
            <a:r>
              <a:rPr lang="en-US" sz="2000" dirty="0">
                <a:latin typeface="Times New Roman"/>
                <a:cs typeface="Times New Roman"/>
              </a:rPr>
              <a:t> the</a:t>
            </a:r>
            <a:r>
              <a:rPr lang="en-US" sz="2000" spc="5" dirty="0">
                <a:latin typeface="Times New Roman"/>
                <a:cs typeface="Times New Roman"/>
              </a:rPr>
              <a:t> </a:t>
            </a:r>
            <a:r>
              <a:rPr lang="en-US" sz="2000" spc="-5" dirty="0">
                <a:latin typeface="Times New Roman"/>
                <a:cs typeface="Times New Roman"/>
              </a:rPr>
              <a:t>memory</a:t>
            </a:r>
            <a:r>
              <a:rPr lang="en-US" sz="2000" spc="-20" dirty="0">
                <a:latin typeface="Times New Roman"/>
                <a:cs typeface="Times New Roman"/>
              </a:rPr>
              <a:t> </a:t>
            </a:r>
            <a:r>
              <a:rPr lang="en-US" sz="2000" spc="-5" dirty="0">
                <a:latin typeface="Times New Roman"/>
                <a:cs typeface="Times New Roman"/>
              </a:rPr>
              <a:t>location</a:t>
            </a:r>
            <a:r>
              <a:rPr lang="en-US" sz="2000" spc="10" dirty="0">
                <a:latin typeface="Times New Roman"/>
                <a:cs typeface="Times New Roman"/>
              </a:rPr>
              <a:t> </a:t>
            </a:r>
            <a:r>
              <a:rPr lang="en-US" sz="2000" spc="-5" dirty="0">
                <a:latin typeface="Times New Roman"/>
                <a:cs typeface="Times New Roman"/>
              </a:rPr>
              <a:t>pointed</a:t>
            </a:r>
            <a:r>
              <a:rPr lang="en-US" sz="2000" spc="5" dirty="0">
                <a:latin typeface="Times New Roman"/>
                <a:cs typeface="Times New Roman"/>
              </a:rPr>
              <a:t> </a:t>
            </a:r>
            <a:r>
              <a:rPr lang="en-US" sz="2000" spc="-5" dirty="0">
                <a:latin typeface="Times New Roman"/>
                <a:cs typeface="Times New Roman"/>
              </a:rPr>
              <a:t>to</a:t>
            </a:r>
            <a:r>
              <a:rPr lang="en-US" sz="2000" spc="5" dirty="0">
                <a:latin typeface="Times New Roman"/>
                <a:cs typeface="Times New Roman"/>
              </a:rPr>
              <a:t> </a:t>
            </a:r>
            <a:r>
              <a:rPr lang="en-US" sz="2000" dirty="0">
                <a:latin typeface="Times New Roman"/>
                <a:cs typeface="Times New Roman"/>
              </a:rPr>
              <a:t>by</a:t>
            </a:r>
            <a:r>
              <a:rPr lang="en-US" sz="2000" spc="-10" dirty="0">
                <a:latin typeface="Times New Roman"/>
                <a:cs typeface="Times New Roman"/>
              </a:rPr>
              <a:t> </a:t>
            </a:r>
            <a:r>
              <a:rPr lang="en-US" sz="2000" dirty="0">
                <a:latin typeface="Times New Roman"/>
                <a:cs typeface="Times New Roman"/>
              </a:rPr>
              <a:t>the </a:t>
            </a:r>
            <a:r>
              <a:rPr lang="en-US" sz="2000" spc="-10" dirty="0">
                <a:latin typeface="Times New Roman"/>
                <a:cs typeface="Times New Roman"/>
              </a:rPr>
              <a:t>SP</a:t>
            </a:r>
            <a:r>
              <a:rPr lang="en-US" sz="2000" spc="5" dirty="0">
                <a:latin typeface="Times New Roman"/>
                <a:cs typeface="Times New Roman"/>
              </a:rPr>
              <a:t> </a:t>
            </a:r>
            <a:r>
              <a:rPr lang="en-US" sz="2000" dirty="0">
                <a:latin typeface="Times New Roman"/>
                <a:cs typeface="Times New Roman"/>
              </a:rPr>
              <a:t>to</a:t>
            </a:r>
            <a:r>
              <a:rPr lang="en-US" sz="2000" spc="5" dirty="0">
                <a:latin typeface="Times New Roman"/>
                <a:cs typeface="Times New Roman"/>
              </a:rPr>
              <a:t> </a:t>
            </a:r>
            <a:r>
              <a:rPr lang="en-US" sz="2000" spc="-10" dirty="0">
                <a:latin typeface="Times New Roman"/>
                <a:cs typeface="Times New Roman"/>
              </a:rPr>
              <a:t>Flag </a:t>
            </a:r>
            <a:r>
              <a:rPr lang="en-US" sz="2000" spc="-335" dirty="0">
                <a:latin typeface="Times New Roman"/>
                <a:cs typeface="Times New Roman"/>
              </a:rPr>
              <a:t> </a:t>
            </a:r>
            <a:r>
              <a:rPr lang="en-US" sz="2000" spc="-5" dirty="0">
                <a:latin typeface="Times New Roman"/>
                <a:cs typeface="Times New Roman"/>
              </a:rPr>
              <a:t>register</a:t>
            </a:r>
            <a:endParaRPr lang="en-US" sz="2000" dirty="0">
              <a:latin typeface="Times New Roman"/>
              <a:cs typeface="Times New Roman"/>
            </a:endParaRPr>
          </a:p>
          <a:p>
            <a:pPr marL="146685" indent="-134620">
              <a:lnSpc>
                <a:spcPct val="100000"/>
              </a:lnSpc>
              <a:spcBef>
                <a:spcPts val="850"/>
              </a:spcBef>
              <a:buChar char="–"/>
              <a:tabLst>
                <a:tab pos="147320" algn="l"/>
              </a:tabLst>
            </a:pPr>
            <a:r>
              <a:rPr lang="en-US" sz="2000" spc="-5" dirty="0">
                <a:latin typeface="Times New Roman"/>
                <a:cs typeface="Times New Roman"/>
              </a:rPr>
              <a:t>Increment</a:t>
            </a:r>
            <a:r>
              <a:rPr lang="en-US" sz="2000" spc="-10" dirty="0">
                <a:latin typeface="Times New Roman"/>
                <a:cs typeface="Times New Roman"/>
              </a:rPr>
              <a:t> </a:t>
            </a:r>
            <a:r>
              <a:rPr lang="en-US" sz="2000" dirty="0">
                <a:latin typeface="Times New Roman"/>
                <a:cs typeface="Times New Roman"/>
              </a:rPr>
              <a:t>SP</a:t>
            </a:r>
          </a:p>
          <a:p>
            <a:pPr marL="146685" indent="-134620">
              <a:lnSpc>
                <a:spcPct val="100000"/>
              </a:lnSpc>
              <a:spcBef>
                <a:spcPts val="865"/>
              </a:spcBef>
              <a:buChar char="–"/>
              <a:tabLst>
                <a:tab pos="147320" algn="l"/>
              </a:tabLst>
            </a:pPr>
            <a:r>
              <a:rPr lang="en-US" sz="2000" spc="-5" dirty="0">
                <a:latin typeface="Times New Roman"/>
                <a:cs typeface="Times New Roman"/>
              </a:rPr>
              <a:t>Copy</a:t>
            </a:r>
            <a:r>
              <a:rPr lang="en-US" sz="2000" spc="-20" dirty="0">
                <a:latin typeface="Times New Roman"/>
                <a:cs typeface="Times New Roman"/>
              </a:rPr>
              <a:t> </a:t>
            </a:r>
            <a:r>
              <a:rPr lang="en-US" sz="2000" dirty="0">
                <a:latin typeface="Times New Roman"/>
                <a:cs typeface="Times New Roman"/>
              </a:rPr>
              <a:t>the </a:t>
            </a:r>
            <a:r>
              <a:rPr lang="en-US" sz="2000" spc="-5" dirty="0">
                <a:latin typeface="Times New Roman"/>
                <a:cs typeface="Times New Roman"/>
              </a:rPr>
              <a:t>contents</a:t>
            </a:r>
            <a:r>
              <a:rPr lang="en-US" sz="2000" spc="5" dirty="0">
                <a:latin typeface="Times New Roman"/>
                <a:cs typeface="Times New Roman"/>
              </a:rPr>
              <a:t> </a:t>
            </a:r>
            <a:r>
              <a:rPr lang="en-US" sz="2000" spc="-5" dirty="0">
                <a:latin typeface="Times New Roman"/>
                <a:cs typeface="Times New Roman"/>
              </a:rPr>
              <a:t>of</a:t>
            </a:r>
            <a:r>
              <a:rPr lang="en-US" sz="2000" spc="5" dirty="0">
                <a:latin typeface="Times New Roman"/>
                <a:cs typeface="Times New Roman"/>
              </a:rPr>
              <a:t> </a:t>
            </a:r>
            <a:r>
              <a:rPr lang="en-US" sz="2000" dirty="0">
                <a:latin typeface="Times New Roman"/>
                <a:cs typeface="Times New Roman"/>
              </a:rPr>
              <a:t>the </a:t>
            </a:r>
            <a:r>
              <a:rPr lang="en-US" sz="2000" spc="-5" dirty="0">
                <a:latin typeface="Times New Roman"/>
                <a:cs typeface="Times New Roman"/>
              </a:rPr>
              <a:t>memory</a:t>
            </a:r>
            <a:r>
              <a:rPr lang="en-US" sz="2000" spc="-20" dirty="0">
                <a:latin typeface="Times New Roman"/>
                <a:cs typeface="Times New Roman"/>
              </a:rPr>
              <a:t> </a:t>
            </a:r>
            <a:r>
              <a:rPr lang="en-US" sz="2000" spc="-5" dirty="0">
                <a:latin typeface="Times New Roman"/>
                <a:cs typeface="Times New Roman"/>
              </a:rPr>
              <a:t>location</a:t>
            </a:r>
            <a:r>
              <a:rPr lang="en-US" sz="2000" spc="10" dirty="0">
                <a:latin typeface="Times New Roman"/>
                <a:cs typeface="Times New Roman"/>
              </a:rPr>
              <a:t> </a:t>
            </a:r>
            <a:r>
              <a:rPr lang="en-US" sz="2000" spc="-5" dirty="0">
                <a:latin typeface="Times New Roman"/>
                <a:cs typeface="Times New Roman"/>
              </a:rPr>
              <a:t>pointed</a:t>
            </a:r>
            <a:r>
              <a:rPr lang="en-US" sz="2000" spc="5" dirty="0">
                <a:latin typeface="Times New Roman"/>
                <a:cs typeface="Times New Roman"/>
              </a:rPr>
              <a:t> </a:t>
            </a:r>
            <a:r>
              <a:rPr lang="en-US" sz="2000" spc="-5" dirty="0">
                <a:latin typeface="Times New Roman"/>
                <a:cs typeface="Times New Roman"/>
              </a:rPr>
              <a:t>to</a:t>
            </a:r>
            <a:r>
              <a:rPr lang="en-US" sz="2000" spc="5" dirty="0">
                <a:latin typeface="Times New Roman"/>
                <a:cs typeface="Times New Roman"/>
              </a:rPr>
              <a:t> </a:t>
            </a:r>
            <a:r>
              <a:rPr lang="en-US" sz="2000" dirty="0">
                <a:latin typeface="Times New Roman"/>
                <a:cs typeface="Times New Roman"/>
              </a:rPr>
              <a:t>by</a:t>
            </a:r>
            <a:r>
              <a:rPr lang="en-US" sz="2000" spc="-15" dirty="0">
                <a:latin typeface="Times New Roman"/>
                <a:cs typeface="Times New Roman"/>
              </a:rPr>
              <a:t> </a:t>
            </a:r>
            <a:r>
              <a:rPr lang="en-US" sz="2000" dirty="0">
                <a:latin typeface="Times New Roman"/>
                <a:cs typeface="Times New Roman"/>
              </a:rPr>
              <a:t>the</a:t>
            </a:r>
            <a:r>
              <a:rPr lang="en-US" sz="2000" spc="5" dirty="0">
                <a:latin typeface="Times New Roman"/>
                <a:cs typeface="Times New Roman"/>
              </a:rPr>
              <a:t> </a:t>
            </a:r>
            <a:r>
              <a:rPr lang="en-US" sz="2000" spc="-10" dirty="0">
                <a:latin typeface="Times New Roman"/>
                <a:cs typeface="Times New Roman"/>
              </a:rPr>
              <a:t>SP</a:t>
            </a:r>
            <a:r>
              <a:rPr lang="en-US" sz="2000" dirty="0">
                <a:latin typeface="Times New Roman"/>
                <a:cs typeface="Times New Roman"/>
              </a:rPr>
              <a:t> to</a:t>
            </a:r>
            <a:r>
              <a:rPr lang="en-US" sz="2000" spc="5" dirty="0">
                <a:latin typeface="Times New Roman"/>
                <a:cs typeface="Times New Roman"/>
              </a:rPr>
              <a:t> </a:t>
            </a:r>
            <a:r>
              <a:rPr lang="en-US" sz="2000" spc="-5" dirty="0">
                <a:latin typeface="Times New Roman"/>
                <a:cs typeface="Times New Roman"/>
              </a:rPr>
              <a:t>register</a:t>
            </a:r>
            <a:r>
              <a:rPr lang="en-US" sz="2000" spc="5" dirty="0">
                <a:latin typeface="Times New Roman"/>
                <a:cs typeface="Times New Roman"/>
              </a:rPr>
              <a:t> </a:t>
            </a:r>
            <a:r>
              <a:rPr lang="en-US" sz="2000" dirty="0">
                <a:latin typeface="Times New Roman"/>
                <a:cs typeface="Times New Roman"/>
              </a:rPr>
              <a:t>A</a:t>
            </a:r>
          </a:p>
          <a:p>
            <a:pPr marL="146685" indent="-134620">
              <a:lnSpc>
                <a:spcPct val="100000"/>
              </a:lnSpc>
              <a:spcBef>
                <a:spcPts val="855"/>
              </a:spcBef>
              <a:buChar char="–"/>
              <a:tabLst>
                <a:tab pos="147320" algn="l"/>
              </a:tabLst>
            </a:pPr>
            <a:r>
              <a:rPr lang="en-US" sz="2000" spc="-5" dirty="0">
                <a:latin typeface="Times New Roman"/>
                <a:cs typeface="Times New Roman"/>
              </a:rPr>
              <a:t>Increment</a:t>
            </a:r>
            <a:r>
              <a:rPr lang="en-US" sz="2000" spc="-10" dirty="0">
                <a:latin typeface="Times New Roman"/>
                <a:cs typeface="Times New Roman"/>
              </a:rPr>
              <a:t> </a:t>
            </a:r>
            <a:r>
              <a:rPr lang="en-US" sz="2000" dirty="0">
                <a:latin typeface="Times New Roman"/>
                <a:cs typeface="Times New Roman"/>
              </a:rPr>
              <a:t>SP</a:t>
            </a:r>
          </a:p>
          <a:p>
            <a:pPr marL="0" marR="5080" indent="0">
              <a:lnSpc>
                <a:spcPct val="102899"/>
              </a:lnSpc>
              <a:spcBef>
                <a:spcPts val="815"/>
              </a:spcBef>
              <a:buNone/>
            </a:pPr>
            <a:endParaRPr lang="en-US" sz="2000" dirty="0">
              <a:latin typeface="Times New Roman"/>
              <a:cs typeface="Times New Roman"/>
            </a:endParaRP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pic>
        <p:nvPicPr>
          <p:cNvPr id="13" name="object 5">
            <a:extLst>
              <a:ext uri="{FF2B5EF4-FFF2-40B4-BE49-F238E27FC236}">
                <a16:creationId xmlns:a16="http://schemas.microsoft.com/office/drawing/2014/main" xmlns="" id="{8BD9E8AF-22E7-4A9D-A808-05AF77D8E8DD}"/>
              </a:ext>
            </a:extLst>
          </p:cNvPr>
          <p:cNvPicPr/>
          <p:nvPr/>
        </p:nvPicPr>
        <p:blipFill>
          <a:blip r:embed="rId4" cstate="print"/>
          <a:stretch>
            <a:fillRect/>
          </a:stretch>
        </p:blipFill>
        <p:spPr>
          <a:xfrm>
            <a:off x="2780810" y="3789040"/>
            <a:ext cx="4599501" cy="2567310"/>
          </a:xfrm>
          <a:prstGeom prst="rect">
            <a:avLst/>
          </a:prstGeom>
        </p:spPr>
      </p:pic>
    </p:spTree>
    <p:extLst>
      <p:ext uri="{BB962C8B-B14F-4D97-AF65-F5344CB8AC3E}">
        <p14:creationId xmlns:p14="http://schemas.microsoft.com/office/powerpoint/2010/main" val="38214306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404E70C0-D404-44EF-8157-0F044ADF63D5}"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45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1458961" y="841671"/>
            <a:ext cx="771100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600" b="1" dirty="0">
                <a:latin typeface="Times New Roman" panose="02020603050405020304" pitchFamily="18" charset="0"/>
                <a:cs typeface="Times New Roman" panose="02020603050405020304" pitchFamily="18" charset="0"/>
              </a:rPr>
              <a:t>Stack</a:t>
            </a: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381000" y="1469755"/>
            <a:ext cx="8556769" cy="469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5080" indent="0">
              <a:lnSpc>
                <a:spcPct val="102899"/>
              </a:lnSpc>
              <a:spcBef>
                <a:spcPts val="815"/>
              </a:spcBef>
              <a:buNone/>
            </a:pPr>
            <a:endParaRPr lang="en-US" sz="2000" dirty="0">
              <a:latin typeface="Times New Roman"/>
              <a:cs typeface="Times New Roman"/>
            </a:endParaRP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106" y="879474"/>
            <a:ext cx="7231310" cy="235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0861" y="3317638"/>
            <a:ext cx="7115555" cy="354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6800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C9F054C4-1067-4316-B940-5B21CA33DEF0}"/>
              </a:ext>
            </a:extLst>
          </p:cNvPr>
          <p:cNvSpPr>
            <a:spLocks noGrp="1"/>
          </p:cNvSpPr>
          <p:nvPr>
            <p:ph type="dt" sz="quarter" idx="10"/>
          </p:nvPr>
        </p:nvSpPr>
        <p:spPr/>
        <p:txBody>
          <a:bodyPr/>
          <a:lstStyle/>
          <a:p>
            <a:pPr>
              <a:defRPr/>
            </a:pPr>
            <a:fld id="{9FAC1123-3828-4C9C-A220-1BFF1AF74DEA}" type="datetime1">
              <a:rPr lang="en-US" smtClean="0"/>
              <a:t>3/22/2023</a:t>
            </a:fld>
            <a:endParaRPr lang="en-US"/>
          </a:p>
        </p:txBody>
      </p:sp>
      <p:sp>
        <p:nvSpPr>
          <p:cNvPr id="5" name="Footer Placeholder 4">
            <a:extLst>
              <a:ext uri="{FF2B5EF4-FFF2-40B4-BE49-F238E27FC236}">
                <a16:creationId xmlns:a16="http://schemas.microsoft.com/office/drawing/2014/main" xmlns="" id="{808A391F-5F6E-4628-8165-B49520DF9C05}"/>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9C09F6F9-D0F9-411A-AD03-201229DED93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EA23B9-D341-406D-9B8A-FADADCCA2FAA}" type="slidenum">
              <a:rPr lang="en-US" altLang="en-US">
                <a:solidFill>
                  <a:srgbClr val="898989"/>
                </a:solidFill>
                <a:latin typeface="Calibri" panose="020F0502020204030204" pitchFamily="34" charset="0"/>
              </a:rPr>
              <a:pPr eaLnBrk="1" hangingPunct="1"/>
              <a:t>46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9A43647C-28E6-4E33-96D4-CB068A13E328}"/>
              </a:ext>
            </a:extLst>
          </p:cNvPr>
          <p:cNvSpPr txBox="1">
            <a:spLocks/>
          </p:cNvSpPr>
          <p:nvPr/>
        </p:nvSpPr>
        <p:spPr>
          <a:xfrm>
            <a:off x="2911079" y="1271877"/>
            <a:ext cx="3704456" cy="51219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Topic-4 Objective</a:t>
            </a:r>
          </a:p>
        </p:txBody>
      </p:sp>
      <p:pic>
        <p:nvPicPr>
          <p:cNvPr id="7174" name="Picture 2" descr="E:\NIET\Project\xLogo11.png.pagespeed.ic.pydHLuCQEZ.png">
            <a:extLst>
              <a:ext uri="{FF2B5EF4-FFF2-40B4-BE49-F238E27FC236}">
                <a16:creationId xmlns:a16="http://schemas.microsoft.com/office/drawing/2014/main" xmlns="" id="{1F0A1A3C-3970-4F35-A633-DEA6E8ED2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xmlns="" id="{25D3356D-2CC3-435D-A3D8-DC7F4FA3D61C}"/>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9" name="Title 1">
            <a:extLst>
              <a:ext uri="{FF2B5EF4-FFF2-40B4-BE49-F238E27FC236}">
                <a16:creationId xmlns:a16="http://schemas.microsoft.com/office/drawing/2014/main" xmlns="" id="{4A12DE0A-8312-4A9B-BE4D-5B0F76305009}"/>
              </a:ext>
            </a:extLst>
          </p:cNvPr>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graphicFrame>
        <p:nvGraphicFramePr>
          <p:cNvPr id="12" name="Table 11">
            <a:extLst>
              <a:ext uri="{FF2B5EF4-FFF2-40B4-BE49-F238E27FC236}">
                <a16:creationId xmlns:a16="http://schemas.microsoft.com/office/drawing/2014/main" xmlns="" id="{D44C068F-6322-4B53-AB7D-9982779559AE}"/>
              </a:ext>
            </a:extLst>
          </p:cNvPr>
          <p:cNvGraphicFramePr>
            <a:graphicFrameLocks noGrp="1"/>
          </p:cNvGraphicFramePr>
          <p:nvPr>
            <p:extLst>
              <p:ext uri="{D42A27DB-BD31-4B8C-83A1-F6EECF244321}">
                <p14:modId xmlns:p14="http://schemas.microsoft.com/office/powerpoint/2010/main" val="3273677393"/>
              </p:ext>
            </p:extLst>
          </p:nvPr>
        </p:nvGraphicFramePr>
        <p:xfrm>
          <a:off x="456708" y="2176474"/>
          <a:ext cx="8169274" cy="1188720"/>
        </p:xfrm>
        <a:graphic>
          <a:graphicData uri="http://schemas.openxmlformats.org/drawingml/2006/table">
            <a:tbl>
              <a:tblPr firstRow="1" bandRow="1">
                <a:tableStyleId>{5C22544A-7EE6-4342-B048-85BDC9FD1C3A}</a:tableStyleId>
              </a:tblPr>
              <a:tblGrid>
                <a:gridCol w="2537744">
                  <a:extLst>
                    <a:ext uri="{9D8B030D-6E8A-4147-A177-3AD203B41FA5}">
                      <a16:colId xmlns:a16="http://schemas.microsoft.com/office/drawing/2014/main" xmlns="" val="20000"/>
                    </a:ext>
                  </a:extLst>
                </a:gridCol>
                <a:gridCol w="3137658">
                  <a:extLst>
                    <a:ext uri="{9D8B030D-6E8A-4147-A177-3AD203B41FA5}">
                      <a16:colId xmlns:a16="http://schemas.microsoft.com/office/drawing/2014/main" xmlns="" val="20001"/>
                    </a:ext>
                  </a:extLst>
                </a:gridCol>
                <a:gridCol w="2493872">
                  <a:extLst>
                    <a:ext uri="{9D8B030D-6E8A-4147-A177-3AD203B41FA5}">
                      <a16:colId xmlns:a16="http://schemas.microsoft.com/office/drawing/2014/main" xmlns="" val="20002"/>
                    </a:ext>
                  </a:extLst>
                </a:gridCol>
              </a:tblGrid>
              <a:tr h="370840">
                <a:tc>
                  <a:txBody>
                    <a:bodyPr/>
                    <a:lstStyle/>
                    <a:p>
                      <a:r>
                        <a:rPr lang="en-US" sz="2200" b="1" dirty="0">
                          <a:solidFill>
                            <a:schemeClr val="bg1"/>
                          </a:solidFill>
                          <a:latin typeface="Times New Roman" panose="02020603050405020304" pitchFamily="18" charset="0"/>
                          <a:cs typeface="Times New Roman" panose="02020603050405020304" pitchFamily="18" charset="0"/>
                        </a:rPr>
                        <a:t>Name of the Topic</a:t>
                      </a:r>
                    </a:p>
                  </a:txBody>
                  <a:tcPr marL="91449" marR="91449"/>
                </a:tc>
                <a:tc>
                  <a:txBody>
                    <a:bodyPr/>
                    <a:lstStyle/>
                    <a:p>
                      <a:r>
                        <a:rPr lang="en-US" sz="2200" b="1" dirty="0">
                          <a:solidFill>
                            <a:schemeClr val="bg1"/>
                          </a:solidFill>
                          <a:latin typeface="Times New Roman" panose="02020603050405020304" pitchFamily="18" charset="0"/>
                          <a:cs typeface="Times New Roman" panose="02020603050405020304" pitchFamily="18" charset="0"/>
                        </a:rPr>
                        <a:t>Objective of the</a:t>
                      </a:r>
                      <a:r>
                        <a:rPr lang="en-US" sz="2200" b="1" baseline="0" dirty="0">
                          <a:solidFill>
                            <a:schemeClr val="bg1"/>
                          </a:solidFill>
                          <a:latin typeface="Times New Roman" panose="02020603050405020304" pitchFamily="18" charset="0"/>
                          <a:cs typeface="Times New Roman" panose="02020603050405020304" pitchFamily="18" charset="0"/>
                        </a:rPr>
                        <a:t> </a:t>
                      </a:r>
                      <a:r>
                        <a:rPr lang="en-US" sz="2200" b="1" dirty="0">
                          <a:solidFill>
                            <a:schemeClr val="bg1"/>
                          </a:solidFill>
                          <a:latin typeface="Times New Roman" panose="02020603050405020304" pitchFamily="18" charset="0"/>
                          <a:cs typeface="Times New Roman" panose="02020603050405020304" pitchFamily="18" charset="0"/>
                        </a:rPr>
                        <a:t>topic</a:t>
                      </a:r>
                    </a:p>
                  </a:txBody>
                  <a:tcPr marL="91449" marR="91449"/>
                </a:tc>
                <a:tc>
                  <a:txBody>
                    <a:bodyPr/>
                    <a:lstStyle/>
                    <a:p>
                      <a:r>
                        <a:rPr lang="en-US" sz="2200" b="1" dirty="0">
                          <a:solidFill>
                            <a:schemeClr val="bg1"/>
                          </a:solidFill>
                          <a:latin typeface="Times New Roman" panose="02020603050405020304" pitchFamily="18" charset="0"/>
                          <a:cs typeface="Times New Roman" panose="02020603050405020304" pitchFamily="18" charset="0"/>
                        </a:rPr>
                        <a:t>Mapping with CO</a:t>
                      </a:r>
                    </a:p>
                  </a:txBody>
                  <a:tcPr marL="91449" marR="91449"/>
                </a:tc>
                <a:extLst>
                  <a:ext uri="{0D108BD9-81ED-4DB2-BD59-A6C34878D82A}">
                    <a16:rowId xmlns:a16="http://schemas.microsoft.com/office/drawing/2014/main" xmlns="" val="10000"/>
                  </a:ext>
                </a:extLst>
              </a:tr>
              <a:tr h="370840">
                <a:tc>
                  <a:txBody>
                    <a:bodyPr/>
                    <a:lstStyle/>
                    <a:p>
                      <a:pPr algn="l"/>
                      <a:r>
                        <a:rPr lang="en-US" sz="2200" b="0" dirty="0">
                          <a:solidFill>
                            <a:schemeClr val="tx1"/>
                          </a:solidFill>
                          <a:latin typeface="Times New Roman" panose="02020603050405020304" pitchFamily="18" charset="0"/>
                          <a:cs typeface="Times New Roman" panose="02020603050405020304" pitchFamily="18" charset="0"/>
                        </a:rPr>
                        <a:t>Subroutine</a:t>
                      </a:r>
                    </a:p>
                  </a:txBody>
                  <a:tcPr marL="91449" marR="91449"/>
                </a:tc>
                <a:tc>
                  <a:txBody>
                    <a:bodyPr/>
                    <a:lstStyle/>
                    <a:p>
                      <a:pPr algn="l"/>
                      <a:r>
                        <a:rPr lang="en-US" sz="2200" b="0" dirty="0">
                          <a:solidFill>
                            <a:schemeClr val="tx1"/>
                          </a:solidFill>
                          <a:latin typeface="Times New Roman" panose="02020603050405020304" pitchFamily="18" charset="0"/>
                          <a:cs typeface="Times New Roman" panose="02020603050405020304" pitchFamily="18" charset="0"/>
                        </a:rPr>
                        <a:t>To</a:t>
                      </a:r>
                      <a:r>
                        <a:rPr lang="en-US" sz="2200" b="0" baseline="0" dirty="0">
                          <a:solidFill>
                            <a:schemeClr val="tx1"/>
                          </a:solidFill>
                          <a:latin typeface="Times New Roman" panose="02020603050405020304" pitchFamily="18" charset="0"/>
                          <a:cs typeface="Times New Roman" panose="02020603050405020304" pitchFamily="18" charset="0"/>
                        </a:rPr>
                        <a:t> </a:t>
                      </a:r>
                      <a:r>
                        <a:rPr lang="en-US" sz="2200" b="0" dirty="0">
                          <a:solidFill>
                            <a:schemeClr val="tx1"/>
                          </a:solidFill>
                          <a:latin typeface="Times New Roman" panose="02020603050405020304" pitchFamily="18" charset="0"/>
                          <a:cs typeface="Times New Roman" panose="02020603050405020304" pitchFamily="18" charset="0"/>
                        </a:rPr>
                        <a:t>understand the</a:t>
                      </a:r>
                      <a:r>
                        <a:rPr lang="en-US" sz="2200" b="0" baseline="0" dirty="0">
                          <a:solidFill>
                            <a:schemeClr val="tx1"/>
                          </a:solidFill>
                          <a:latin typeface="Times New Roman" panose="02020603050405020304" pitchFamily="18" charset="0"/>
                          <a:cs typeface="Times New Roman" panose="02020603050405020304" pitchFamily="18" charset="0"/>
                        </a:rPr>
                        <a:t> </a:t>
                      </a:r>
                      <a:r>
                        <a:rPr lang="en-US" sz="2200" b="0" dirty="0">
                          <a:solidFill>
                            <a:schemeClr val="tx1"/>
                          </a:solidFill>
                          <a:latin typeface="Times New Roman" panose="02020603050405020304" pitchFamily="18" charset="0"/>
                          <a:cs typeface="Times New Roman" panose="02020603050405020304" pitchFamily="18" charset="0"/>
                        </a:rPr>
                        <a:t>concept</a:t>
                      </a:r>
                      <a:r>
                        <a:rPr lang="en-US" sz="2200" b="0" baseline="0" dirty="0">
                          <a:solidFill>
                            <a:schemeClr val="tx1"/>
                          </a:solidFill>
                          <a:latin typeface="Times New Roman" panose="02020603050405020304" pitchFamily="18" charset="0"/>
                          <a:cs typeface="Times New Roman" panose="02020603050405020304" pitchFamily="18" charset="0"/>
                        </a:rPr>
                        <a:t> of Subroutine</a:t>
                      </a:r>
                      <a:endParaRPr lang="en-US" sz="2200" b="0" dirty="0">
                        <a:solidFill>
                          <a:schemeClr val="tx1"/>
                        </a:solidFill>
                        <a:latin typeface="Times New Roman" panose="02020603050405020304" pitchFamily="18" charset="0"/>
                        <a:cs typeface="Times New Roman" panose="02020603050405020304" pitchFamily="18" charset="0"/>
                      </a:endParaRPr>
                    </a:p>
                  </a:txBody>
                  <a:tcPr marL="91449" marR="91449"/>
                </a:tc>
                <a:tc>
                  <a:txBody>
                    <a:bodyPr/>
                    <a:lstStyle/>
                    <a:p>
                      <a:pPr algn="l"/>
                      <a:endParaRPr lang="en-US" sz="2200" b="0" dirty="0">
                        <a:solidFill>
                          <a:schemeClr val="tx1"/>
                        </a:solidFill>
                        <a:latin typeface="Times New Roman" panose="02020603050405020304" pitchFamily="18" charset="0"/>
                        <a:cs typeface="Times New Roman" panose="02020603050405020304" pitchFamily="18" charset="0"/>
                      </a:endParaRPr>
                    </a:p>
                    <a:p>
                      <a:pPr algn="ctr"/>
                      <a:r>
                        <a:rPr lang="en-US" sz="2200" b="0" dirty="0">
                          <a:solidFill>
                            <a:schemeClr val="tx1"/>
                          </a:solidFill>
                          <a:latin typeface="Times New Roman" panose="02020603050405020304" pitchFamily="18" charset="0"/>
                          <a:cs typeface="Times New Roman" panose="02020603050405020304" pitchFamily="18" charset="0"/>
                        </a:rPr>
                        <a:t>CO1</a:t>
                      </a:r>
                    </a:p>
                  </a:txBody>
                  <a:tcPr marL="91449" marR="91449"/>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9906142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24D44907-14FC-4C9C-8097-B272E6B3DFE3}"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47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983902" y="980728"/>
            <a:ext cx="771100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600" b="1" dirty="0">
                <a:latin typeface="Times New Roman" panose="02020603050405020304" pitchFamily="18" charset="0"/>
                <a:cs typeface="Times New Roman" panose="02020603050405020304" pitchFamily="18" charset="0"/>
              </a:rPr>
              <a:t>Subroutine</a:t>
            </a: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381000" y="1469755"/>
            <a:ext cx="8556769" cy="469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5715">
              <a:lnSpc>
                <a:spcPct val="103600"/>
              </a:lnSpc>
              <a:spcBef>
                <a:spcPts val="840"/>
              </a:spcBef>
            </a:pPr>
            <a:r>
              <a:rPr lang="en-US" sz="2000" dirty="0">
                <a:latin typeface="Times New Roman"/>
                <a:cs typeface="Times New Roman"/>
              </a:rPr>
              <a:t>A</a:t>
            </a:r>
            <a:r>
              <a:rPr lang="en-US" sz="2000" spc="195" dirty="0">
                <a:latin typeface="Times New Roman"/>
                <a:cs typeface="Times New Roman"/>
              </a:rPr>
              <a:t> </a:t>
            </a:r>
            <a:r>
              <a:rPr lang="en-US" sz="2000" spc="-5" dirty="0">
                <a:latin typeface="Times New Roman"/>
                <a:cs typeface="Times New Roman"/>
              </a:rPr>
              <a:t>subroutine</a:t>
            </a:r>
            <a:r>
              <a:rPr lang="en-US" sz="2000" spc="195" dirty="0">
                <a:latin typeface="Times New Roman"/>
                <a:cs typeface="Times New Roman"/>
              </a:rPr>
              <a:t> </a:t>
            </a:r>
            <a:r>
              <a:rPr lang="en-US" sz="2000" dirty="0">
                <a:latin typeface="Times New Roman"/>
                <a:cs typeface="Times New Roman"/>
              </a:rPr>
              <a:t>is</a:t>
            </a:r>
            <a:r>
              <a:rPr lang="en-US" sz="2000" spc="204" dirty="0">
                <a:latin typeface="Times New Roman"/>
                <a:cs typeface="Times New Roman"/>
              </a:rPr>
              <a:t> </a:t>
            </a:r>
            <a:r>
              <a:rPr lang="en-US" sz="2000" dirty="0">
                <a:latin typeface="Times New Roman"/>
                <a:cs typeface="Times New Roman"/>
              </a:rPr>
              <a:t>a</a:t>
            </a:r>
            <a:r>
              <a:rPr lang="en-US" sz="2000" spc="190" dirty="0">
                <a:latin typeface="Times New Roman"/>
                <a:cs typeface="Times New Roman"/>
              </a:rPr>
              <a:t> </a:t>
            </a:r>
            <a:r>
              <a:rPr lang="en-US" sz="2000" spc="-5" dirty="0">
                <a:latin typeface="Times New Roman"/>
                <a:cs typeface="Times New Roman"/>
              </a:rPr>
              <a:t>group</a:t>
            </a:r>
            <a:r>
              <a:rPr lang="en-US" sz="2000" spc="210" dirty="0">
                <a:latin typeface="Times New Roman"/>
                <a:cs typeface="Times New Roman"/>
              </a:rPr>
              <a:t> </a:t>
            </a:r>
            <a:r>
              <a:rPr lang="en-US" sz="2000" spc="-5" dirty="0">
                <a:latin typeface="Times New Roman"/>
                <a:cs typeface="Times New Roman"/>
              </a:rPr>
              <a:t>of</a:t>
            </a:r>
            <a:r>
              <a:rPr lang="en-US" sz="2000" spc="204" dirty="0">
                <a:latin typeface="Times New Roman"/>
                <a:cs typeface="Times New Roman"/>
              </a:rPr>
              <a:t> </a:t>
            </a:r>
            <a:r>
              <a:rPr lang="en-US" sz="2000" spc="-5" dirty="0">
                <a:latin typeface="Times New Roman"/>
                <a:cs typeface="Times New Roman"/>
              </a:rPr>
              <a:t>instructions</a:t>
            </a:r>
            <a:r>
              <a:rPr lang="en-US" sz="2000" spc="210" dirty="0">
                <a:latin typeface="Times New Roman"/>
                <a:cs typeface="Times New Roman"/>
              </a:rPr>
              <a:t> </a:t>
            </a:r>
            <a:r>
              <a:rPr lang="en-US" sz="2000" spc="-5" dirty="0">
                <a:latin typeface="Times New Roman"/>
                <a:cs typeface="Times New Roman"/>
              </a:rPr>
              <a:t>(subprogram)</a:t>
            </a:r>
            <a:r>
              <a:rPr lang="en-US" sz="2000" spc="204" dirty="0">
                <a:latin typeface="Times New Roman"/>
                <a:cs typeface="Times New Roman"/>
              </a:rPr>
              <a:t> </a:t>
            </a:r>
            <a:r>
              <a:rPr lang="en-US" sz="2000" spc="-5" dirty="0">
                <a:latin typeface="Times New Roman"/>
                <a:cs typeface="Times New Roman"/>
              </a:rPr>
              <a:t>that</a:t>
            </a:r>
            <a:r>
              <a:rPr lang="en-US" sz="2000" spc="200" dirty="0">
                <a:latin typeface="Times New Roman"/>
                <a:cs typeface="Times New Roman"/>
              </a:rPr>
              <a:t> </a:t>
            </a:r>
            <a:r>
              <a:rPr lang="en-US" sz="2000" spc="-5" dirty="0">
                <a:latin typeface="Times New Roman"/>
                <a:cs typeface="Times New Roman"/>
              </a:rPr>
              <a:t>will</a:t>
            </a:r>
            <a:r>
              <a:rPr lang="en-US" sz="2000" spc="200" dirty="0">
                <a:latin typeface="Times New Roman"/>
                <a:cs typeface="Times New Roman"/>
              </a:rPr>
              <a:t> </a:t>
            </a:r>
            <a:r>
              <a:rPr lang="en-US" sz="2000" dirty="0">
                <a:latin typeface="Times New Roman"/>
                <a:cs typeface="Times New Roman"/>
              </a:rPr>
              <a:t>be</a:t>
            </a:r>
            <a:r>
              <a:rPr lang="en-US" sz="2000" spc="190" dirty="0">
                <a:latin typeface="Times New Roman"/>
                <a:cs typeface="Times New Roman"/>
              </a:rPr>
              <a:t> </a:t>
            </a:r>
            <a:r>
              <a:rPr lang="en-US" sz="2000" spc="-5" dirty="0">
                <a:latin typeface="Times New Roman"/>
                <a:cs typeface="Times New Roman"/>
              </a:rPr>
              <a:t>used </a:t>
            </a:r>
            <a:r>
              <a:rPr lang="en-US" sz="2000" spc="-335" dirty="0">
                <a:latin typeface="Times New Roman"/>
                <a:cs typeface="Times New Roman"/>
              </a:rPr>
              <a:t> </a:t>
            </a:r>
            <a:r>
              <a:rPr lang="en-US" sz="2000" spc="-5" dirty="0">
                <a:latin typeface="Times New Roman"/>
                <a:cs typeface="Times New Roman"/>
              </a:rPr>
              <a:t>repeatedly</a:t>
            </a:r>
            <a:r>
              <a:rPr lang="en-US" sz="2000" spc="-20" dirty="0">
                <a:latin typeface="Times New Roman"/>
                <a:cs typeface="Times New Roman"/>
              </a:rPr>
              <a:t> </a:t>
            </a:r>
            <a:r>
              <a:rPr lang="en-US" sz="2000" dirty="0">
                <a:latin typeface="Times New Roman"/>
                <a:cs typeface="Times New Roman"/>
              </a:rPr>
              <a:t>in</a:t>
            </a:r>
            <a:r>
              <a:rPr lang="en-US" sz="2000" spc="-10" dirty="0">
                <a:latin typeface="Times New Roman"/>
                <a:cs typeface="Times New Roman"/>
              </a:rPr>
              <a:t> </a:t>
            </a:r>
            <a:r>
              <a:rPr lang="en-US" sz="2000" spc="-5" dirty="0">
                <a:latin typeface="Times New Roman"/>
                <a:cs typeface="Times New Roman"/>
              </a:rPr>
              <a:t>different</a:t>
            </a:r>
            <a:r>
              <a:rPr lang="en-US" sz="2000" spc="15" dirty="0">
                <a:latin typeface="Times New Roman"/>
                <a:cs typeface="Times New Roman"/>
              </a:rPr>
              <a:t> </a:t>
            </a:r>
            <a:r>
              <a:rPr lang="en-US" sz="2000" spc="-5" dirty="0">
                <a:latin typeface="Times New Roman"/>
                <a:cs typeface="Times New Roman"/>
              </a:rPr>
              <a:t>locations</a:t>
            </a:r>
            <a:r>
              <a:rPr lang="en-US" sz="2000" spc="-15" dirty="0">
                <a:latin typeface="Times New Roman"/>
                <a:cs typeface="Times New Roman"/>
              </a:rPr>
              <a:t> </a:t>
            </a:r>
            <a:r>
              <a:rPr lang="en-US" sz="2000" dirty="0">
                <a:latin typeface="Times New Roman"/>
                <a:cs typeface="Times New Roman"/>
              </a:rPr>
              <a:t>of </a:t>
            </a:r>
            <a:r>
              <a:rPr lang="en-US" sz="2000" spc="-5" dirty="0">
                <a:latin typeface="Times New Roman"/>
                <a:cs typeface="Times New Roman"/>
              </a:rPr>
              <a:t>the</a:t>
            </a:r>
            <a:r>
              <a:rPr lang="en-US" sz="2000" spc="-15" dirty="0">
                <a:latin typeface="Times New Roman"/>
                <a:cs typeface="Times New Roman"/>
              </a:rPr>
              <a:t> </a:t>
            </a:r>
            <a:r>
              <a:rPr lang="en-US" sz="2000" spc="-5" dirty="0">
                <a:latin typeface="Times New Roman"/>
                <a:cs typeface="Times New Roman"/>
              </a:rPr>
              <a:t>program.</a:t>
            </a:r>
            <a:endParaRPr lang="en-US" sz="2000" dirty="0">
              <a:latin typeface="Times New Roman"/>
              <a:cs typeface="Times New Roman"/>
            </a:endParaRPr>
          </a:p>
          <a:p>
            <a:pPr marL="12700" marR="5080">
              <a:lnSpc>
                <a:spcPct val="102899"/>
              </a:lnSpc>
              <a:spcBef>
                <a:spcPts val="815"/>
              </a:spcBef>
              <a:buChar char="–"/>
              <a:tabLst>
                <a:tab pos="168275" algn="l"/>
              </a:tabLst>
            </a:pPr>
            <a:r>
              <a:rPr lang="en-US" sz="2000" spc="-5" dirty="0">
                <a:latin typeface="Times New Roman"/>
                <a:cs typeface="Times New Roman"/>
              </a:rPr>
              <a:t>Rather</a:t>
            </a:r>
            <a:r>
              <a:rPr lang="en-US" sz="2000" spc="150" dirty="0">
                <a:latin typeface="Times New Roman"/>
                <a:cs typeface="Times New Roman"/>
              </a:rPr>
              <a:t> </a:t>
            </a:r>
            <a:r>
              <a:rPr lang="en-US" sz="2000" spc="-5" dirty="0">
                <a:latin typeface="Times New Roman"/>
                <a:cs typeface="Times New Roman"/>
              </a:rPr>
              <a:t>than</a:t>
            </a:r>
            <a:r>
              <a:rPr lang="en-US" sz="2000" spc="170" dirty="0">
                <a:latin typeface="Times New Roman"/>
                <a:cs typeface="Times New Roman"/>
              </a:rPr>
              <a:t> </a:t>
            </a:r>
            <a:r>
              <a:rPr lang="en-US" sz="2000" spc="-5" dirty="0">
                <a:latin typeface="Times New Roman"/>
                <a:cs typeface="Times New Roman"/>
              </a:rPr>
              <a:t>repeat</a:t>
            </a:r>
            <a:r>
              <a:rPr lang="en-US" sz="2000" spc="155" dirty="0">
                <a:latin typeface="Times New Roman"/>
                <a:cs typeface="Times New Roman"/>
              </a:rPr>
              <a:t> </a:t>
            </a:r>
            <a:r>
              <a:rPr lang="en-US" sz="2000" spc="-5" dirty="0">
                <a:latin typeface="Times New Roman"/>
                <a:cs typeface="Times New Roman"/>
              </a:rPr>
              <a:t>the</a:t>
            </a:r>
            <a:r>
              <a:rPr lang="en-US" sz="2000" spc="150" dirty="0">
                <a:latin typeface="Times New Roman"/>
                <a:cs typeface="Times New Roman"/>
              </a:rPr>
              <a:t> </a:t>
            </a:r>
            <a:r>
              <a:rPr lang="en-US" sz="2000" spc="-5" dirty="0">
                <a:latin typeface="Times New Roman"/>
                <a:cs typeface="Times New Roman"/>
              </a:rPr>
              <a:t>same</a:t>
            </a:r>
            <a:r>
              <a:rPr lang="en-US" sz="2000" spc="170" dirty="0">
                <a:latin typeface="Times New Roman"/>
                <a:cs typeface="Times New Roman"/>
              </a:rPr>
              <a:t> </a:t>
            </a:r>
            <a:r>
              <a:rPr lang="en-US" sz="2000" spc="-5" dirty="0">
                <a:latin typeface="Times New Roman"/>
                <a:cs typeface="Times New Roman"/>
              </a:rPr>
              <a:t>instructions</a:t>
            </a:r>
            <a:r>
              <a:rPr lang="en-US" sz="2000" spc="155" dirty="0">
                <a:latin typeface="Times New Roman"/>
                <a:cs typeface="Times New Roman"/>
              </a:rPr>
              <a:t> </a:t>
            </a:r>
            <a:r>
              <a:rPr lang="en-US" sz="2000" spc="-5" dirty="0">
                <a:latin typeface="Times New Roman"/>
                <a:cs typeface="Times New Roman"/>
              </a:rPr>
              <a:t>several</a:t>
            </a:r>
            <a:r>
              <a:rPr lang="en-US" sz="2000" spc="160" dirty="0">
                <a:latin typeface="Times New Roman"/>
                <a:cs typeface="Times New Roman"/>
              </a:rPr>
              <a:t> </a:t>
            </a:r>
            <a:r>
              <a:rPr lang="en-US" sz="2000" spc="-5" dirty="0">
                <a:latin typeface="Times New Roman"/>
                <a:cs typeface="Times New Roman"/>
              </a:rPr>
              <a:t>times,</a:t>
            </a:r>
            <a:r>
              <a:rPr lang="en-US" sz="2000" spc="160" dirty="0">
                <a:latin typeface="Times New Roman"/>
                <a:cs typeface="Times New Roman"/>
              </a:rPr>
              <a:t> </a:t>
            </a:r>
            <a:r>
              <a:rPr lang="en-US" sz="2000" spc="-5" dirty="0">
                <a:latin typeface="Times New Roman"/>
                <a:cs typeface="Times New Roman"/>
              </a:rPr>
              <a:t>they</a:t>
            </a:r>
            <a:r>
              <a:rPr lang="en-US" sz="2000" spc="160" dirty="0">
                <a:latin typeface="Times New Roman"/>
                <a:cs typeface="Times New Roman"/>
              </a:rPr>
              <a:t> </a:t>
            </a:r>
            <a:r>
              <a:rPr lang="en-US" sz="2000" dirty="0">
                <a:latin typeface="Times New Roman"/>
                <a:cs typeface="Times New Roman"/>
              </a:rPr>
              <a:t>can</a:t>
            </a:r>
            <a:r>
              <a:rPr lang="en-US" sz="2000" spc="160" dirty="0">
                <a:latin typeface="Times New Roman"/>
                <a:cs typeface="Times New Roman"/>
              </a:rPr>
              <a:t> </a:t>
            </a:r>
            <a:r>
              <a:rPr lang="en-US" sz="2000" spc="-5" dirty="0">
                <a:latin typeface="Times New Roman"/>
                <a:cs typeface="Times New Roman"/>
              </a:rPr>
              <a:t>be</a:t>
            </a:r>
            <a:r>
              <a:rPr lang="en-US" sz="2000" spc="155" dirty="0">
                <a:latin typeface="Times New Roman"/>
                <a:cs typeface="Times New Roman"/>
              </a:rPr>
              <a:t> </a:t>
            </a:r>
            <a:r>
              <a:rPr lang="en-US" sz="2000" spc="-5" dirty="0">
                <a:latin typeface="Times New Roman"/>
                <a:cs typeface="Times New Roman"/>
              </a:rPr>
              <a:t>grouped </a:t>
            </a:r>
            <a:r>
              <a:rPr lang="en-US" sz="2000" spc="-335" dirty="0">
                <a:latin typeface="Times New Roman"/>
                <a:cs typeface="Times New Roman"/>
              </a:rPr>
              <a:t> </a:t>
            </a:r>
            <a:r>
              <a:rPr lang="en-US" sz="2000" spc="-5" dirty="0">
                <a:latin typeface="Times New Roman"/>
                <a:cs typeface="Times New Roman"/>
              </a:rPr>
              <a:t>into</a:t>
            </a:r>
            <a:r>
              <a:rPr lang="en-US" sz="2000" spc="-15" dirty="0">
                <a:latin typeface="Times New Roman"/>
                <a:cs typeface="Times New Roman"/>
              </a:rPr>
              <a:t> </a:t>
            </a:r>
            <a:r>
              <a:rPr lang="en-US" sz="2000" dirty="0">
                <a:latin typeface="Times New Roman"/>
                <a:cs typeface="Times New Roman"/>
              </a:rPr>
              <a:t>a </a:t>
            </a:r>
            <a:r>
              <a:rPr lang="en-US" sz="2000" spc="-5" dirty="0">
                <a:latin typeface="Times New Roman"/>
                <a:cs typeface="Times New Roman"/>
              </a:rPr>
              <a:t>subroutine</a:t>
            </a:r>
            <a:r>
              <a:rPr lang="en-US" sz="2000" spc="10" dirty="0">
                <a:latin typeface="Times New Roman"/>
                <a:cs typeface="Times New Roman"/>
              </a:rPr>
              <a:t> </a:t>
            </a:r>
            <a:r>
              <a:rPr lang="en-US" sz="2000" spc="-5" dirty="0">
                <a:latin typeface="Times New Roman"/>
                <a:cs typeface="Times New Roman"/>
              </a:rPr>
              <a:t>that</a:t>
            </a:r>
            <a:r>
              <a:rPr lang="en-US" sz="2000" spc="-15" dirty="0">
                <a:latin typeface="Times New Roman"/>
                <a:cs typeface="Times New Roman"/>
              </a:rPr>
              <a:t> </a:t>
            </a:r>
            <a:r>
              <a:rPr lang="en-US" sz="2000" dirty="0">
                <a:latin typeface="Times New Roman"/>
                <a:cs typeface="Times New Roman"/>
              </a:rPr>
              <a:t>is</a:t>
            </a:r>
            <a:r>
              <a:rPr lang="en-US" sz="2000" spc="5" dirty="0">
                <a:latin typeface="Times New Roman"/>
                <a:cs typeface="Times New Roman"/>
              </a:rPr>
              <a:t> </a:t>
            </a:r>
            <a:r>
              <a:rPr lang="en-US" sz="2000" spc="-5" dirty="0">
                <a:latin typeface="Times New Roman"/>
                <a:cs typeface="Times New Roman"/>
              </a:rPr>
              <a:t>called</a:t>
            </a:r>
            <a:r>
              <a:rPr lang="en-US" sz="2000" spc="5" dirty="0">
                <a:latin typeface="Times New Roman"/>
                <a:cs typeface="Times New Roman"/>
              </a:rPr>
              <a:t> </a:t>
            </a:r>
            <a:r>
              <a:rPr lang="en-US" sz="2000" spc="-5" dirty="0">
                <a:latin typeface="Times New Roman"/>
                <a:cs typeface="Times New Roman"/>
              </a:rPr>
              <a:t>from</a:t>
            </a:r>
            <a:r>
              <a:rPr lang="en-US" sz="2000" spc="-25" dirty="0">
                <a:latin typeface="Times New Roman"/>
                <a:cs typeface="Times New Roman"/>
              </a:rPr>
              <a:t> </a:t>
            </a:r>
            <a:r>
              <a:rPr lang="en-US" sz="2000" dirty="0">
                <a:latin typeface="Times New Roman"/>
                <a:cs typeface="Times New Roman"/>
              </a:rPr>
              <a:t>the </a:t>
            </a:r>
            <a:r>
              <a:rPr lang="en-US" sz="2000" spc="-5" dirty="0">
                <a:latin typeface="Times New Roman"/>
                <a:cs typeface="Times New Roman"/>
              </a:rPr>
              <a:t>different</a:t>
            </a:r>
            <a:r>
              <a:rPr lang="en-US" sz="2000" spc="5" dirty="0">
                <a:latin typeface="Times New Roman"/>
                <a:cs typeface="Times New Roman"/>
              </a:rPr>
              <a:t> </a:t>
            </a:r>
            <a:r>
              <a:rPr lang="en-US" sz="2000" spc="-5" dirty="0">
                <a:latin typeface="Times New Roman"/>
                <a:cs typeface="Times New Roman"/>
              </a:rPr>
              <a:t>locations.</a:t>
            </a:r>
            <a:endParaRPr lang="en-US" sz="2000" dirty="0">
              <a:latin typeface="Times New Roman"/>
              <a:cs typeface="Times New Roman"/>
            </a:endParaRPr>
          </a:p>
          <a:p>
            <a:pPr marL="146685" indent="-134620">
              <a:lnSpc>
                <a:spcPct val="100000"/>
              </a:lnSpc>
              <a:spcBef>
                <a:spcPts val="865"/>
              </a:spcBef>
              <a:buChar char="–"/>
              <a:tabLst>
                <a:tab pos="147320" algn="l"/>
              </a:tabLst>
            </a:pPr>
            <a:r>
              <a:rPr lang="en-US" sz="2000" dirty="0">
                <a:latin typeface="Times New Roman"/>
                <a:cs typeface="Times New Roman"/>
              </a:rPr>
              <a:t>In</a:t>
            </a:r>
            <a:r>
              <a:rPr lang="en-US" sz="2000" spc="5" dirty="0">
                <a:latin typeface="Times New Roman"/>
                <a:cs typeface="Times New Roman"/>
              </a:rPr>
              <a:t> </a:t>
            </a:r>
            <a:r>
              <a:rPr lang="en-US" sz="2000" spc="-5" dirty="0">
                <a:latin typeface="Times New Roman"/>
                <a:cs typeface="Times New Roman"/>
              </a:rPr>
              <a:t>Assembly</a:t>
            </a:r>
            <a:r>
              <a:rPr lang="en-US" sz="2000" spc="-20" dirty="0">
                <a:latin typeface="Times New Roman"/>
                <a:cs typeface="Times New Roman"/>
              </a:rPr>
              <a:t> </a:t>
            </a:r>
            <a:r>
              <a:rPr lang="en-US" sz="2000" spc="-5" dirty="0">
                <a:latin typeface="Times New Roman"/>
                <a:cs typeface="Times New Roman"/>
              </a:rPr>
              <a:t>language,</a:t>
            </a:r>
            <a:r>
              <a:rPr lang="en-US" sz="2000" dirty="0">
                <a:latin typeface="Times New Roman"/>
                <a:cs typeface="Times New Roman"/>
              </a:rPr>
              <a:t> a </a:t>
            </a:r>
            <a:r>
              <a:rPr lang="en-US" sz="2000" spc="-5" dirty="0">
                <a:latin typeface="Times New Roman"/>
                <a:cs typeface="Times New Roman"/>
              </a:rPr>
              <a:t>subroutine</a:t>
            </a:r>
            <a:r>
              <a:rPr lang="en-US" sz="2000" spc="5" dirty="0">
                <a:latin typeface="Times New Roman"/>
                <a:cs typeface="Times New Roman"/>
              </a:rPr>
              <a:t> </a:t>
            </a:r>
            <a:r>
              <a:rPr lang="en-US" sz="2000" spc="-5" dirty="0">
                <a:latin typeface="Times New Roman"/>
                <a:cs typeface="Times New Roman"/>
              </a:rPr>
              <a:t>can</a:t>
            </a:r>
            <a:r>
              <a:rPr lang="en-US" sz="2000" spc="5" dirty="0">
                <a:latin typeface="Times New Roman"/>
                <a:cs typeface="Times New Roman"/>
              </a:rPr>
              <a:t> </a:t>
            </a:r>
            <a:r>
              <a:rPr lang="en-US" sz="2000" spc="-5" dirty="0">
                <a:latin typeface="Times New Roman"/>
                <a:cs typeface="Times New Roman"/>
              </a:rPr>
              <a:t>exist</a:t>
            </a:r>
            <a:r>
              <a:rPr lang="en-US" sz="2000" spc="10" dirty="0">
                <a:latin typeface="Times New Roman"/>
                <a:cs typeface="Times New Roman"/>
              </a:rPr>
              <a:t> </a:t>
            </a:r>
            <a:r>
              <a:rPr lang="en-US" sz="2000" spc="-5" dirty="0">
                <a:latin typeface="Times New Roman"/>
                <a:cs typeface="Times New Roman"/>
              </a:rPr>
              <a:t>anywhere</a:t>
            </a:r>
            <a:r>
              <a:rPr lang="en-US" sz="2000" dirty="0">
                <a:latin typeface="Times New Roman"/>
                <a:cs typeface="Times New Roman"/>
              </a:rPr>
              <a:t> </a:t>
            </a:r>
            <a:r>
              <a:rPr lang="en-US" sz="2000" spc="-5" dirty="0">
                <a:latin typeface="Times New Roman"/>
                <a:cs typeface="Times New Roman"/>
              </a:rPr>
              <a:t>in</a:t>
            </a:r>
            <a:r>
              <a:rPr lang="en-US" sz="2000" spc="10" dirty="0">
                <a:latin typeface="Times New Roman"/>
                <a:cs typeface="Times New Roman"/>
              </a:rPr>
              <a:t> </a:t>
            </a:r>
            <a:r>
              <a:rPr lang="en-US" sz="2000" spc="-5" dirty="0">
                <a:latin typeface="Times New Roman"/>
                <a:cs typeface="Times New Roman"/>
              </a:rPr>
              <a:t>the</a:t>
            </a:r>
            <a:r>
              <a:rPr lang="en-US" sz="2000" spc="20" dirty="0">
                <a:latin typeface="Times New Roman"/>
                <a:cs typeface="Times New Roman"/>
              </a:rPr>
              <a:t> </a:t>
            </a:r>
            <a:r>
              <a:rPr lang="en-US" sz="2000" spc="-5" dirty="0">
                <a:latin typeface="Times New Roman"/>
                <a:cs typeface="Times New Roman"/>
              </a:rPr>
              <a:t>code.</a:t>
            </a:r>
            <a:endParaRPr lang="en-US" sz="2000" dirty="0">
              <a:latin typeface="Times New Roman"/>
              <a:cs typeface="Times New Roman"/>
            </a:endParaRPr>
          </a:p>
          <a:p>
            <a:pPr marL="12700" marR="6985">
              <a:lnSpc>
                <a:spcPct val="103600"/>
              </a:lnSpc>
              <a:spcBef>
                <a:spcPts val="790"/>
              </a:spcBef>
              <a:buChar char="–"/>
              <a:tabLst>
                <a:tab pos="195580" algn="l"/>
              </a:tabLst>
            </a:pPr>
            <a:r>
              <a:rPr lang="en-US" sz="2000" spc="-5" dirty="0">
                <a:latin typeface="Times New Roman"/>
                <a:cs typeface="Times New Roman"/>
              </a:rPr>
              <a:t>However,</a:t>
            </a:r>
            <a:r>
              <a:rPr lang="en-US" sz="2000" spc="25" dirty="0">
                <a:latin typeface="Times New Roman"/>
                <a:cs typeface="Times New Roman"/>
              </a:rPr>
              <a:t> </a:t>
            </a:r>
            <a:r>
              <a:rPr lang="en-US" sz="2000" spc="-5" dirty="0">
                <a:latin typeface="Times New Roman"/>
                <a:cs typeface="Times New Roman"/>
              </a:rPr>
              <a:t>it</a:t>
            </a:r>
            <a:r>
              <a:rPr lang="en-US" sz="2000" spc="30" dirty="0">
                <a:latin typeface="Times New Roman"/>
                <a:cs typeface="Times New Roman"/>
              </a:rPr>
              <a:t> </a:t>
            </a:r>
            <a:r>
              <a:rPr lang="en-US" sz="2000" dirty="0">
                <a:latin typeface="Times New Roman"/>
                <a:cs typeface="Times New Roman"/>
              </a:rPr>
              <a:t>is</a:t>
            </a:r>
            <a:r>
              <a:rPr lang="en-US" sz="2000" spc="25" dirty="0">
                <a:latin typeface="Times New Roman"/>
                <a:cs typeface="Times New Roman"/>
              </a:rPr>
              <a:t> </a:t>
            </a:r>
            <a:r>
              <a:rPr lang="en-US" sz="2000" spc="-5" dirty="0">
                <a:latin typeface="Times New Roman"/>
                <a:cs typeface="Times New Roman"/>
              </a:rPr>
              <a:t>customary</a:t>
            </a:r>
            <a:r>
              <a:rPr lang="en-US" sz="2000" spc="20" dirty="0">
                <a:latin typeface="Times New Roman"/>
                <a:cs typeface="Times New Roman"/>
              </a:rPr>
              <a:t> </a:t>
            </a:r>
            <a:r>
              <a:rPr lang="en-US" sz="2000" dirty="0">
                <a:latin typeface="Times New Roman"/>
                <a:cs typeface="Times New Roman"/>
              </a:rPr>
              <a:t>to</a:t>
            </a:r>
            <a:r>
              <a:rPr lang="en-US" sz="2000" spc="25" dirty="0">
                <a:latin typeface="Times New Roman"/>
                <a:cs typeface="Times New Roman"/>
              </a:rPr>
              <a:t> </a:t>
            </a:r>
            <a:r>
              <a:rPr lang="en-US" sz="2000" spc="-5" dirty="0">
                <a:latin typeface="Times New Roman"/>
                <a:cs typeface="Times New Roman"/>
              </a:rPr>
              <a:t>place</a:t>
            </a:r>
            <a:r>
              <a:rPr lang="en-US" sz="2000" spc="30" dirty="0">
                <a:latin typeface="Times New Roman"/>
                <a:cs typeface="Times New Roman"/>
              </a:rPr>
              <a:t> </a:t>
            </a:r>
            <a:r>
              <a:rPr lang="en-US" sz="2000" spc="-5" dirty="0">
                <a:latin typeface="Times New Roman"/>
                <a:cs typeface="Times New Roman"/>
              </a:rPr>
              <a:t>subroutines</a:t>
            </a:r>
            <a:r>
              <a:rPr lang="en-US" sz="2000" spc="30" dirty="0">
                <a:latin typeface="Times New Roman"/>
                <a:cs typeface="Times New Roman"/>
              </a:rPr>
              <a:t> </a:t>
            </a:r>
            <a:r>
              <a:rPr lang="en-US" sz="2000" spc="-5" dirty="0">
                <a:latin typeface="Times New Roman"/>
                <a:cs typeface="Times New Roman"/>
              </a:rPr>
              <a:t>separately</a:t>
            </a:r>
            <a:r>
              <a:rPr lang="en-US" sz="2000" spc="30" dirty="0">
                <a:latin typeface="Times New Roman"/>
                <a:cs typeface="Times New Roman"/>
              </a:rPr>
              <a:t> </a:t>
            </a:r>
            <a:r>
              <a:rPr lang="en-US" sz="2000" dirty="0">
                <a:latin typeface="Times New Roman"/>
                <a:cs typeface="Times New Roman"/>
              </a:rPr>
              <a:t>from</a:t>
            </a:r>
            <a:r>
              <a:rPr lang="en-US" sz="2000" spc="10" dirty="0">
                <a:latin typeface="Times New Roman"/>
                <a:cs typeface="Times New Roman"/>
              </a:rPr>
              <a:t> </a:t>
            </a:r>
            <a:r>
              <a:rPr lang="en-US" sz="2000" dirty="0">
                <a:latin typeface="Times New Roman"/>
                <a:cs typeface="Times New Roman"/>
              </a:rPr>
              <a:t>the</a:t>
            </a:r>
            <a:r>
              <a:rPr lang="en-US" sz="2000" spc="20" dirty="0">
                <a:latin typeface="Times New Roman"/>
                <a:cs typeface="Times New Roman"/>
              </a:rPr>
              <a:t> </a:t>
            </a:r>
            <a:r>
              <a:rPr lang="en-US" sz="2000" spc="-5" dirty="0">
                <a:latin typeface="Times New Roman"/>
                <a:cs typeface="Times New Roman"/>
              </a:rPr>
              <a:t>main </a:t>
            </a:r>
            <a:r>
              <a:rPr lang="en-US" sz="2000" spc="-335" dirty="0">
                <a:latin typeface="Times New Roman"/>
                <a:cs typeface="Times New Roman"/>
              </a:rPr>
              <a:t> </a:t>
            </a:r>
            <a:r>
              <a:rPr lang="en-US" sz="2000" spc="-5" dirty="0">
                <a:latin typeface="Times New Roman"/>
                <a:cs typeface="Times New Roman"/>
              </a:rPr>
              <a:t>program.</a:t>
            </a:r>
            <a:endParaRPr lang="en-US" sz="2000" dirty="0">
              <a:latin typeface="Times New Roman"/>
              <a:cs typeface="Times New Roman"/>
            </a:endParaRPr>
          </a:p>
          <a:p>
            <a:pPr marL="12700">
              <a:lnSpc>
                <a:spcPct val="100000"/>
              </a:lnSpc>
              <a:spcBef>
                <a:spcPts val="870"/>
              </a:spcBef>
            </a:pPr>
            <a:r>
              <a:rPr lang="en-US" sz="2000" spc="-5" dirty="0">
                <a:latin typeface="Times New Roman"/>
                <a:cs typeface="Times New Roman"/>
              </a:rPr>
              <a:t>The</a:t>
            </a:r>
            <a:r>
              <a:rPr lang="en-US" sz="2000" dirty="0">
                <a:latin typeface="Times New Roman"/>
                <a:cs typeface="Times New Roman"/>
              </a:rPr>
              <a:t> </a:t>
            </a:r>
            <a:r>
              <a:rPr lang="en-US" sz="2000" spc="-5" dirty="0">
                <a:latin typeface="Times New Roman"/>
                <a:cs typeface="Times New Roman"/>
              </a:rPr>
              <a:t>8085</a:t>
            </a:r>
            <a:r>
              <a:rPr lang="en-US" sz="2000" spc="-10" dirty="0">
                <a:latin typeface="Times New Roman"/>
                <a:cs typeface="Times New Roman"/>
              </a:rPr>
              <a:t> </a:t>
            </a:r>
            <a:r>
              <a:rPr lang="en-US" sz="2000" dirty="0">
                <a:latin typeface="Times New Roman"/>
                <a:cs typeface="Times New Roman"/>
              </a:rPr>
              <a:t>has</a:t>
            </a:r>
            <a:r>
              <a:rPr lang="en-US" sz="2000" spc="10" dirty="0">
                <a:latin typeface="Times New Roman"/>
                <a:cs typeface="Times New Roman"/>
              </a:rPr>
              <a:t> </a:t>
            </a:r>
            <a:r>
              <a:rPr lang="en-US" sz="2000" b="1" spc="-5" dirty="0">
                <a:latin typeface="Times New Roman"/>
                <a:cs typeface="Times New Roman"/>
              </a:rPr>
              <a:t>two</a:t>
            </a:r>
            <a:r>
              <a:rPr lang="en-US" sz="2000" b="1" dirty="0">
                <a:latin typeface="Times New Roman"/>
                <a:cs typeface="Times New Roman"/>
              </a:rPr>
              <a:t> </a:t>
            </a:r>
            <a:r>
              <a:rPr lang="en-US" sz="2000" b="1" spc="-5" dirty="0">
                <a:latin typeface="Times New Roman"/>
                <a:cs typeface="Times New Roman"/>
              </a:rPr>
              <a:t>instructions</a:t>
            </a:r>
            <a:r>
              <a:rPr lang="en-US" sz="2000" b="1" spc="5" dirty="0">
                <a:latin typeface="Times New Roman"/>
                <a:cs typeface="Times New Roman"/>
              </a:rPr>
              <a:t> </a:t>
            </a:r>
            <a:r>
              <a:rPr lang="en-US" sz="2000" spc="-5" dirty="0">
                <a:latin typeface="Times New Roman"/>
                <a:cs typeface="Times New Roman"/>
              </a:rPr>
              <a:t>for</a:t>
            </a:r>
            <a:r>
              <a:rPr lang="en-US" sz="2000" spc="5" dirty="0">
                <a:latin typeface="Times New Roman"/>
                <a:cs typeface="Times New Roman"/>
              </a:rPr>
              <a:t> </a:t>
            </a:r>
            <a:r>
              <a:rPr lang="en-US" sz="2000" spc="-5" dirty="0">
                <a:latin typeface="Times New Roman"/>
                <a:cs typeface="Times New Roman"/>
              </a:rPr>
              <a:t>dealing</a:t>
            </a:r>
            <a:r>
              <a:rPr lang="en-US" sz="2000" spc="-15" dirty="0">
                <a:latin typeface="Times New Roman"/>
                <a:cs typeface="Times New Roman"/>
              </a:rPr>
              <a:t> </a:t>
            </a:r>
            <a:r>
              <a:rPr lang="en-US" sz="2000" spc="-5" dirty="0">
                <a:latin typeface="Times New Roman"/>
                <a:cs typeface="Times New Roman"/>
              </a:rPr>
              <a:t>with</a:t>
            </a:r>
            <a:r>
              <a:rPr lang="en-US" sz="2000" spc="10" dirty="0">
                <a:latin typeface="Times New Roman"/>
                <a:cs typeface="Times New Roman"/>
              </a:rPr>
              <a:t> </a:t>
            </a:r>
            <a:r>
              <a:rPr lang="en-US" sz="2000" spc="-5" dirty="0">
                <a:latin typeface="Times New Roman"/>
                <a:cs typeface="Times New Roman"/>
              </a:rPr>
              <a:t>subroutines.</a:t>
            </a:r>
            <a:endParaRPr lang="en-US" sz="2000" dirty="0">
              <a:latin typeface="Times New Roman"/>
              <a:cs typeface="Times New Roman"/>
            </a:endParaRPr>
          </a:p>
          <a:p>
            <a:pPr marL="146685" indent="-134620">
              <a:lnSpc>
                <a:spcPct val="100000"/>
              </a:lnSpc>
              <a:spcBef>
                <a:spcPts val="850"/>
              </a:spcBef>
              <a:buChar char="–"/>
              <a:tabLst>
                <a:tab pos="147320" algn="l"/>
              </a:tabLst>
            </a:pPr>
            <a:r>
              <a:rPr lang="en-US" sz="2000" spc="-5" dirty="0">
                <a:latin typeface="Times New Roman"/>
                <a:cs typeface="Times New Roman"/>
              </a:rPr>
              <a:t>The</a:t>
            </a:r>
            <a:r>
              <a:rPr lang="en-US" sz="2000" dirty="0">
                <a:latin typeface="Times New Roman"/>
                <a:cs typeface="Times New Roman"/>
              </a:rPr>
              <a:t> </a:t>
            </a:r>
            <a:r>
              <a:rPr lang="en-US" sz="2000" spc="-5" dirty="0">
                <a:latin typeface="Times New Roman"/>
                <a:cs typeface="Times New Roman"/>
              </a:rPr>
              <a:t>CALL</a:t>
            </a:r>
            <a:r>
              <a:rPr lang="en-US" sz="2000" dirty="0">
                <a:latin typeface="Times New Roman"/>
                <a:cs typeface="Times New Roman"/>
              </a:rPr>
              <a:t> </a:t>
            </a:r>
            <a:r>
              <a:rPr lang="en-US" sz="2000" spc="-5" dirty="0">
                <a:latin typeface="Times New Roman"/>
                <a:cs typeface="Times New Roman"/>
              </a:rPr>
              <a:t>instruction</a:t>
            </a:r>
            <a:r>
              <a:rPr lang="en-US" sz="2000" spc="-10" dirty="0">
                <a:latin typeface="Times New Roman"/>
                <a:cs typeface="Times New Roman"/>
              </a:rPr>
              <a:t> </a:t>
            </a:r>
            <a:r>
              <a:rPr lang="en-US" sz="2000" dirty="0">
                <a:latin typeface="Times New Roman"/>
                <a:cs typeface="Times New Roman"/>
              </a:rPr>
              <a:t>is</a:t>
            </a:r>
            <a:r>
              <a:rPr lang="en-US" sz="2000" spc="-10" dirty="0">
                <a:latin typeface="Times New Roman"/>
                <a:cs typeface="Times New Roman"/>
              </a:rPr>
              <a:t> </a:t>
            </a:r>
            <a:r>
              <a:rPr lang="en-US" sz="2000" spc="-5" dirty="0">
                <a:latin typeface="Times New Roman"/>
                <a:cs typeface="Times New Roman"/>
              </a:rPr>
              <a:t>used </a:t>
            </a:r>
            <a:r>
              <a:rPr lang="en-US" sz="2000" dirty="0">
                <a:latin typeface="Times New Roman"/>
                <a:cs typeface="Times New Roman"/>
              </a:rPr>
              <a:t>to</a:t>
            </a:r>
            <a:r>
              <a:rPr lang="en-US" sz="2000" spc="10" dirty="0">
                <a:latin typeface="Times New Roman"/>
                <a:cs typeface="Times New Roman"/>
              </a:rPr>
              <a:t> </a:t>
            </a:r>
            <a:r>
              <a:rPr lang="en-US" sz="2000" spc="-5" dirty="0">
                <a:latin typeface="Times New Roman"/>
                <a:cs typeface="Times New Roman"/>
              </a:rPr>
              <a:t>redirect</a:t>
            </a:r>
            <a:r>
              <a:rPr lang="en-US" sz="2000" spc="-15" dirty="0">
                <a:latin typeface="Times New Roman"/>
                <a:cs typeface="Times New Roman"/>
              </a:rPr>
              <a:t> </a:t>
            </a:r>
            <a:r>
              <a:rPr lang="en-US" sz="2000" dirty="0">
                <a:latin typeface="Times New Roman"/>
                <a:cs typeface="Times New Roman"/>
              </a:rPr>
              <a:t>program</a:t>
            </a:r>
            <a:r>
              <a:rPr lang="en-US" sz="2000" spc="-20" dirty="0">
                <a:latin typeface="Times New Roman"/>
                <a:cs typeface="Times New Roman"/>
              </a:rPr>
              <a:t> </a:t>
            </a:r>
            <a:r>
              <a:rPr lang="en-US" sz="2000" spc="-5" dirty="0">
                <a:latin typeface="Times New Roman"/>
                <a:cs typeface="Times New Roman"/>
              </a:rPr>
              <a:t>execution</a:t>
            </a:r>
            <a:r>
              <a:rPr lang="en-US" sz="2000" spc="10" dirty="0">
                <a:latin typeface="Times New Roman"/>
                <a:cs typeface="Times New Roman"/>
              </a:rPr>
              <a:t> </a:t>
            </a:r>
            <a:r>
              <a:rPr lang="en-US" sz="2000" spc="-5" dirty="0">
                <a:latin typeface="Times New Roman"/>
                <a:cs typeface="Times New Roman"/>
              </a:rPr>
              <a:t>to</a:t>
            </a:r>
            <a:r>
              <a:rPr lang="en-US" sz="2000" dirty="0">
                <a:latin typeface="Times New Roman"/>
                <a:cs typeface="Times New Roman"/>
              </a:rPr>
              <a:t> the</a:t>
            </a:r>
            <a:r>
              <a:rPr lang="en-US" sz="2000" spc="-10" dirty="0">
                <a:latin typeface="Times New Roman"/>
                <a:cs typeface="Times New Roman"/>
              </a:rPr>
              <a:t> </a:t>
            </a:r>
            <a:r>
              <a:rPr lang="en-US" sz="2000" spc="-5" dirty="0">
                <a:latin typeface="Times New Roman"/>
                <a:cs typeface="Times New Roman"/>
              </a:rPr>
              <a:t>subroutine.</a:t>
            </a:r>
            <a:endParaRPr lang="en-US" sz="2000" dirty="0">
              <a:latin typeface="Times New Roman"/>
              <a:cs typeface="Times New Roman"/>
            </a:endParaRPr>
          </a:p>
          <a:p>
            <a:pPr marL="146685" indent="-134620">
              <a:lnSpc>
                <a:spcPct val="100000"/>
              </a:lnSpc>
              <a:spcBef>
                <a:spcPts val="850"/>
              </a:spcBef>
              <a:buChar char="–"/>
              <a:tabLst>
                <a:tab pos="147320" algn="l"/>
              </a:tabLst>
            </a:pPr>
            <a:r>
              <a:rPr lang="en-US" sz="2000" spc="-5" dirty="0">
                <a:latin typeface="Times New Roman"/>
                <a:cs typeface="Times New Roman"/>
              </a:rPr>
              <a:t>The</a:t>
            </a:r>
            <a:r>
              <a:rPr lang="en-US" sz="2000" dirty="0">
                <a:latin typeface="Times New Roman"/>
                <a:cs typeface="Times New Roman"/>
              </a:rPr>
              <a:t> </a:t>
            </a:r>
            <a:r>
              <a:rPr lang="en-US" sz="2000" spc="-5" dirty="0">
                <a:latin typeface="Times New Roman"/>
                <a:cs typeface="Times New Roman"/>
              </a:rPr>
              <a:t>RET instruction</a:t>
            </a:r>
            <a:r>
              <a:rPr lang="en-US" sz="2000" spc="10" dirty="0">
                <a:latin typeface="Times New Roman"/>
                <a:cs typeface="Times New Roman"/>
              </a:rPr>
              <a:t> </a:t>
            </a:r>
            <a:r>
              <a:rPr lang="en-US" sz="2000" spc="-5" dirty="0">
                <a:latin typeface="Times New Roman"/>
                <a:cs typeface="Times New Roman"/>
              </a:rPr>
              <a:t>is</a:t>
            </a:r>
            <a:r>
              <a:rPr lang="en-US" sz="2000" spc="5" dirty="0">
                <a:latin typeface="Times New Roman"/>
                <a:cs typeface="Times New Roman"/>
              </a:rPr>
              <a:t> </a:t>
            </a:r>
            <a:r>
              <a:rPr lang="en-US" sz="2000" spc="-5" dirty="0">
                <a:latin typeface="Times New Roman"/>
                <a:cs typeface="Times New Roman"/>
              </a:rPr>
              <a:t>used</a:t>
            </a:r>
            <a:r>
              <a:rPr lang="en-US" sz="2000" spc="10" dirty="0">
                <a:latin typeface="Times New Roman"/>
                <a:cs typeface="Times New Roman"/>
              </a:rPr>
              <a:t> </a:t>
            </a:r>
            <a:r>
              <a:rPr lang="en-US" sz="2000" spc="-5" dirty="0">
                <a:latin typeface="Times New Roman"/>
                <a:cs typeface="Times New Roman"/>
              </a:rPr>
              <a:t>to</a:t>
            </a:r>
            <a:r>
              <a:rPr lang="en-US" sz="2000" spc="10" dirty="0">
                <a:latin typeface="Times New Roman"/>
                <a:cs typeface="Times New Roman"/>
              </a:rPr>
              <a:t> </a:t>
            </a:r>
            <a:r>
              <a:rPr lang="en-US" sz="2000" spc="-5" dirty="0">
                <a:latin typeface="Times New Roman"/>
                <a:cs typeface="Times New Roman"/>
              </a:rPr>
              <a:t>return</a:t>
            </a:r>
            <a:r>
              <a:rPr lang="en-US" sz="2000" spc="5" dirty="0">
                <a:latin typeface="Times New Roman"/>
                <a:cs typeface="Times New Roman"/>
              </a:rPr>
              <a:t> </a:t>
            </a:r>
            <a:r>
              <a:rPr lang="en-US" sz="2000" spc="-5" dirty="0">
                <a:latin typeface="Times New Roman"/>
                <a:cs typeface="Times New Roman"/>
              </a:rPr>
              <a:t>the</a:t>
            </a:r>
            <a:r>
              <a:rPr lang="en-US" sz="2000" spc="-15" dirty="0">
                <a:latin typeface="Times New Roman"/>
                <a:cs typeface="Times New Roman"/>
              </a:rPr>
              <a:t> </a:t>
            </a:r>
            <a:r>
              <a:rPr lang="en-US" sz="2000" spc="-5" dirty="0">
                <a:latin typeface="Times New Roman"/>
                <a:cs typeface="Times New Roman"/>
              </a:rPr>
              <a:t>execution</a:t>
            </a:r>
            <a:r>
              <a:rPr lang="en-US" sz="2000" spc="-10" dirty="0">
                <a:latin typeface="Times New Roman"/>
                <a:cs typeface="Times New Roman"/>
              </a:rPr>
              <a:t> </a:t>
            </a:r>
            <a:r>
              <a:rPr lang="en-US" sz="2000" dirty="0">
                <a:latin typeface="Times New Roman"/>
                <a:cs typeface="Times New Roman"/>
              </a:rPr>
              <a:t>to</a:t>
            </a:r>
            <a:r>
              <a:rPr lang="en-US" sz="2000" spc="-15" dirty="0">
                <a:latin typeface="Times New Roman"/>
                <a:cs typeface="Times New Roman"/>
              </a:rPr>
              <a:t> </a:t>
            </a:r>
            <a:r>
              <a:rPr lang="en-US" sz="2000" spc="-5" dirty="0">
                <a:latin typeface="Times New Roman"/>
                <a:cs typeface="Times New Roman"/>
              </a:rPr>
              <a:t>the</a:t>
            </a:r>
            <a:r>
              <a:rPr lang="en-US" sz="2000" spc="5" dirty="0">
                <a:latin typeface="Times New Roman"/>
                <a:cs typeface="Times New Roman"/>
              </a:rPr>
              <a:t> </a:t>
            </a:r>
            <a:r>
              <a:rPr lang="en-US" sz="2000" spc="-5" dirty="0">
                <a:latin typeface="Times New Roman"/>
                <a:cs typeface="Times New Roman"/>
              </a:rPr>
              <a:t>calling</a:t>
            </a:r>
            <a:r>
              <a:rPr lang="en-US" sz="2000" spc="5" dirty="0">
                <a:latin typeface="Times New Roman"/>
                <a:cs typeface="Times New Roman"/>
              </a:rPr>
              <a:t> </a:t>
            </a:r>
            <a:r>
              <a:rPr lang="en-US" sz="2000" spc="-5" dirty="0">
                <a:latin typeface="Times New Roman"/>
                <a:cs typeface="Times New Roman"/>
              </a:rPr>
              <a:t>routine.</a:t>
            </a:r>
            <a:endParaRPr lang="en-US" sz="2000" dirty="0">
              <a:latin typeface="Times New Roman"/>
              <a:cs typeface="Times New Roman"/>
            </a:endParaRPr>
          </a:p>
          <a:p>
            <a:pPr marL="0" marR="5080" indent="0">
              <a:lnSpc>
                <a:spcPct val="102899"/>
              </a:lnSpc>
              <a:spcBef>
                <a:spcPts val="815"/>
              </a:spcBef>
              <a:buNone/>
            </a:pPr>
            <a:endParaRPr lang="en-US" sz="2000" dirty="0">
              <a:latin typeface="Times New Roman"/>
              <a:cs typeface="Times New Roman"/>
            </a:endParaRP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Tree>
    <p:extLst>
      <p:ext uri="{BB962C8B-B14F-4D97-AF65-F5344CB8AC3E}">
        <p14:creationId xmlns:p14="http://schemas.microsoft.com/office/powerpoint/2010/main" val="12371353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0FABD1B1-7B38-47FB-8523-2E8B401D95DA}"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48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983902" y="980728"/>
            <a:ext cx="771100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600" b="1" dirty="0">
                <a:latin typeface="Times New Roman" panose="02020603050405020304" pitchFamily="18" charset="0"/>
                <a:cs typeface="Times New Roman" panose="02020603050405020304" pitchFamily="18" charset="0"/>
              </a:rPr>
              <a:t>Subroutine</a:t>
            </a: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381000" y="1469755"/>
            <a:ext cx="8556769" cy="469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5715">
              <a:lnSpc>
                <a:spcPct val="103600"/>
              </a:lnSpc>
              <a:spcBef>
                <a:spcPts val="840"/>
              </a:spcBef>
            </a:pPr>
            <a:r>
              <a:rPr lang="en-US" sz="2000" dirty="0">
                <a:latin typeface="Times New Roman"/>
                <a:cs typeface="Times New Roman"/>
              </a:rPr>
              <a:t>A</a:t>
            </a:r>
            <a:r>
              <a:rPr lang="en-US" sz="2000" spc="195" dirty="0">
                <a:latin typeface="Times New Roman"/>
                <a:cs typeface="Times New Roman"/>
              </a:rPr>
              <a:t> </a:t>
            </a:r>
            <a:r>
              <a:rPr lang="en-US" sz="2000" spc="-5" dirty="0">
                <a:latin typeface="Times New Roman"/>
                <a:cs typeface="Times New Roman"/>
              </a:rPr>
              <a:t>subroutine</a:t>
            </a:r>
            <a:r>
              <a:rPr lang="en-US" sz="2000" spc="195" dirty="0">
                <a:latin typeface="Times New Roman"/>
                <a:cs typeface="Times New Roman"/>
              </a:rPr>
              <a:t> </a:t>
            </a:r>
            <a:r>
              <a:rPr lang="en-US" sz="2000" dirty="0">
                <a:latin typeface="Times New Roman"/>
                <a:cs typeface="Times New Roman"/>
              </a:rPr>
              <a:t>is</a:t>
            </a:r>
            <a:r>
              <a:rPr lang="en-US" sz="2000" spc="204" dirty="0">
                <a:latin typeface="Times New Roman"/>
                <a:cs typeface="Times New Roman"/>
              </a:rPr>
              <a:t> </a:t>
            </a:r>
            <a:r>
              <a:rPr lang="en-US" sz="2000" dirty="0">
                <a:latin typeface="Times New Roman"/>
                <a:cs typeface="Times New Roman"/>
              </a:rPr>
              <a:t>a</a:t>
            </a:r>
            <a:r>
              <a:rPr lang="en-US" sz="2000" spc="190" dirty="0">
                <a:latin typeface="Times New Roman"/>
                <a:cs typeface="Times New Roman"/>
              </a:rPr>
              <a:t> </a:t>
            </a:r>
            <a:r>
              <a:rPr lang="en-US" sz="2000" spc="-5" dirty="0">
                <a:latin typeface="Times New Roman"/>
                <a:cs typeface="Times New Roman"/>
              </a:rPr>
              <a:t>group</a:t>
            </a:r>
            <a:r>
              <a:rPr lang="en-US" sz="2000" spc="210" dirty="0">
                <a:latin typeface="Times New Roman"/>
                <a:cs typeface="Times New Roman"/>
              </a:rPr>
              <a:t> </a:t>
            </a:r>
            <a:r>
              <a:rPr lang="en-US" sz="2000" spc="-5" dirty="0">
                <a:latin typeface="Times New Roman"/>
                <a:cs typeface="Times New Roman"/>
              </a:rPr>
              <a:t>of</a:t>
            </a:r>
            <a:r>
              <a:rPr lang="en-US" sz="2000" spc="204" dirty="0">
                <a:latin typeface="Times New Roman"/>
                <a:cs typeface="Times New Roman"/>
              </a:rPr>
              <a:t> </a:t>
            </a:r>
            <a:r>
              <a:rPr lang="en-US" sz="2000" spc="-5" dirty="0">
                <a:latin typeface="Times New Roman"/>
                <a:cs typeface="Times New Roman"/>
              </a:rPr>
              <a:t>instructions</a:t>
            </a:r>
            <a:r>
              <a:rPr lang="en-US" sz="2000" spc="210" dirty="0">
                <a:latin typeface="Times New Roman"/>
                <a:cs typeface="Times New Roman"/>
              </a:rPr>
              <a:t> </a:t>
            </a:r>
            <a:r>
              <a:rPr lang="en-US" sz="2000" spc="-5" dirty="0">
                <a:latin typeface="Times New Roman"/>
                <a:cs typeface="Times New Roman"/>
              </a:rPr>
              <a:t>(subprogram)</a:t>
            </a:r>
            <a:r>
              <a:rPr lang="en-US" sz="2000" spc="204" dirty="0">
                <a:latin typeface="Times New Roman"/>
                <a:cs typeface="Times New Roman"/>
              </a:rPr>
              <a:t> </a:t>
            </a:r>
            <a:r>
              <a:rPr lang="en-US" sz="2000" spc="-5" dirty="0">
                <a:latin typeface="Times New Roman"/>
                <a:cs typeface="Times New Roman"/>
              </a:rPr>
              <a:t>that</a:t>
            </a:r>
            <a:r>
              <a:rPr lang="en-US" sz="2000" spc="200" dirty="0">
                <a:latin typeface="Times New Roman"/>
                <a:cs typeface="Times New Roman"/>
              </a:rPr>
              <a:t> </a:t>
            </a:r>
            <a:r>
              <a:rPr lang="en-US" sz="2000" spc="-5" dirty="0">
                <a:latin typeface="Times New Roman"/>
                <a:cs typeface="Times New Roman"/>
              </a:rPr>
              <a:t>will</a:t>
            </a:r>
            <a:r>
              <a:rPr lang="en-US" sz="2000" spc="200" dirty="0">
                <a:latin typeface="Times New Roman"/>
                <a:cs typeface="Times New Roman"/>
              </a:rPr>
              <a:t> </a:t>
            </a:r>
            <a:r>
              <a:rPr lang="en-US" sz="2000" dirty="0">
                <a:latin typeface="Times New Roman"/>
                <a:cs typeface="Times New Roman"/>
              </a:rPr>
              <a:t>be</a:t>
            </a:r>
            <a:r>
              <a:rPr lang="en-US" sz="2000" spc="190" dirty="0">
                <a:latin typeface="Times New Roman"/>
                <a:cs typeface="Times New Roman"/>
              </a:rPr>
              <a:t> </a:t>
            </a:r>
            <a:r>
              <a:rPr lang="en-US" sz="2000" spc="-5" dirty="0">
                <a:latin typeface="Times New Roman"/>
                <a:cs typeface="Times New Roman"/>
              </a:rPr>
              <a:t>used </a:t>
            </a:r>
            <a:r>
              <a:rPr lang="en-US" sz="2000" spc="-335" dirty="0">
                <a:latin typeface="Times New Roman"/>
                <a:cs typeface="Times New Roman"/>
              </a:rPr>
              <a:t> </a:t>
            </a:r>
            <a:r>
              <a:rPr lang="en-US" sz="2000" spc="-5" dirty="0">
                <a:latin typeface="Times New Roman"/>
                <a:cs typeface="Times New Roman"/>
              </a:rPr>
              <a:t>repeatedly</a:t>
            </a:r>
            <a:r>
              <a:rPr lang="en-US" sz="2000" spc="-20" dirty="0">
                <a:latin typeface="Times New Roman"/>
                <a:cs typeface="Times New Roman"/>
              </a:rPr>
              <a:t> </a:t>
            </a:r>
            <a:r>
              <a:rPr lang="en-US" sz="2000" dirty="0">
                <a:latin typeface="Times New Roman"/>
                <a:cs typeface="Times New Roman"/>
              </a:rPr>
              <a:t>in</a:t>
            </a:r>
            <a:r>
              <a:rPr lang="en-US" sz="2000" spc="-10" dirty="0">
                <a:latin typeface="Times New Roman"/>
                <a:cs typeface="Times New Roman"/>
              </a:rPr>
              <a:t> </a:t>
            </a:r>
            <a:r>
              <a:rPr lang="en-US" sz="2000" spc="-5" dirty="0">
                <a:latin typeface="Times New Roman"/>
                <a:cs typeface="Times New Roman"/>
              </a:rPr>
              <a:t>different</a:t>
            </a:r>
            <a:r>
              <a:rPr lang="en-US" sz="2000" spc="15" dirty="0">
                <a:latin typeface="Times New Roman"/>
                <a:cs typeface="Times New Roman"/>
              </a:rPr>
              <a:t> </a:t>
            </a:r>
            <a:r>
              <a:rPr lang="en-US" sz="2000" spc="-5" dirty="0">
                <a:latin typeface="Times New Roman"/>
                <a:cs typeface="Times New Roman"/>
              </a:rPr>
              <a:t>locations</a:t>
            </a:r>
            <a:r>
              <a:rPr lang="en-US" sz="2000" spc="-15" dirty="0">
                <a:latin typeface="Times New Roman"/>
                <a:cs typeface="Times New Roman"/>
              </a:rPr>
              <a:t> </a:t>
            </a:r>
            <a:r>
              <a:rPr lang="en-US" sz="2000" dirty="0">
                <a:latin typeface="Times New Roman"/>
                <a:cs typeface="Times New Roman"/>
              </a:rPr>
              <a:t>of </a:t>
            </a:r>
            <a:r>
              <a:rPr lang="en-US" sz="2000" spc="-5" dirty="0">
                <a:latin typeface="Times New Roman"/>
                <a:cs typeface="Times New Roman"/>
              </a:rPr>
              <a:t>the</a:t>
            </a:r>
            <a:r>
              <a:rPr lang="en-US" sz="2000" spc="-15" dirty="0">
                <a:latin typeface="Times New Roman"/>
                <a:cs typeface="Times New Roman"/>
              </a:rPr>
              <a:t> </a:t>
            </a:r>
            <a:r>
              <a:rPr lang="en-US" sz="2000" spc="-5" dirty="0">
                <a:latin typeface="Times New Roman"/>
                <a:cs typeface="Times New Roman"/>
              </a:rPr>
              <a:t>program.</a:t>
            </a:r>
            <a:endParaRPr lang="en-US" sz="2000" dirty="0">
              <a:latin typeface="Times New Roman"/>
              <a:cs typeface="Times New Roman"/>
            </a:endParaRPr>
          </a:p>
          <a:p>
            <a:pPr marL="12700" marR="5080">
              <a:lnSpc>
                <a:spcPct val="102899"/>
              </a:lnSpc>
              <a:spcBef>
                <a:spcPts val="815"/>
              </a:spcBef>
              <a:buChar char="–"/>
              <a:tabLst>
                <a:tab pos="168275" algn="l"/>
              </a:tabLst>
            </a:pPr>
            <a:r>
              <a:rPr lang="en-US" sz="2000" spc="-5" dirty="0">
                <a:latin typeface="Times New Roman"/>
                <a:cs typeface="Times New Roman"/>
              </a:rPr>
              <a:t>Rather</a:t>
            </a:r>
            <a:r>
              <a:rPr lang="en-US" sz="2000" spc="150" dirty="0">
                <a:latin typeface="Times New Roman"/>
                <a:cs typeface="Times New Roman"/>
              </a:rPr>
              <a:t> </a:t>
            </a:r>
            <a:r>
              <a:rPr lang="en-US" sz="2000" spc="-5" dirty="0">
                <a:latin typeface="Times New Roman"/>
                <a:cs typeface="Times New Roman"/>
              </a:rPr>
              <a:t>than</a:t>
            </a:r>
            <a:r>
              <a:rPr lang="en-US" sz="2000" spc="170" dirty="0">
                <a:latin typeface="Times New Roman"/>
                <a:cs typeface="Times New Roman"/>
              </a:rPr>
              <a:t> </a:t>
            </a:r>
            <a:r>
              <a:rPr lang="en-US" sz="2000" spc="-5" dirty="0">
                <a:latin typeface="Times New Roman"/>
                <a:cs typeface="Times New Roman"/>
              </a:rPr>
              <a:t>repeat</a:t>
            </a:r>
            <a:r>
              <a:rPr lang="en-US" sz="2000" spc="155" dirty="0">
                <a:latin typeface="Times New Roman"/>
                <a:cs typeface="Times New Roman"/>
              </a:rPr>
              <a:t> </a:t>
            </a:r>
            <a:r>
              <a:rPr lang="en-US" sz="2000" spc="-5" dirty="0">
                <a:latin typeface="Times New Roman"/>
                <a:cs typeface="Times New Roman"/>
              </a:rPr>
              <a:t>the</a:t>
            </a:r>
            <a:r>
              <a:rPr lang="en-US" sz="2000" spc="150" dirty="0">
                <a:latin typeface="Times New Roman"/>
                <a:cs typeface="Times New Roman"/>
              </a:rPr>
              <a:t> </a:t>
            </a:r>
            <a:r>
              <a:rPr lang="en-US" sz="2000" spc="-5" dirty="0">
                <a:latin typeface="Times New Roman"/>
                <a:cs typeface="Times New Roman"/>
              </a:rPr>
              <a:t>same</a:t>
            </a:r>
            <a:r>
              <a:rPr lang="en-US" sz="2000" spc="170" dirty="0">
                <a:latin typeface="Times New Roman"/>
                <a:cs typeface="Times New Roman"/>
              </a:rPr>
              <a:t> </a:t>
            </a:r>
            <a:r>
              <a:rPr lang="en-US" sz="2000" spc="-5" dirty="0">
                <a:latin typeface="Times New Roman"/>
                <a:cs typeface="Times New Roman"/>
              </a:rPr>
              <a:t>instructions</a:t>
            </a:r>
            <a:r>
              <a:rPr lang="en-US" sz="2000" spc="155" dirty="0">
                <a:latin typeface="Times New Roman"/>
                <a:cs typeface="Times New Roman"/>
              </a:rPr>
              <a:t> </a:t>
            </a:r>
            <a:r>
              <a:rPr lang="en-US" sz="2000" spc="-5" dirty="0">
                <a:latin typeface="Times New Roman"/>
                <a:cs typeface="Times New Roman"/>
              </a:rPr>
              <a:t>several</a:t>
            </a:r>
            <a:r>
              <a:rPr lang="en-US" sz="2000" spc="160" dirty="0">
                <a:latin typeface="Times New Roman"/>
                <a:cs typeface="Times New Roman"/>
              </a:rPr>
              <a:t> </a:t>
            </a:r>
            <a:r>
              <a:rPr lang="en-US" sz="2000" spc="-5" dirty="0">
                <a:latin typeface="Times New Roman"/>
                <a:cs typeface="Times New Roman"/>
              </a:rPr>
              <a:t>times,</a:t>
            </a:r>
            <a:r>
              <a:rPr lang="en-US" sz="2000" spc="160" dirty="0">
                <a:latin typeface="Times New Roman"/>
                <a:cs typeface="Times New Roman"/>
              </a:rPr>
              <a:t> </a:t>
            </a:r>
            <a:r>
              <a:rPr lang="en-US" sz="2000" spc="-5" dirty="0">
                <a:latin typeface="Times New Roman"/>
                <a:cs typeface="Times New Roman"/>
              </a:rPr>
              <a:t>they</a:t>
            </a:r>
            <a:r>
              <a:rPr lang="en-US" sz="2000" spc="160" dirty="0">
                <a:latin typeface="Times New Roman"/>
                <a:cs typeface="Times New Roman"/>
              </a:rPr>
              <a:t> </a:t>
            </a:r>
            <a:r>
              <a:rPr lang="en-US" sz="2000" dirty="0">
                <a:latin typeface="Times New Roman"/>
                <a:cs typeface="Times New Roman"/>
              </a:rPr>
              <a:t>can</a:t>
            </a:r>
            <a:r>
              <a:rPr lang="en-US" sz="2000" spc="160" dirty="0">
                <a:latin typeface="Times New Roman"/>
                <a:cs typeface="Times New Roman"/>
              </a:rPr>
              <a:t> </a:t>
            </a:r>
            <a:r>
              <a:rPr lang="en-US" sz="2000" spc="-5" dirty="0">
                <a:latin typeface="Times New Roman"/>
                <a:cs typeface="Times New Roman"/>
              </a:rPr>
              <a:t>be</a:t>
            </a:r>
            <a:r>
              <a:rPr lang="en-US" sz="2000" spc="155" dirty="0">
                <a:latin typeface="Times New Roman"/>
                <a:cs typeface="Times New Roman"/>
              </a:rPr>
              <a:t> </a:t>
            </a:r>
            <a:r>
              <a:rPr lang="en-US" sz="2000" spc="-5" dirty="0">
                <a:latin typeface="Times New Roman"/>
                <a:cs typeface="Times New Roman"/>
              </a:rPr>
              <a:t>grouped </a:t>
            </a:r>
            <a:r>
              <a:rPr lang="en-US" sz="2000" spc="-335" dirty="0">
                <a:latin typeface="Times New Roman"/>
                <a:cs typeface="Times New Roman"/>
              </a:rPr>
              <a:t> </a:t>
            </a:r>
            <a:r>
              <a:rPr lang="en-US" sz="2000" spc="-5" dirty="0">
                <a:latin typeface="Times New Roman"/>
                <a:cs typeface="Times New Roman"/>
              </a:rPr>
              <a:t>into</a:t>
            </a:r>
            <a:r>
              <a:rPr lang="en-US" sz="2000" spc="-15" dirty="0">
                <a:latin typeface="Times New Roman"/>
                <a:cs typeface="Times New Roman"/>
              </a:rPr>
              <a:t> </a:t>
            </a:r>
            <a:r>
              <a:rPr lang="en-US" sz="2000" dirty="0">
                <a:latin typeface="Times New Roman"/>
                <a:cs typeface="Times New Roman"/>
              </a:rPr>
              <a:t>a </a:t>
            </a:r>
            <a:r>
              <a:rPr lang="en-US" sz="2000" spc="-5" dirty="0">
                <a:latin typeface="Times New Roman"/>
                <a:cs typeface="Times New Roman"/>
              </a:rPr>
              <a:t>subroutine</a:t>
            </a:r>
            <a:r>
              <a:rPr lang="en-US" sz="2000" spc="10" dirty="0">
                <a:latin typeface="Times New Roman"/>
                <a:cs typeface="Times New Roman"/>
              </a:rPr>
              <a:t> </a:t>
            </a:r>
            <a:r>
              <a:rPr lang="en-US" sz="2000" spc="-5" dirty="0">
                <a:latin typeface="Times New Roman"/>
                <a:cs typeface="Times New Roman"/>
              </a:rPr>
              <a:t>that</a:t>
            </a:r>
            <a:r>
              <a:rPr lang="en-US" sz="2000" spc="-15" dirty="0">
                <a:latin typeface="Times New Roman"/>
                <a:cs typeface="Times New Roman"/>
              </a:rPr>
              <a:t> </a:t>
            </a:r>
            <a:r>
              <a:rPr lang="en-US" sz="2000" dirty="0">
                <a:latin typeface="Times New Roman"/>
                <a:cs typeface="Times New Roman"/>
              </a:rPr>
              <a:t>is</a:t>
            </a:r>
            <a:r>
              <a:rPr lang="en-US" sz="2000" spc="5" dirty="0">
                <a:latin typeface="Times New Roman"/>
                <a:cs typeface="Times New Roman"/>
              </a:rPr>
              <a:t> </a:t>
            </a:r>
            <a:r>
              <a:rPr lang="en-US" sz="2000" spc="-5" dirty="0">
                <a:latin typeface="Times New Roman"/>
                <a:cs typeface="Times New Roman"/>
              </a:rPr>
              <a:t>called</a:t>
            </a:r>
            <a:r>
              <a:rPr lang="en-US" sz="2000" spc="5" dirty="0">
                <a:latin typeface="Times New Roman"/>
                <a:cs typeface="Times New Roman"/>
              </a:rPr>
              <a:t> </a:t>
            </a:r>
            <a:r>
              <a:rPr lang="en-US" sz="2000" spc="-5" dirty="0">
                <a:latin typeface="Times New Roman"/>
                <a:cs typeface="Times New Roman"/>
              </a:rPr>
              <a:t>from</a:t>
            </a:r>
            <a:r>
              <a:rPr lang="en-US" sz="2000" spc="-25" dirty="0">
                <a:latin typeface="Times New Roman"/>
                <a:cs typeface="Times New Roman"/>
              </a:rPr>
              <a:t> </a:t>
            </a:r>
            <a:r>
              <a:rPr lang="en-US" sz="2000" dirty="0">
                <a:latin typeface="Times New Roman"/>
                <a:cs typeface="Times New Roman"/>
              </a:rPr>
              <a:t>the </a:t>
            </a:r>
            <a:r>
              <a:rPr lang="en-US" sz="2000" spc="-5" dirty="0">
                <a:latin typeface="Times New Roman"/>
                <a:cs typeface="Times New Roman"/>
              </a:rPr>
              <a:t>different</a:t>
            </a:r>
            <a:r>
              <a:rPr lang="en-US" sz="2000" spc="5" dirty="0">
                <a:latin typeface="Times New Roman"/>
                <a:cs typeface="Times New Roman"/>
              </a:rPr>
              <a:t> </a:t>
            </a:r>
            <a:r>
              <a:rPr lang="en-US" sz="2000" spc="-5" dirty="0">
                <a:latin typeface="Times New Roman"/>
                <a:cs typeface="Times New Roman"/>
              </a:rPr>
              <a:t>locations.</a:t>
            </a:r>
            <a:endParaRPr lang="en-US" sz="2000" dirty="0">
              <a:latin typeface="Times New Roman"/>
              <a:cs typeface="Times New Roman"/>
            </a:endParaRPr>
          </a:p>
          <a:p>
            <a:pPr marL="146685" indent="-134620">
              <a:lnSpc>
                <a:spcPct val="100000"/>
              </a:lnSpc>
              <a:spcBef>
                <a:spcPts val="865"/>
              </a:spcBef>
              <a:buChar char="–"/>
              <a:tabLst>
                <a:tab pos="147320" algn="l"/>
              </a:tabLst>
            </a:pPr>
            <a:r>
              <a:rPr lang="en-US" sz="2000" dirty="0">
                <a:latin typeface="Times New Roman"/>
                <a:cs typeface="Times New Roman"/>
              </a:rPr>
              <a:t>In</a:t>
            </a:r>
            <a:r>
              <a:rPr lang="en-US" sz="2000" spc="5" dirty="0">
                <a:latin typeface="Times New Roman"/>
                <a:cs typeface="Times New Roman"/>
              </a:rPr>
              <a:t> </a:t>
            </a:r>
            <a:r>
              <a:rPr lang="en-US" sz="2000" spc="-5" dirty="0">
                <a:latin typeface="Times New Roman"/>
                <a:cs typeface="Times New Roman"/>
              </a:rPr>
              <a:t>Assembly</a:t>
            </a:r>
            <a:r>
              <a:rPr lang="en-US" sz="2000" spc="-20" dirty="0">
                <a:latin typeface="Times New Roman"/>
                <a:cs typeface="Times New Roman"/>
              </a:rPr>
              <a:t> </a:t>
            </a:r>
            <a:r>
              <a:rPr lang="en-US" sz="2000" spc="-5" dirty="0">
                <a:latin typeface="Times New Roman"/>
                <a:cs typeface="Times New Roman"/>
              </a:rPr>
              <a:t>language,</a:t>
            </a:r>
            <a:r>
              <a:rPr lang="en-US" sz="2000" dirty="0">
                <a:latin typeface="Times New Roman"/>
                <a:cs typeface="Times New Roman"/>
              </a:rPr>
              <a:t> a </a:t>
            </a:r>
            <a:r>
              <a:rPr lang="en-US" sz="2000" spc="-5" dirty="0">
                <a:latin typeface="Times New Roman"/>
                <a:cs typeface="Times New Roman"/>
              </a:rPr>
              <a:t>subroutine</a:t>
            </a:r>
            <a:r>
              <a:rPr lang="en-US" sz="2000" spc="5" dirty="0">
                <a:latin typeface="Times New Roman"/>
                <a:cs typeface="Times New Roman"/>
              </a:rPr>
              <a:t> </a:t>
            </a:r>
            <a:r>
              <a:rPr lang="en-US" sz="2000" spc="-5" dirty="0">
                <a:latin typeface="Times New Roman"/>
                <a:cs typeface="Times New Roman"/>
              </a:rPr>
              <a:t>can</a:t>
            </a:r>
            <a:r>
              <a:rPr lang="en-US" sz="2000" spc="5" dirty="0">
                <a:latin typeface="Times New Roman"/>
                <a:cs typeface="Times New Roman"/>
              </a:rPr>
              <a:t> </a:t>
            </a:r>
            <a:r>
              <a:rPr lang="en-US" sz="2000" spc="-5" dirty="0">
                <a:latin typeface="Times New Roman"/>
                <a:cs typeface="Times New Roman"/>
              </a:rPr>
              <a:t>exist</a:t>
            </a:r>
            <a:r>
              <a:rPr lang="en-US" sz="2000" spc="10" dirty="0">
                <a:latin typeface="Times New Roman"/>
                <a:cs typeface="Times New Roman"/>
              </a:rPr>
              <a:t> </a:t>
            </a:r>
            <a:r>
              <a:rPr lang="en-US" sz="2000" spc="-5" dirty="0">
                <a:latin typeface="Times New Roman"/>
                <a:cs typeface="Times New Roman"/>
              </a:rPr>
              <a:t>anywhere</a:t>
            </a:r>
            <a:r>
              <a:rPr lang="en-US" sz="2000" dirty="0">
                <a:latin typeface="Times New Roman"/>
                <a:cs typeface="Times New Roman"/>
              </a:rPr>
              <a:t> </a:t>
            </a:r>
            <a:r>
              <a:rPr lang="en-US" sz="2000" spc="-5" dirty="0">
                <a:latin typeface="Times New Roman"/>
                <a:cs typeface="Times New Roman"/>
              </a:rPr>
              <a:t>in</a:t>
            </a:r>
            <a:r>
              <a:rPr lang="en-US" sz="2000" spc="10" dirty="0">
                <a:latin typeface="Times New Roman"/>
                <a:cs typeface="Times New Roman"/>
              </a:rPr>
              <a:t> </a:t>
            </a:r>
            <a:r>
              <a:rPr lang="en-US" sz="2000" spc="-5" dirty="0">
                <a:latin typeface="Times New Roman"/>
                <a:cs typeface="Times New Roman"/>
              </a:rPr>
              <a:t>the</a:t>
            </a:r>
            <a:r>
              <a:rPr lang="en-US" sz="2000" spc="20" dirty="0">
                <a:latin typeface="Times New Roman"/>
                <a:cs typeface="Times New Roman"/>
              </a:rPr>
              <a:t> </a:t>
            </a:r>
            <a:r>
              <a:rPr lang="en-US" sz="2000" spc="-5" dirty="0">
                <a:latin typeface="Times New Roman"/>
                <a:cs typeface="Times New Roman"/>
              </a:rPr>
              <a:t>code.</a:t>
            </a:r>
            <a:endParaRPr lang="en-US" sz="2000" dirty="0">
              <a:latin typeface="Times New Roman"/>
              <a:cs typeface="Times New Roman"/>
            </a:endParaRPr>
          </a:p>
          <a:p>
            <a:pPr marL="12700" marR="6985">
              <a:lnSpc>
                <a:spcPct val="103600"/>
              </a:lnSpc>
              <a:spcBef>
                <a:spcPts val="790"/>
              </a:spcBef>
              <a:buChar char="–"/>
              <a:tabLst>
                <a:tab pos="195580" algn="l"/>
              </a:tabLst>
            </a:pPr>
            <a:r>
              <a:rPr lang="en-US" sz="2000" spc="-5" dirty="0">
                <a:latin typeface="Times New Roman"/>
                <a:cs typeface="Times New Roman"/>
              </a:rPr>
              <a:t>However,</a:t>
            </a:r>
            <a:r>
              <a:rPr lang="en-US" sz="2000" spc="25" dirty="0">
                <a:latin typeface="Times New Roman"/>
                <a:cs typeface="Times New Roman"/>
              </a:rPr>
              <a:t> </a:t>
            </a:r>
            <a:r>
              <a:rPr lang="en-US" sz="2000" spc="-5" dirty="0">
                <a:latin typeface="Times New Roman"/>
                <a:cs typeface="Times New Roman"/>
              </a:rPr>
              <a:t>it</a:t>
            </a:r>
            <a:r>
              <a:rPr lang="en-US" sz="2000" spc="30" dirty="0">
                <a:latin typeface="Times New Roman"/>
                <a:cs typeface="Times New Roman"/>
              </a:rPr>
              <a:t> </a:t>
            </a:r>
            <a:r>
              <a:rPr lang="en-US" sz="2000" dirty="0">
                <a:latin typeface="Times New Roman"/>
                <a:cs typeface="Times New Roman"/>
              </a:rPr>
              <a:t>is</a:t>
            </a:r>
            <a:r>
              <a:rPr lang="en-US" sz="2000" spc="25" dirty="0">
                <a:latin typeface="Times New Roman"/>
                <a:cs typeface="Times New Roman"/>
              </a:rPr>
              <a:t> </a:t>
            </a:r>
            <a:r>
              <a:rPr lang="en-US" sz="2000" spc="-5" dirty="0">
                <a:latin typeface="Times New Roman"/>
                <a:cs typeface="Times New Roman"/>
              </a:rPr>
              <a:t>customary</a:t>
            </a:r>
            <a:r>
              <a:rPr lang="en-US" sz="2000" spc="20" dirty="0">
                <a:latin typeface="Times New Roman"/>
                <a:cs typeface="Times New Roman"/>
              </a:rPr>
              <a:t> </a:t>
            </a:r>
            <a:r>
              <a:rPr lang="en-US" sz="2000" dirty="0">
                <a:latin typeface="Times New Roman"/>
                <a:cs typeface="Times New Roman"/>
              </a:rPr>
              <a:t>to</a:t>
            </a:r>
            <a:r>
              <a:rPr lang="en-US" sz="2000" spc="25" dirty="0">
                <a:latin typeface="Times New Roman"/>
                <a:cs typeface="Times New Roman"/>
              </a:rPr>
              <a:t> </a:t>
            </a:r>
            <a:r>
              <a:rPr lang="en-US" sz="2000" spc="-5" dirty="0">
                <a:latin typeface="Times New Roman"/>
                <a:cs typeface="Times New Roman"/>
              </a:rPr>
              <a:t>place</a:t>
            </a:r>
            <a:r>
              <a:rPr lang="en-US" sz="2000" spc="30" dirty="0">
                <a:latin typeface="Times New Roman"/>
                <a:cs typeface="Times New Roman"/>
              </a:rPr>
              <a:t> </a:t>
            </a:r>
            <a:r>
              <a:rPr lang="en-US" sz="2000" spc="-5" dirty="0">
                <a:latin typeface="Times New Roman"/>
                <a:cs typeface="Times New Roman"/>
              </a:rPr>
              <a:t>subroutines</a:t>
            </a:r>
            <a:r>
              <a:rPr lang="en-US" sz="2000" spc="30" dirty="0">
                <a:latin typeface="Times New Roman"/>
                <a:cs typeface="Times New Roman"/>
              </a:rPr>
              <a:t> </a:t>
            </a:r>
            <a:r>
              <a:rPr lang="en-US" sz="2000" spc="-5" dirty="0">
                <a:latin typeface="Times New Roman"/>
                <a:cs typeface="Times New Roman"/>
              </a:rPr>
              <a:t>separately</a:t>
            </a:r>
            <a:r>
              <a:rPr lang="en-US" sz="2000" spc="30" dirty="0">
                <a:latin typeface="Times New Roman"/>
                <a:cs typeface="Times New Roman"/>
              </a:rPr>
              <a:t> </a:t>
            </a:r>
            <a:r>
              <a:rPr lang="en-US" sz="2000" dirty="0">
                <a:latin typeface="Times New Roman"/>
                <a:cs typeface="Times New Roman"/>
              </a:rPr>
              <a:t>from</a:t>
            </a:r>
            <a:r>
              <a:rPr lang="en-US" sz="2000" spc="10" dirty="0">
                <a:latin typeface="Times New Roman"/>
                <a:cs typeface="Times New Roman"/>
              </a:rPr>
              <a:t> </a:t>
            </a:r>
            <a:r>
              <a:rPr lang="en-US" sz="2000" dirty="0">
                <a:latin typeface="Times New Roman"/>
                <a:cs typeface="Times New Roman"/>
              </a:rPr>
              <a:t>the</a:t>
            </a:r>
            <a:r>
              <a:rPr lang="en-US" sz="2000" spc="20" dirty="0">
                <a:latin typeface="Times New Roman"/>
                <a:cs typeface="Times New Roman"/>
              </a:rPr>
              <a:t> </a:t>
            </a:r>
            <a:r>
              <a:rPr lang="en-US" sz="2000" spc="-5" dirty="0">
                <a:latin typeface="Times New Roman"/>
                <a:cs typeface="Times New Roman"/>
              </a:rPr>
              <a:t>main </a:t>
            </a:r>
            <a:r>
              <a:rPr lang="en-US" sz="2000" spc="-335" dirty="0">
                <a:latin typeface="Times New Roman"/>
                <a:cs typeface="Times New Roman"/>
              </a:rPr>
              <a:t> </a:t>
            </a:r>
            <a:r>
              <a:rPr lang="en-US" sz="2000" spc="-5" dirty="0">
                <a:latin typeface="Times New Roman"/>
                <a:cs typeface="Times New Roman"/>
              </a:rPr>
              <a:t>program.</a:t>
            </a:r>
            <a:endParaRPr lang="en-US" sz="2000" dirty="0">
              <a:latin typeface="Times New Roman"/>
              <a:cs typeface="Times New Roman"/>
            </a:endParaRPr>
          </a:p>
          <a:p>
            <a:pPr marL="12700">
              <a:lnSpc>
                <a:spcPct val="100000"/>
              </a:lnSpc>
              <a:spcBef>
                <a:spcPts val="870"/>
              </a:spcBef>
            </a:pPr>
            <a:r>
              <a:rPr lang="en-US" sz="2000" spc="-5" dirty="0">
                <a:latin typeface="Times New Roman"/>
                <a:cs typeface="Times New Roman"/>
              </a:rPr>
              <a:t>The</a:t>
            </a:r>
            <a:r>
              <a:rPr lang="en-US" sz="2000" dirty="0">
                <a:latin typeface="Times New Roman"/>
                <a:cs typeface="Times New Roman"/>
              </a:rPr>
              <a:t> </a:t>
            </a:r>
            <a:r>
              <a:rPr lang="en-US" sz="2000" spc="-5" dirty="0">
                <a:latin typeface="Times New Roman"/>
                <a:cs typeface="Times New Roman"/>
              </a:rPr>
              <a:t>8085</a:t>
            </a:r>
            <a:r>
              <a:rPr lang="en-US" sz="2000" spc="-10" dirty="0">
                <a:latin typeface="Times New Roman"/>
                <a:cs typeface="Times New Roman"/>
              </a:rPr>
              <a:t> </a:t>
            </a:r>
            <a:r>
              <a:rPr lang="en-US" sz="2000" dirty="0">
                <a:latin typeface="Times New Roman"/>
                <a:cs typeface="Times New Roman"/>
              </a:rPr>
              <a:t>has</a:t>
            </a:r>
            <a:r>
              <a:rPr lang="en-US" sz="2000" spc="10" dirty="0">
                <a:latin typeface="Times New Roman"/>
                <a:cs typeface="Times New Roman"/>
              </a:rPr>
              <a:t> </a:t>
            </a:r>
            <a:r>
              <a:rPr lang="en-US" sz="2000" b="1" spc="-5" dirty="0">
                <a:latin typeface="Times New Roman"/>
                <a:cs typeface="Times New Roman"/>
              </a:rPr>
              <a:t>two</a:t>
            </a:r>
            <a:r>
              <a:rPr lang="en-US" sz="2000" b="1" dirty="0">
                <a:latin typeface="Times New Roman"/>
                <a:cs typeface="Times New Roman"/>
              </a:rPr>
              <a:t> </a:t>
            </a:r>
            <a:r>
              <a:rPr lang="en-US" sz="2000" b="1" spc="-5" dirty="0">
                <a:latin typeface="Times New Roman"/>
                <a:cs typeface="Times New Roman"/>
              </a:rPr>
              <a:t>instructions</a:t>
            </a:r>
            <a:r>
              <a:rPr lang="en-US" sz="2000" b="1" spc="5" dirty="0">
                <a:latin typeface="Times New Roman"/>
                <a:cs typeface="Times New Roman"/>
              </a:rPr>
              <a:t> </a:t>
            </a:r>
            <a:r>
              <a:rPr lang="en-US" sz="2000" spc="-5" dirty="0">
                <a:latin typeface="Times New Roman"/>
                <a:cs typeface="Times New Roman"/>
              </a:rPr>
              <a:t>for</a:t>
            </a:r>
            <a:r>
              <a:rPr lang="en-US" sz="2000" spc="5" dirty="0">
                <a:latin typeface="Times New Roman"/>
                <a:cs typeface="Times New Roman"/>
              </a:rPr>
              <a:t> </a:t>
            </a:r>
            <a:r>
              <a:rPr lang="en-US" sz="2000" spc="-5" dirty="0">
                <a:latin typeface="Times New Roman"/>
                <a:cs typeface="Times New Roman"/>
              </a:rPr>
              <a:t>dealing</a:t>
            </a:r>
            <a:r>
              <a:rPr lang="en-US" sz="2000" spc="-15" dirty="0">
                <a:latin typeface="Times New Roman"/>
                <a:cs typeface="Times New Roman"/>
              </a:rPr>
              <a:t> </a:t>
            </a:r>
            <a:r>
              <a:rPr lang="en-US" sz="2000" spc="-5" dirty="0">
                <a:latin typeface="Times New Roman"/>
                <a:cs typeface="Times New Roman"/>
              </a:rPr>
              <a:t>with</a:t>
            </a:r>
            <a:r>
              <a:rPr lang="en-US" sz="2000" spc="10" dirty="0">
                <a:latin typeface="Times New Roman"/>
                <a:cs typeface="Times New Roman"/>
              </a:rPr>
              <a:t> </a:t>
            </a:r>
            <a:r>
              <a:rPr lang="en-US" sz="2000" spc="-5" dirty="0">
                <a:latin typeface="Times New Roman"/>
                <a:cs typeface="Times New Roman"/>
              </a:rPr>
              <a:t>subroutines.</a:t>
            </a:r>
            <a:endParaRPr lang="en-US" sz="2000" dirty="0">
              <a:latin typeface="Times New Roman"/>
              <a:cs typeface="Times New Roman"/>
            </a:endParaRPr>
          </a:p>
          <a:p>
            <a:pPr marL="146685" indent="-134620">
              <a:lnSpc>
                <a:spcPct val="100000"/>
              </a:lnSpc>
              <a:spcBef>
                <a:spcPts val="850"/>
              </a:spcBef>
              <a:buChar char="–"/>
              <a:tabLst>
                <a:tab pos="147320" algn="l"/>
              </a:tabLst>
            </a:pPr>
            <a:r>
              <a:rPr lang="en-US" sz="2000" spc="-5" dirty="0">
                <a:latin typeface="Times New Roman"/>
                <a:cs typeface="Times New Roman"/>
              </a:rPr>
              <a:t>The</a:t>
            </a:r>
            <a:r>
              <a:rPr lang="en-US" sz="2000" dirty="0">
                <a:latin typeface="Times New Roman"/>
                <a:cs typeface="Times New Roman"/>
              </a:rPr>
              <a:t> </a:t>
            </a:r>
            <a:r>
              <a:rPr lang="en-US" sz="2000" spc="-5" dirty="0">
                <a:latin typeface="Times New Roman"/>
                <a:cs typeface="Times New Roman"/>
              </a:rPr>
              <a:t>CALL</a:t>
            </a:r>
            <a:r>
              <a:rPr lang="en-US" sz="2000" dirty="0">
                <a:latin typeface="Times New Roman"/>
                <a:cs typeface="Times New Roman"/>
              </a:rPr>
              <a:t> </a:t>
            </a:r>
            <a:r>
              <a:rPr lang="en-US" sz="2000" spc="-5" dirty="0">
                <a:latin typeface="Times New Roman"/>
                <a:cs typeface="Times New Roman"/>
              </a:rPr>
              <a:t>instruction</a:t>
            </a:r>
            <a:r>
              <a:rPr lang="en-US" sz="2000" spc="-10" dirty="0">
                <a:latin typeface="Times New Roman"/>
                <a:cs typeface="Times New Roman"/>
              </a:rPr>
              <a:t> </a:t>
            </a:r>
            <a:r>
              <a:rPr lang="en-US" sz="2000" dirty="0">
                <a:latin typeface="Times New Roman"/>
                <a:cs typeface="Times New Roman"/>
              </a:rPr>
              <a:t>is</a:t>
            </a:r>
            <a:r>
              <a:rPr lang="en-US" sz="2000" spc="-10" dirty="0">
                <a:latin typeface="Times New Roman"/>
                <a:cs typeface="Times New Roman"/>
              </a:rPr>
              <a:t> </a:t>
            </a:r>
            <a:r>
              <a:rPr lang="en-US" sz="2000" spc="-5" dirty="0">
                <a:latin typeface="Times New Roman"/>
                <a:cs typeface="Times New Roman"/>
              </a:rPr>
              <a:t>used </a:t>
            </a:r>
            <a:r>
              <a:rPr lang="en-US" sz="2000" dirty="0">
                <a:latin typeface="Times New Roman"/>
                <a:cs typeface="Times New Roman"/>
              </a:rPr>
              <a:t>to</a:t>
            </a:r>
            <a:r>
              <a:rPr lang="en-US" sz="2000" spc="10" dirty="0">
                <a:latin typeface="Times New Roman"/>
                <a:cs typeface="Times New Roman"/>
              </a:rPr>
              <a:t> </a:t>
            </a:r>
            <a:r>
              <a:rPr lang="en-US" sz="2000" spc="-5" dirty="0">
                <a:latin typeface="Times New Roman"/>
                <a:cs typeface="Times New Roman"/>
              </a:rPr>
              <a:t>redirect</a:t>
            </a:r>
            <a:r>
              <a:rPr lang="en-US" sz="2000" spc="-15" dirty="0">
                <a:latin typeface="Times New Roman"/>
                <a:cs typeface="Times New Roman"/>
              </a:rPr>
              <a:t> </a:t>
            </a:r>
            <a:r>
              <a:rPr lang="en-US" sz="2000" dirty="0">
                <a:latin typeface="Times New Roman"/>
                <a:cs typeface="Times New Roman"/>
              </a:rPr>
              <a:t>program</a:t>
            </a:r>
            <a:r>
              <a:rPr lang="en-US" sz="2000" spc="-20" dirty="0">
                <a:latin typeface="Times New Roman"/>
                <a:cs typeface="Times New Roman"/>
              </a:rPr>
              <a:t> </a:t>
            </a:r>
            <a:r>
              <a:rPr lang="en-US" sz="2000" spc="-5" dirty="0">
                <a:latin typeface="Times New Roman"/>
                <a:cs typeface="Times New Roman"/>
              </a:rPr>
              <a:t>execution</a:t>
            </a:r>
            <a:r>
              <a:rPr lang="en-US" sz="2000" spc="10" dirty="0">
                <a:latin typeface="Times New Roman"/>
                <a:cs typeface="Times New Roman"/>
              </a:rPr>
              <a:t> </a:t>
            </a:r>
            <a:r>
              <a:rPr lang="en-US" sz="2000" spc="-5" dirty="0">
                <a:latin typeface="Times New Roman"/>
                <a:cs typeface="Times New Roman"/>
              </a:rPr>
              <a:t>to</a:t>
            </a:r>
            <a:r>
              <a:rPr lang="en-US" sz="2000" dirty="0">
                <a:latin typeface="Times New Roman"/>
                <a:cs typeface="Times New Roman"/>
              </a:rPr>
              <a:t> the</a:t>
            </a:r>
            <a:r>
              <a:rPr lang="en-US" sz="2000" spc="-10" dirty="0">
                <a:latin typeface="Times New Roman"/>
                <a:cs typeface="Times New Roman"/>
              </a:rPr>
              <a:t> </a:t>
            </a:r>
            <a:r>
              <a:rPr lang="en-US" sz="2000" spc="-5" dirty="0">
                <a:latin typeface="Times New Roman"/>
                <a:cs typeface="Times New Roman"/>
              </a:rPr>
              <a:t>subroutine.</a:t>
            </a:r>
            <a:endParaRPr lang="en-US" sz="2000" dirty="0">
              <a:latin typeface="Times New Roman"/>
              <a:cs typeface="Times New Roman"/>
            </a:endParaRPr>
          </a:p>
          <a:p>
            <a:pPr marL="146685" indent="-134620">
              <a:lnSpc>
                <a:spcPct val="100000"/>
              </a:lnSpc>
              <a:spcBef>
                <a:spcPts val="850"/>
              </a:spcBef>
              <a:buChar char="–"/>
              <a:tabLst>
                <a:tab pos="147320" algn="l"/>
              </a:tabLst>
            </a:pPr>
            <a:r>
              <a:rPr lang="en-US" sz="2000" spc="-5" dirty="0">
                <a:latin typeface="Times New Roman"/>
                <a:cs typeface="Times New Roman"/>
              </a:rPr>
              <a:t>The</a:t>
            </a:r>
            <a:r>
              <a:rPr lang="en-US" sz="2000" dirty="0">
                <a:latin typeface="Times New Roman"/>
                <a:cs typeface="Times New Roman"/>
              </a:rPr>
              <a:t> </a:t>
            </a:r>
            <a:r>
              <a:rPr lang="en-US" sz="2000" spc="-5" dirty="0">
                <a:latin typeface="Times New Roman"/>
                <a:cs typeface="Times New Roman"/>
              </a:rPr>
              <a:t>RET instruction</a:t>
            </a:r>
            <a:r>
              <a:rPr lang="en-US" sz="2000" spc="10" dirty="0">
                <a:latin typeface="Times New Roman"/>
                <a:cs typeface="Times New Roman"/>
              </a:rPr>
              <a:t> </a:t>
            </a:r>
            <a:r>
              <a:rPr lang="en-US" sz="2000" spc="-5" dirty="0">
                <a:latin typeface="Times New Roman"/>
                <a:cs typeface="Times New Roman"/>
              </a:rPr>
              <a:t>is</a:t>
            </a:r>
            <a:r>
              <a:rPr lang="en-US" sz="2000" spc="5" dirty="0">
                <a:latin typeface="Times New Roman"/>
                <a:cs typeface="Times New Roman"/>
              </a:rPr>
              <a:t> </a:t>
            </a:r>
            <a:r>
              <a:rPr lang="en-US" sz="2000" spc="-5" dirty="0">
                <a:latin typeface="Times New Roman"/>
                <a:cs typeface="Times New Roman"/>
              </a:rPr>
              <a:t>used</a:t>
            </a:r>
            <a:r>
              <a:rPr lang="en-US" sz="2000" spc="10" dirty="0">
                <a:latin typeface="Times New Roman"/>
                <a:cs typeface="Times New Roman"/>
              </a:rPr>
              <a:t> </a:t>
            </a:r>
            <a:r>
              <a:rPr lang="en-US" sz="2000" spc="-5" dirty="0">
                <a:latin typeface="Times New Roman"/>
                <a:cs typeface="Times New Roman"/>
              </a:rPr>
              <a:t>to</a:t>
            </a:r>
            <a:r>
              <a:rPr lang="en-US" sz="2000" spc="10" dirty="0">
                <a:latin typeface="Times New Roman"/>
                <a:cs typeface="Times New Roman"/>
              </a:rPr>
              <a:t> </a:t>
            </a:r>
            <a:r>
              <a:rPr lang="en-US" sz="2000" spc="-5" dirty="0">
                <a:latin typeface="Times New Roman"/>
                <a:cs typeface="Times New Roman"/>
              </a:rPr>
              <a:t>return</a:t>
            </a:r>
            <a:r>
              <a:rPr lang="en-US" sz="2000" spc="5" dirty="0">
                <a:latin typeface="Times New Roman"/>
                <a:cs typeface="Times New Roman"/>
              </a:rPr>
              <a:t> </a:t>
            </a:r>
            <a:r>
              <a:rPr lang="en-US" sz="2000" spc="-5" dirty="0">
                <a:latin typeface="Times New Roman"/>
                <a:cs typeface="Times New Roman"/>
              </a:rPr>
              <a:t>the</a:t>
            </a:r>
            <a:r>
              <a:rPr lang="en-US" sz="2000" spc="-15" dirty="0">
                <a:latin typeface="Times New Roman"/>
                <a:cs typeface="Times New Roman"/>
              </a:rPr>
              <a:t> </a:t>
            </a:r>
            <a:r>
              <a:rPr lang="en-US" sz="2000" spc="-5" dirty="0">
                <a:latin typeface="Times New Roman"/>
                <a:cs typeface="Times New Roman"/>
              </a:rPr>
              <a:t>execution</a:t>
            </a:r>
            <a:r>
              <a:rPr lang="en-US" sz="2000" spc="-10" dirty="0">
                <a:latin typeface="Times New Roman"/>
                <a:cs typeface="Times New Roman"/>
              </a:rPr>
              <a:t> </a:t>
            </a:r>
            <a:r>
              <a:rPr lang="en-US" sz="2000" dirty="0">
                <a:latin typeface="Times New Roman"/>
                <a:cs typeface="Times New Roman"/>
              </a:rPr>
              <a:t>to</a:t>
            </a:r>
            <a:r>
              <a:rPr lang="en-US" sz="2000" spc="-15" dirty="0">
                <a:latin typeface="Times New Roman"/>
                <a:cs typeface="Times New Roman"/>
              </a:rPr>
              <a:t> </a:t>
            </a:r>
            <a:r>
              <a:rPr lang="en-US" sz="2000" spc="-5" dirty="0">
                <a:latin typeface="Times New Roman"/>
                <a:cs typeface="Times New Roman"/>
              </a:rPr>
              <a:t>the</a:t>
            </a:r>
            <a:r>
              <a:rPr lang="en-US" sz="2000" spc="5" dirty="0">
                <a:latin typeface="Times New Roman"/>
                <a:cs typeface="Times New Roman"/>
              </a:rPr>
              <a:t> </a:t>
            </a:r>
            <a:r>
              <a:rPr lang="en-US" sz="2000" spc="-5" dirty="0">
                <a:latin typeface="Times New Roman"/>
                <a:cs typeface="Times New Roman"/>
              </a:rPr>
              <a:t>calling</a:t>
            </a:r>
            <a:r>
              <a:rPr lang="en-US" sz="2000" spc="5" dirty="0">
                <a:latin typeface="Times New Roman"/>
                <a:cs typeface="Times New Roman"/>
              </a:rPr>
              <a:t> </a:t>
            </a:r>
            <a:r>
              <a:rPr lang="en-US" sz="2000" spc="-5" dirty="0">
                <a:latin typeface="Times New Roman"/>
                <a:cs typeface="Times New Roman"/>
              </a:rPr>
              <a:t>routine.</a:t>
            </a:r>
            <a:endParaRPr lang="en-US" sz="2000" dirty="0">
              <a:latin typeface="Times New Roman"/>
              <a:cs typeface="Times New Roman"/>
            </a:endParaRPr>
          </a:p>
          <a:p>
            <a:pPr marL="0" marR="5080" indent="0">
              <a:lnSpc>
                <a:spcPct val="102899"/>
              </a:lnSpc>
              <a:spcBef>
                <a:spcPts val="815"/>
              </a:spcBef>
              <a:buNone/>
            </a:pPr>
            <a:endParaRPr lang="en-US" sz="2000" dirty="0">
              <a:latin typeface="Times New Roman"/>
              <a:cs typeface="Times New Roman"/>
            </a:endParaRP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Tree>
    <p:extLst>
      <p:ext uri="{BB962C8B-B14F-4D97-AF65-F5344CB8AC3E}">
        <p14:creationId xmlns:p14="http://schemas.microsoft.com/office/powerpoint/2010/main" val="16580669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D1C6399D-3B26-4FA1-90B4-926565CBFDEC}"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49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983902" y="980728"/>
            <a:ext cx="771100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600" b="1" dirty="0">
                <a:latin typeface="Times New Roman" panose="02020603050405020304" pitchFamily="18" charset="0"/>
                <a:cs typeface="Times New Roman" panose="02020603050405020304" pitchFamily="18" charset="0"/>
              </a:rPr>
              <a:t>Subroutine</a:t>
            </a: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pic>
        <p:nvPicPr>
          <p:cNvPr id="11" name="Picture 10">
            <a:extLst>
              <a:ext uri="{FF2B5EF4-FFF2-40B4-BE49-F238E27FC236}">
                <a16:creationId xmlns:a16="http://schemas.microsoft.com/office/drawing/2014/main" xmlns="" id="{0623A0EA-86C2-4CE5-AE92-3444E2E3E1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750" y="1632026"/>
            <a:ext cx="7767971" cy="5089450"/>
          </a:xfrm>
          <a:prstGeom prst="rect">
            <a:avLst/>
          </a:prstGeom>
        </p:spPr>
      </p:pic>
    </p:spTree>
    <p:extLst>
      <p:ext uri="{BB962C8B-B14F-4D97-AF65-F5344CB8AC3E}">
        <p14:creationId xmlns:p14="http://schemas.microsoft.com/office/powerpoint/2010/main" val="23660770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2ADBE615-7B4F-433A-995B-92FB8BD65B63}" type="datetime1">
              <a:rPr lang="en-US" smtClean="0"/>
              <a:t>3/22/2023</a:t>
            </a:fld>
            <a:endParaRPr lang="en-US"/>
          </a:p>
        </p:txBody>
      </p:sp>
      <p:sp>
        <p:nvSpPr>
          <p:cNvPr id="6" name="Slide Number Placeholder 5"/>
          <p:cNvSpPr>
            <a:spLocks noGrp="1"/>
          </p:cNvSpPr>
          <p:nvPr>
            <p:ph type="sldNum" sz="quarter" idx="12"/>
          </p:nvPr>
        </p:nvSpPr>
        <p:spPr/>
        <p:txBody>
          <a:bodyPr/>
          <a:lstStyle/>
          <a:p>
            <a:pPr>
              <a:defRPr/>
            </a:pPr>
            <a:fld id="{D0FE1173-937A-497F-9834-FDABE88A4187}" type="slidenum">
              <a:rPr lang="en-US" smtClean="0"/>
              <a:pPr>
                <a:defRPr/>
              </a:pPr>
              <a:t>5</a:t>
            </a:fld>
            <a:endParaRPr lang="en-US"/>
          </a:p>
        </p:txBody>
      </p:sp>
      <p:sp>
        <p:nvSpPr>
          <p:cNvPr id="10" name="Title 1"/>
          <p:cNvSpPr>
            <a:spLocks noGrp="1"/>
          </p:cNvSpPr>
          <p:nvPr>
            <p:ph type="title"/>
          </p:nvPr>
        </p:nvSpPr>
        <p:spPr>
          <a:xfrm>
            <a:off x="1600200" y="0"/>
            <a:ext cx="7543800" cy="868362"/>
          </a:xfrm>
        </p:spPr>
        <p:style>
          <a:lnRef idx="1">
            <a:schemeClr val="accent5"/>
          </a:lnRef>
          <a:fillRef idx="2">
            <a:schemeClr val="accent5"/>
          </a:fillRef>
          <a:effectRef idx="1">
            <a:schemeClr val="accent5"/>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p>
        </p:txBody>
      </p:sp>
      <p:sp>
        <p:nvSpPr>
          <p:cNvPr id="8" name="Rectangle 7"/>
          <p:cNvSpPr/>
          <p:nvPr/>
        </p:nvSpPr>
        <p:spPr>
          <a:xfrm>
            <a:off x="2889582" y="976312"/>
            <a:ext cx="3637383"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latin typeface="Times New Roman" panose="02020603050405020304" pitchFamily="18" charset="0"/>
                <a:cs typeface="Times New Roman" panose="02020603050405020304" pitchFamily="18" charset="0"/>
              </a:rPr>
              <a:t>Branch Wise Application</a:t>
            </a:r>
            <a:endParaRPr kumimoji="0" lang="en-US" sz="24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sp>
        <p:nvSpPr>
          <p:cNvPr id="13" name="Footer Placeholder 12"/>
          <p:cNvSpPr>
            <a:spLocks noGrp="1"/>
          </p:cNvSpPr>
          <p:nvPr>
            <p:ph type="ftr" sz="quarter" idx="11"/>
          </p:nvPr>
        </p:nvSpPr>
        <p:spPr>
          <a:xfrm>
            <a:off x="2209800" y="6248400"/>
            <a:ext cx="5105400" cy="914400"/>
          </a:xfrm>
        </p:spPr>
        <p:txBody>
          <a:bodyPr/>
          <a:lstStyle/>
          <a:p>
            <a:r>
              <a:rPr lang="it-IT" smtClean="0">
                <a:latin typeface="Times New Roman" panose="02020603050405020304" pitchFamily="18" charset="0"/>
                <a:cs typeface="Times New Roman" panose="02020603050405020304" pitchFamily="18" charset="0"/>
              </a:rPr>
              <a:t>Shikha Singh              Microprocessor                  UNIT- 3</a:t>
            </a:r>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24037014-738E-42DF-ADDE-F45EF3F61811}"/>
              </a:ext>
            </a:extLst>
          </p:cNvPr>
          <p:cNvPicPr>
            <a:picLocks noChangeAspect="1"/>
          </p:cNvPicPr>
          <p:nvPr/>
        </p:nvPicPr>
        <p:blipFill>
          <a:blip r:embed="rId2" cstate="print"/>
          <a:stretch>
            <a:fillRect/>
          </a:stretch>
        </p:blipFill>
        <p:spPr>
          <a:xfrm>
            <a:off x="0" y="-1"/>
            <a:ext cx="1600200" cy="879475"/>
          </a:xfrm>
          <a:prstGeom prst="rect">
            <a:avLst/>
          </a:prstGeom>
        </p:spPr>
      </p:pic>
      <p:sp>
        <p:nvSpPr>
          <p:cNvPr id="11" name="Content Placeholder 2">
            <a:extLst>
              <a:ext uri="{FF2B5EF4-FFF2-40B4-BE49-F238E27FC236}">
                <a16:creationId xmlns:a16="http://schemas.microsoft.com/office/drawing/2014/main" xmlns="" id="{36EC2CF8-9BAB-4C9F-B17E-22F21EABF83E}"/>
              </a:ext>
            </a:extLst>
          </p:cNvPr>
          <p:cNvSpPr>
            <a:spLocks noGrp="1"/>
          </p:cNvSpPr>
          <p:nvPr>
            <p:ph idx="1"/>
          </p:nvPr>
        </p:nvSpPr>
        <p:spPr>
          <a:xfrm>
            <a:off x="457200" y="1820862"/>
            <a:ext cx="8382000" cy="4373563"/>
          </a:xfrm>
        </p:spPr>
        <p:txBody>
          <a:bodyPr>
            <a:noAutofit/>
          </a:bodyPr>
          <a:lstStyle/>
          <a:p>
            <a:pPr algn="just"/>
            <a:r>
              <a:rPr lang="en-US" sz="2000" b="1" dirty="0">
                <a:latin typeface="Times New Roman" panose="02020603050405020304" pitchFamily="18" charset="0"/>
                <a:cs typeface="Times New Roman" panose="02020603050405020304" pitchFamily="18" charset="0"/>
              </a:rPr>
              <a:t>M</a:t>
            </a:r>
            <a:r>
              <a:rPr lang="en-US" sz="2000" b="1" i="0" dirty="0">
                <a:effectLst/>
                <a:latin typeface="Times New Roman" panose="02020603050405020304" pitchFamily="18" charset="0"/>
                <a:cs typeface="Times New Roman" panose="02020603050405020304" pitchFamily="18" charset="0"/>
              </a:rPr>
              <a:t>icroprocessor</a:t>
            </a:r>
            <a:r>
              <a:rPr lang="en-US" sz="2000" b="0" i="0" dirty="0">
                <a:effectLst/>
                <a:latin typeface="Times New Roman" panose="02020603050405020304" pitchFamily="18" charset="0"/>
                <a:cs typeface="Times New Roman" panose="02020603050405020304" pitchFamily="18" charset="0"/>
              </a:rPr>
              <a:t>, any of a type of miniature </a:t>
            </a:r>
            <a:r>
              <a:rPr lang="en-US" sz="2000" dirty="0">
                <a:latin typeface="Times New Roman" panose="02020603050405020304" pitchFamily="18" charset="0"/>
                <a:cs typeface="Times New Roman" panose="02020603050405020304" pitchFamily="18" charset="0"/>
              </a:rPr>
              <a:t>electronic</a:t>
            </a:r>
            <a:r>
              <a:rPr lang="en-US" sz="2000" b="0" i="0" dirty="0">
                <a:effectLst/>
                <a:latin typeface="Times New Roman" panose="02020603050405020304" pitchFamily="18" charset="0"/>
                <a:cs typeface="Times New Roman" panose="02020603050405020304" pitchFamily="18" charset="0"/>
              </a:rPr>
              <a:t> device that contains the </a:t>
            </a:r>
            <a:r>
              <a:rPr lang="en-US" sz="2000" dirty="0">
                <a:latin typeface="Times New Roman" panose="02020603050405020304" pitchFamily="18" charset="0"/>
                <a:cs typeface="Times New Roman" panose="02020603050405020304" pitchFamily="18" charset="0"/>
              </a:rPr>
              <a:t>arithmetic</a:t>
            </a:r>
            <a:r>
              <a:rPr lang="en-US" sz="2000" b="0" i="0" dirty="0">
                <a:effectLst/>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logic</a:t>
            </a:r>
            <a:r>
              <a:rPr lang="en-US" sz="2000" b="0" i="0" dirty="0">
                <a:effectLst/>
                <a:latin typeface="Times New Roman" panose="02020603050405020304" pitchFamily="18" charset="0"/>
                <a:cs typeface="Times New Roman" panose="02020603050405020304" pitchFamily="18" charset="0"/>
              </a:rPr>
              <a:t>, and control circuitry necessary to perform the functions of a digital </a:t>
            </a:r>
            <a:r>
              <a:rPr lang="en-US" sz="2000" dirty="0">
                <a:latin typeface="Times New Roman" panose="02020603050405020304" pitchFamily="18" charset="0"/>
                <a:cs typeface="Times New Roman" panose="02020603050405020304" pitchFamily="18" charset="0"/>
              </a:rPr>
              <a:t>computer’s</a:t>
            </a:r>
            <a:r>
              <a:rPr lang="en-US" sz="2000" b="0" i="0" dirty="0">
                <a:effectLst/>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central processing unit</a:t>
            </a:r>
            <a:r>
              <a:rPr lang="en-US" sz="2000" b="0" i="0" dirty="0">
                <a:effectLst/>
                <a:latin typeface="Times New Roman" panose="02020603050405020304" pitchFamily="18" charset="0"/>
                <a:cs typeface="Times New Roman" panose="02020603050405020304" pitchFamily="18" charset="0"/>
              </a:rPr>
              <a:t>.</a:t>
            </a:r>
          </a:p>
          <a:p>
            <a:pPr algn="just"/>
            <a:r>
              <a:rPr lang="en-US" sz="2000" dirty="0">
                <a:latin typeface="Times New Roman" panose="02020603050405020304" pitchFamily="18" charset="0"/>
                <a:cs typeface="Times New Roman" panose="02020603050405020304" pitchFamily="18" charset="0"/>
              </a:rPr>
              <a:t>T</a:t>
            </a:r>
            <a:r>
              <a:rPr lang="en-US" sz="2000" b="0" i="0" dirty="0">
                <a:effectLst/>
                <a:latin typeface="Times New Roman" panose="02020603050405020304" pitchFamily="18" charset="0"/>
                <a:cs typeface="Times New Roman" panose="02020603050405020304" pitchFamily="18" charset="0"/>
              </a:rPr>
              <a:t>his kind of </a:t>
            </a:r>
            <a:r>
              <a:rPr lang="en-US" sz="2000" dirty="0">
                <a:latin typeface="Times New Roman" panose="02020603050405020304" pitchFamily="18" charset="0"/>
                <a:cs typeface="Times New Roman" panose="02020603050405020304" pitchFamily="18" charset="0"/>
              </a:rPr>
              <a:t>integrated circuit</a:t>
            </a:r>
            <a:r>
              <a:rPr lang="en-US" sz="2000" b="0" i="0" dirty="0">
                <a:effectLst/>
                <a:latin typeface="Times New Roman" panose="02020603050405020304" pitchFamily="18" charset="0"/>
                <a:cs typeface="Times New Roman" panose="02020603050405020304" pitchFamily="18" charset="0"/>
              </a:rPr>
              <a:t> can interpret and execute </a:t>
            </a:r>
            <a:r>
              <a:rPr lang="en-US" sz="2000" dirty="0">
                <a:latin typeface="Times New Roman" panose="02020603050405020304" pitchFamily="18" charset="0"/>
                <a:cs typeface="Times New Roman" panose="02020603050405020304" pitchFamily="18" charset="0"/>
              </a:rPr>
              <a:t>program</a:t>
            </a:r>
            <a:r>
              <a:rPr lang="en-US" sz="2000" b="0" i="0" dirty="0">
                <a:effectLst/>
                <a:latin typeface="Times New Roman" panose="02020603050405020304" pitchFamily="18" charset="0"/>
                <a:cs typeface="Times New Roman" panose="02020603050405020304" pitchFamily="18" charset="0"/>
              </a:rPr>
              <a:t> instructions as well as handle arithmetic operations.</a:t>
            </a:r>
            <a:endParaRPr lang="en-US" sz="2000" dirty="0">
              <a:latin typeface="Times New Roman" panose="02020603050405020304" pitchFamily="18" charset="0"/>
              <a:cs typeface="Times New Roman" pitchFamily="18" charset="0"/>
            </a:endParaRPr>
          </a:p>
          <a:p>
            <a:pPr algn="just"/>
            <a:r>
              <a:rPr lang="en-US" sz="2000" dirty="0">
                <a:latin typeface="Times New Roman" panose="02020603050405020304" pitchFamily="18" charset="0"/>
                <a:cs typeface="Times New Roman" pitchFamily="18" charset="0"/>
              </a:rPr>
              <a:t>Microcontroller and Microprocessors are the basic components of Embedded Systems.</a:t>
            </a:r>
          </a:p>
          <a:p>
            <a:pPr algn="just"/>
            <a:r>
              <a:rPr lang="en-US" sz="2000" dirty="0">
                <a:latin typeface="Times New Roman" panose="02020603050405020304" pitchFamily="18" charset="0"/>
                <a:cs typeface="Times New Roman" pitchFamily="18" charset="0"/>
              </a:rPr>
              <a:t>Without learning Microprocessors and Microcontrollers, you can not work on Embedded Systems. But also, you should be good in C programming.</a:t>
            </a:r>
          </a:p>
          <a:p>
            <a:pPr algn="just"/>
            <a:r>
              <a:rPr lang="en-US" sz="2000" dirty="0">
                <a:latin typeface="Times New Roman" panose="02020603050405020304" pitchFamily="18" charset="0"/>
                <a:cs typeface="Times New Roman" pitchFamily="18" charset="0"/>
              </a:rPr>
              <a:t>You should be good in understanding the documents and write code based on that.</a:t>
            </a:r>
          </a:p>
        </p:txBody>
      </p:sp>
    </p:spTree>
    <p:extLst>
      <p:ext uri="{BB962C8B-B14F-4D97-AF65-F5344CB8AC3E}">
        <p14:creationId xmlns:p14="http://schemas.microsoft.com/office/powerpoint/2010/main" val="238390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57380D47-8FDE-4B7B-AE78-8A4749ADA1B4}"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50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983902" y="980728"/>
            <a:ext cx="771100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600" b="1" dirty="0">
                <a:latin typeface="Times New Roman" panose="02020603050405020304" pitchFamily="18" charset="0"/>
                <a:cs typeface="Times New Roman" panose="02020603050405020304" pitchFamily="18" charset="0"/>
              </a:rPr>
              <a:t>Subroutine</a:t>
            </a: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381000" y="1469755"/>
            <a:ext cx="8556769" cy="469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950"/>
              </a:spcBef>
              <a:buNone/>
            </a:pPr>
            <a:r>
              <a:rPr lang="en-US" sz="2000" b="1" spc="-5" dirty="0">
                <a:latin typeface="Times New Roman"/>
                <a:cs typeface="Times New Roman"/>
              </a:rPr>
              <a:t>The CALL</a:t>
            </a:r>
            <a:r>
              <a:rPr lang="en-US" sz="2000" b="1" spc="-10" dirty="0">
                <a:latin typeface="Times New Roman"/>
                <a:cs typeface="Times New Roman"/>
              </a:rPr>
              <a:t> </a:t>
            </a:r>
            <a:r>
              <a:rPr lang="en-US" sz="2000" b="1" spc="-5" dirty="0">
                <a:latin typeface="Times New Roman"/>
                <a:cs typeface="Times New Roman"/>
              </a:rPr>
              <a:t>Instruction:</a:t>
            </a:r>
            <a:endParaRPr lang="en-US" sz="2000" b="1" dirty="0">
              <a:latin typeface="Times New Roman"/>
              <a:cs typeface="Times New Roman"/>
            </a:endParaRPr>
          </a:p>
          <a:p>
            <a:pPr marL="12700">
              <a:lnSpc>
                <a:spcPct val="100000"/>
              </a:lnSpc>
              <a:spcBef>
                <a:spcPts val="855"/>
              </a:spcBef>
            </a:pPr>
            <a:r>
              <a:rPr lang="en-US" sz="2000" spc="-5" dirty="0">
                <a:latin typeface="Times New Roman"/>
                <a:cs typeface="Times New Roman"/>
              </a:rPr>
              <a:t>CALL</a:t>
            </a:r>
            <a:r>
              <a:rPr lang="en-US" sz="2000" spc="-15" dirty="0">
                <a:latin typeface="Times New Roman"/>
                <a:cs typeface="Times New Roman"/>
              </a:rPr>
              <a:t> </a:t>
            </a:r>
            <a:r>
              <a:rPr lang="en-US" sz="2000" dirty="0">
                <a:latin typeface="Times New Roman"/>
                <a:cs typeface="Times New Roman"/>
              </a:rPr>
              <a:t>4000H</a:t>
            </a:r>
            <a:r>
              <a:rPr lang="en-US" sz="2000" spc="-10" dirty="0">
                <a:latin typeface="Times New Roman"/>
                <a:cs typeface="Times New Roman"/>
              </a:rPr>
              <a:t> </a:t>
            </a:r>
            <a:r>
              <a:rPr lang="en-US" sz="2000" dirty="0">
                <a:latin typeface="Times New Roman"/>
                <a:cs typeface="Times New Roman"/>
              </a:rPr>
              <a:t>(3-byte</a:t>
            </a:r>
            <a:r>
              <a:rPr lang="en-US" sz="2000" spc="-10" dirty="0">
                <a:latin typeface="Times New Roman"/>
                <a:cs typeface="Times New Roman"/>
              </a:rPr>
              <a:t> </a:t>
            </a:r>
            <a:r>
              <a:rPr lang="en-US" sz="2000" spc="-5" dirty="0">
                <a:latin typeface="Times New Roman"/>
                <a:cs typeface="Times New Roman"/>
              </a:rPr>
              <a:t>instruction)</a:t>
            </a:r>
            <a:endParaRPr lang="en-US" sz="2000" dirty="0">
              <a:latin typeface="Times New Roman"/>
              <a:cs typeface="Times New Roman"/>
            </a:endParaRPr>
          </a:p>
          <a:p>
            <a:pPr marL="0" marR="5080" indent="0">
              <a:lnSpc>
                <a:spcPct val="103600"/>
              </a:lnSpc>
              <a:spcBef>
                <a:spcPts val="805"/>
              </a:spcBef>
              <a:buNone/>
            </a:pPr>
            <a:r>
              <a:rPr lang="en-US" sz="2000" dirty="0">
                <a:latin typeface="Times New Roman"/>
                <a:cs typeface="Times New Roman"/>
              </a:rPr>
              <a:t>	–</a:t>
            </a:r>
            <a:r>
              <a:rPr lang="en-US" sz="2000" spc="5" dirty="0">
                <a:latin typeface="Times New Roman"/>
                <a:cs typeface="Times New Roman"/>
              </a:rPr>
              <a:t> </a:t>
            </a:r>
            <a:r>
              <a:rPr lang="en-US" sz="2000" spc="-5" dirty="0">
                <a:latin typeface="Times New Roman"/>
                <a:cs typeface="Times New Roman"/>
              </a:rPr>
              <a:t>When</a:t>
            </a:r>
            <a:r>
              <a:rPr lang="en-US" sz="2000" spc="15" dirty="0">
                <a:latin typeface="Times New Roman"/>
                <a:cs typeface="Times New Roman"/>
              </a:rPr>
              <a:t> </a:t>
            </a:r>
            <a:r>
              <a:rPr lang="en-US" sz="2000" spc="-5" dirty="0">
                <a:latin typeface="Times New Roman"/>
                <a:cs typeface="Times New Roman"/>
              </a:rPr>
              <a:t>CALL</a:t>
            </a:r>
            <a:r>
              <a:rPr lang="en-US" sz="2000" spc="5" dirty="0">
                <a:latin typeface="Times New Roman"/>
                <a:cs typeface="Times New Roman"/>
              </a:rPr>
              <a:t> </a:t>
            </a:r>
            <a:r>
              <a:rPr lang="en-US" sz="2000" spc="-5" dirty="0">
                <a:latin typeface="Times New Roman"/>
                <a:cs typeface="Times New Roman"/>
              </a:rPr>
              <a:t>instruction</a:t>
            </a:r>
            <a:r>
              <a:rPr lang="en-US" sz="2000" spc="10" dirty="0">
                <a:latin typeface="Times New Roman"/>
                <a:cs typeface="Times New Roman"/>
              </a:rPr>
              <a:t> </a:t>
            </a:r>
            <a:r>
              <a:rPr lang="en-US" sz="2000" spc="-5" dirty="0">
                <a:latin typeface="Times New Roman"/>
                <a:cs typeface="Times New Roman"/>
              </a:rPr>
              <a:t>is</a:t>
            </a:r>
            <a:r>
              <a:rPr lang="en-US" sz="2000" spc="15" dirty="0">
                <a:latin typeface="Times New Roman"/>
                <a:cs typeface="Times New Roman"/>
              </a:rPr>
              <a:t> </a:t>
            </a:r>
            <a:r>
              <a:rPr lang="en-US" sz="2000" spc="-5" dirty="0">
                <a:latin typeface="Times New Roman"/>
                <a:cs typeface="Times New Roman"/>
              </a:rPr>
              <a:t>fetched,</a:t>
            </a:r>
            <a:r>
              <a:rPr lang="en-US" sz="2000" spc="5" dirty="0">
                <a:latin typeface="Times New Roman"/>
                <a:cs typeface="Times New Roman"/>
              </a:rPr>
              <a:t> </a:t>
            </a:r>
            <a:r>
              <a:rPr lang="en-US" sz="2000" spc="-5" dirty="0">
                <a:latin typeface="Times New Roman"/>
                <a:cs typeface="Times New Roman"/>
              </a:rPr>
              <a:t>the</a:t>
            </a:r>
            <a:r>
              <a:rPr lang="en-US" sz="2000" spc="-10" dirty="0">
                <a:latin typeface="Times New Roman"/>
                <a:cs typeface="Times New Roman"/>
              </a:rPr>
              <a:t> </a:t>
            </a:r>
            <a:r>
              <a:rPr lang="en-US" sz="2000" spc="-5" dirty="0">
                <a:latin typeface="Times New Roman"/>
                <a:cs typeface="Times New Roman"/>
              </a:rPr>
              <a:t>Microprocessor</a:t>
            </a:r>
            <a:r>
              <a:rPr lang="en-US" sz="2000" spc="10" dirty="0">
                <a:latin typeface="Times New Roman"/>
                <a:cs typeface="Times New Roman"/>
              </a:rPr>
              <a:t> </a:t>
            </a:r>
            <a:r>
              <a:rPr lang="en-US" sz="2000" spc="-5" dirty="0">
                <a:latin typeface="Times New Roman"/>
                <a:cs typeface="Times New Roman"/>
              </a:rPr>
              <a:t>knows</a:t>
            </a:r>
            <a:r>
              <a:rPr lang="en-US" sz="2000" spc="15" dirty="0">
                <a:latin typeface="Times New Roman"/>
                <a:cs typeface="Times New Roman"/>
              </a:rPr>
              <a:t> </a:t>
            </a:r>
            <a:r>
              <a:rPr lang="en-US" sz="2000" spc="-5" dirty="0">
                <a:latin typeface="Times New Roman"/>
                <a:cs typeface="Times New Roman"/>
              </a:rPr>
              <a:t>that</a:t>
            </a:r>
            <a:r>
              <a:rPr lang="en-US" sz="2000" spc="-10" dirty="0">
                <a:latin typeface="Times New Roman"/>
                <a:cs typeface="Times New Roman"/>
              </a:rPr>
              <a:t> </a:t>
            </a:r>
            <a:r>
              <a:rPr lang="en-US" sz="2000" spc="-5" dirty="0">
                <a:latin typeface="Times New Roman"/>
                <a:cs typeface="Times New Roman"/>
              </a:rPr>
              <a:t>the</a:t>
            </a:r>
            <a:r>
              <a:rPr lang="en-US" sz="2000" spc="10" dirty="0">
                <a:latin typeface="Times New Roman"/>
                <a:cs typeface="Times New Roman"/>
              </a:rPr>
              <a:t> </a:t>
            </a:r>
            <a:r>
              <a:rPr lang="en-US" sz="2000" spc="-5" dirty="0">
                <a:latin typeface="Times New Roman"/>
                <a:cs typeface="Times New Roman"/>
              </a:rPr>
              <a:t>next </a:t>
            </a:r>
            <a:r>
              <a:rPr lang="en-US" sz="2000" spc="-335" dirty="0">
                <a:latin typeface="Times New Roman"/>
                <a:cs typeface="Times New Roman"/>
              </a:rPr>
              <a:t> </a:t>
            </a:r>
            <a:r>
              <a:rPr lang="en-US" sz="2000" spc="-5" dirty="0">
                <a:latin typeface="Times New Roman"/>
                <a:cs typeface="Times New Roman"/>
              </a:rPr>
              <a:t>two</a:t>
            </a:r>
            <a:r>
              <a:rPr lang="en-US" sz="2000" spc="5" dirty="0">
                <a:latin typeface="Times New Roman"/>
                <a:cs typeface="Times New Roman"/>
              </a:rPr>
              <a:t> </a:t>
            </a:r>
            <a:r>
              <a:rPr lang="en-US" sz="2000" spc="-5" dirty="0">
                <a:latin typeface="Times New Roman"/>
                <a:cs typeface="Times New Roman"/>
              </a:rPr>
              <a:t>Memory</a:t>
            </a:r>
            <a:r>
              <a:rPr lang="en-US" sz="2000" spc="-15" dirty="0">
                <a:latin typeface="Times New Roman"/>
                <a:cs typeface="Times New Roman"/>
              </a:rPr>
              <a:t> </a:t>
            </a:r>
            <a:r>
              <a:rPr lang="en-US" sz="2000" spc="-5" dirty="0">
                <a:latin typeface="Times New Roman"/>
                <a:cs typeface="Times New Roman"/>
              </a:rPr>
              <a:t>locations</a:t>
            </a:r>
            <a:r>
              <a:rPr lang="en-US" sz="2000" spc="10" dirty="0">
                <a:latin typeface="Times New Roman"/>
                <a:cs typeface="Times New Roman"/>
              </a:rPr>
              <a:t> </a:t>
            </a:r>
            <a:r>
              <a:rPr lang="en-US" sz="2000" spc="-5" dirty="0">
                <a:latin typeface="Times New Roman"/>
                <a:cs typeface="Times New Roman"/>
              </a:rPr>
              <a:t>contain</a:t>
            </a:r>
            <a:r>
              <a:rPr lang="en-US" sz="2000" spc="5" dirty="0">
                <a:latin typeface="Times New Roman"/>
                <a:cs typeface="Times New Roman"/>
              </a:rPr>
              <a:t> </a:t>
            </a:r>
            <a:r>
              <a:rPr lang="en-US" sz="2000" spc="-5" dirty="0">
                <a:latin typeface="Times New Roman"/>
                <a:cs typeface="Times New Roman"/>
              </a:rPr>
              <a:t>16-bit</a:t>
            </a:r>
            <a:r>
              <a:rPr lang="en-US" sz="2000" spc="-10" dirty="0">
                <a:latin typeface="Times New Roman"/>
                <a:cs typeface="Times New Roman"/>
              </a:rPr>
              <a:t> </a:t>
            </a:r>
            <a:r>
              <a:rPr lang="en-US" sz="2000" spc="-5" dirty="0">
                <a:latin typeface="Times New Roman"/>
                <a:cs typeface="Times New Roman"/>
              </a:rPr>
              <a:t>subroutine</a:t>
            </a:r>
            <a:r>
              <a:rPr lang="en-US" sz="2000" dirty="0">
                <a:latin typeface="Times New Roman"/>
                <a:cs typeface="Times New Roman"/>
              </a:rPr>
              <a:t> </a:t>
            </a:r>
            <a:r>
              <a:rPr lang="en-US" sz="2000" spc="-5" dirty="0">
                <a:latin typeface="Times New Roman"/>
                <a:cs typeface="Times New Roman"/>
              </a:rPr>
              <a:t>address</a:t>
            </a:r>
            <a:r>
              <a:rPr lang="en-US" sz="2000" spc="5" dirty="0">
                <a:latin typeface="Times New Roman"/>
                <a:cs typeface="Times New Roman"/>
              </a:rPr>
              <a:t> </a:t>
            </a:r>
            <a:r>
              <a:rPr lang="en-US" sz="2000" spc="-5" dirty="0">
                <a:latin typeface="Times New Roman"/>
                <a:cs typeface="Times New Roman"/>
              </a:rPr>
              <a:t>in</a:t>
            </a:r>
            <a:r>
              <a:rPr lang="en-US" sz="2000" spc="10" dirty="0">
                <a:latin typeface="Times New Roman"/>
                <a:cs typeface="Times New Roman"/>
              </a:rPr>
              <a:t> </a:t>
            </a:r>
            <a:r>
              <a:rPr lang="en-US" sz="2000" spc="-5" dirty="0">
                <a:latin typeface="Times New Roman"/>
                <a:cs typeface="Times New Roman"/>
              </a:rPr>
              <a:t>the</a:t>
            </a:r>
            <a:r>
              <a:rPr lang="en-US" sz="2000" spc="-15" dirty="0">
                <a:latin typeface="Times New Roman"/>
                <a:cs typeface="Times New Roman"/>
              </a:rPr>
              <a:t> </a:t>
            </a:r>
            <a:r>
              <a:rPr lang="en-US" sz="2000" spc="-5" dirty="0">
                <a:latin typeface="Times New Roman"/>
                <a:cs typeface="Times New Roman"/>
              </a:rPr>
              <a:t>memory.</a:t>
            </a:r>
            <a:endParaRPr lang="en-US" sz="2000" dirty="0">
              <a:latin typeface="Times New Roman"/>
              <a:cs typeface="Times New Roman"/>
            </a:endParaRPr>
          </a:p>
          <a:p>
            <a:pPr marL="0" marR="5080" indent="0">
              <a:lnSpc>
                <a:spcPct val="102899"/>
              </a:lnSpc>
              <a:spcBef>
                <a:spcPts val="815"/>
              </a:spcBef>
              <a:buNone/>
            </a:pPr>
            <a:endParaRPr lang="en-US" sz="2000" dirty="0">
              <a:latin typeface="Times New Roman"/>
              <a:cs typeface="Times New Roman"/>
            </a:endParaRP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pic>
        <p:nvPicPr>
          <p:cNvPr id="11" name="object 4">
            <a:extLst>
              <a:ext uri="{FF2B5EF4-FFF2-40B4-BE49-F238E27FC236}">
                <a16:creationId xmlns:a16="http://schemas.microsoft.com/office/drawing/2014/main" xmlns="" id="{3C897CD7-E0CC-4FBC-B964-FD2EA6008E13}"/>
              </a:ext>
            </a:extLst>
          </p:cNvPr>
          <p:cNvPicPr/>
          <p:nvPr/>
        </p:nvPicPr>
        <p:blipFill>
          <a:blip r:embed="rId4" cstate="print"/>
          <a:stretch>
            <a:fillRect/>
          </a:stretch>
        </p:blipFill>
        <p:spPr>
          <a:xfrm>
            <a:off x="1447800" y="3458618"/>
            <a:ext cx="6292552" cy="2897732"/>
          </a:xfrm>
          <a:prstGeom prst="rect">
            <a:avLst/>
          </a:prstGeom>
        </p:spPr>
      </p:pic>
    </p:spTree>
    <p:extLst>
      <p:ext uri="{BB962C8B-B14F-4D97-AF65-F5344CB8AC3E}">
        <p14:creationId xmlns:p14="http://schemas.microsoft.com/office/powerpoint/2010/main" val="32969643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8CC54C99-A982-4FF0-AAC8-A8284C4E4222}"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51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983902" y="980728"/>
            <a:ext cx="771100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600" b="1" dirty="0">
                <a:latin typeface="Times New Roman" panose="02020603050405020304" pitchFamily="18" charset="0"/>
                <a:cs typeface="Times New Roman" panose="02020603050405020304" pitchFamily="18" charset="0"/>
              </a:rPr>
              <a:t>Subroutine</a:t>
            </a: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381000" y="1469755"/>
            <a:ext cx="8556769" cy="469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950"/>
              </a:spcBef>
              <a:buNone/>
            </a:pPr>
            <a:r>
              <a:rPr lang="en-US" sz="2000" b="1" spc="-5" dirty="0">
                <a:latin typeface="Times New Roman"/>
                <a:cs typeface="Times New Roman"/>
              </a:rPr>
              <a:t>The CALL</a:t>
            </a:r>
            <a:r>
              <a:rPr lang="en-US" sz="2000" b="1" spc="-10" dirty="0">
                <a:latin typeface="Times New Roman"/>
                <a:cs typeface="Times New Roman"/>
              </a:rPr>
              <a:t> </a:t>
            </a:r>
            <a:r>
              <a:rPr lang="en-US" sz="2000" b="1" spc="-5" dirty="0">
                <a:latin typeface="Times New Roman"/>
                <a:cs typeface="Times New Roman"/>
              </a:rPr>
              <a:t>Instruction:</a:t>
            </a:r>
            <a:endParaRPr lang="en-US" sz="2000" b="1" dirty="0">
              <a:latin typeface="Times New Roman"/>
              <a:cs typeface="Times New Roman"/>
            </a:endParaRPr>
          </a:p>
          <a:p>
            <a:pPr marL="12700">
              <a:lnSpc>
                <a:spcPct val="100000"/>
              </a:lnSpc>
              <a:spcBef>
                <a:spcPts val="855"/>
              </a:spcBef>
            </a:pPr>
            <a:r>
              <a:rPr lang="en-US" sz="2000" spc="-5" dirty="0">
                <a:latin typeface="Times New Roman"/>
                <a:cs typeface="Times New Roman"/>
              </a:rPr>
              <a:t>CALL</a:t>
            </a:r>
            <a:r>
              <a:rPr lang="en-US" sz="2000" spc="-15" dirty="0">
                <a:latin typeface="Times New Roman"/>
                <a:cs typeface="Times New Roman"/>
              </a:rPr>
              <a:t> </a:t>
            </a:r>
            <a:r>
              <a:rPr lang="en-US" sz="2000" dirty="0">
                <a:latin typeface="Times New Roman"/>
                <a:cs typeface="Times New Roman"/>
              </a:rPr>
              <a:t>4000H</a:t>
            </a:r>
            <a:r>
              <a:rPr lang="en-US" sz="2000" spc="-10" dirty="0">
                <a:latin typeface="Times New Roman"/>
                <a:cs typeface="Times New Roman"/>
              </a:rPr>
              <a:t> </a:t>
            </a:r>
            <a:r>
              <a:rPr lang="en-US" sz="2000" dirty="0">
                <a:latin typeface="Times New Roman"/>
                <a:cs typeface="Times New Roman"/>
              </a:rPr>
              <a:t>(3-byte</a:t>
            </a:r>
            <a:r>
              <a:rPr lang="en-US" sz="2000" spc="-10" dirty="0">
                <a:latin typeface="Times New Roman"/>
                <a:cs typeface="Times New Roman"/>
              </a:rPr>
              <a:t> </a:t>
            </a:r>
            <a:r>
              <a:rPr lang="en-US" sz="2000" spc="-5" dirty="0">
                <a:latin typeface="Times New Roman"/>
                <a:cs typeface="Times New Roman"/>
              </a:rPr>
              <a:t>instruction)</a:t>
            </a:r>
            <a:endParaRPr lang="en-US" sz="2000" dirty="0">
              <a:latin typeface="Times New Roman"/>
              <a:cs typeface="Times New Roman"/>
            </a:endParaRPr>
          </a:p>
          <a:p>
            <a:pPr marL="0" marR="5080" indent="0">
              <a:lnSpc>
                <a:spcPct val="103600"/>
              </a:lnSpc>
              <a:spcBef>
                <a:spcPts val="805"/>
              </a:spcBef>
              <a:buNone/>
            </a:pPr>
            <a:r>
              <a:rPr lang="en-US" sz="2000" dirty="0">
                <a:latin typeface="Times New Roman"/>
                <a:cs typeface="Times New Roman"/>
              </a:rPr>
              <a:t>	–</a:t>
            </a:r>
            <a:r>
              <a:rPr lang="en-US" sz="2000" spc="5" dirty="0">
                <a:latin typeface="Times New Roman"/>
                <a:cs typeface="Times New Roman"/>
              </a:rPr>
              <a:t> </a:t>
            </a:r>
            <a:r>
              <a:rPr lang="en-US" sz="2000" spc="-5" dirty="0">
                <a:latin typeface="Times New Roman"/>
                <a:cs typeface="Times New Roman"/>
              </a:rPr>
              <a:t>When</a:t>
            </a:r>
            <a:r>
              <a:rPr lang="en-US" sz="2000" spc="15" dirty="0">
                <a:latin typeface="Times New Roman"/>
                <a:cs typeface="Times New Roman"/>
              </a:rPr>
              <a:t> </a:t>
            </a:r>
            <a:r>
              <a:rPr lang="en-US" sz="2000" spc="-5" dirty="0">
                <a:latin typeface="Times New Roman"/>
                <a:cs typeface="Times New Roman"/>
              </a:rPr>
              <a:t>CALL</a:t>
            </a:r>
            <a:r>
              <a:rPr lang="en-US" sz="2000" spc="5" dirty="0">
                <a:latin typeface="Times New Roman"/>
                <a:cs typeface="Times New Roman"/>
              </a:rPr>
              <a:t> </a:t>
            </a:r>
            <a:r>
              <a:rPr lang="en-US" sz="2000" spc="-5" dirty="0">
                <a:latin typeface="Times New Roman"/>
                <a:cs typeface="Times New Roman"/>
              </a:rPr>
              <a:t>instruction</a:t>
            </a:r>
            <a:r>
              <a:rPr lang="en-US" sz="2000" spc="10" dirty="0">
                <a:latin typeface="Times New Roman"/>
                <a:cs typeface="Times New Roman"/>
              </a:rPr>
              <a:t> </a:t>
            </a:r>
            <a:r>
              <a:rPr lang="en-US" sz="2000" spc="-5" dirty="0">
                <a:latin typeface="Times New Roman"/>
                <a:cs typeface="Times New Roman"/>
              </a:rPr>
              <a:t>is</a:t>
            </a:r>
            <a:r>
              <a:rPr lang="en-US" sz="2000" spc="15" dirty="0">
                <a:latin typeface="Times New Roman"/>
                <a:cs typeface="Times New Roman"/>
              </a:rPr>
              <a:t> </a:t>
            </a:r>
            <a:r>
              <a:rPr lang="en-US" sz="2000" spc="-5" dirty="0">
                <a:latin typeface="Times New Roman"/>
                <a:cs typeface="Times New Roman"/>
              </a:rPr>
              <a:t>fetched,</a:t>
            </a:r>
            <a:r>
              <a:rPr lang="en-US" sz="2000" spc="5" dirty="0">
                <a:latin typeface="Times New Roman"/>
                <a:cs typeface="Times New Roman"/>
              </a:rPr>
              <a:t> </a:t>
            </a:r>
            <a:r>
              <a:rPr lang="en-US" sz="2000" spc="-5" dirty="0">
                <a:latin typeface="Times New Roman"/>
                <a:cs typeface="Times New Roman"/>
              </a:rPr>
              <a:t>the</a:t>
            </a:r>
            <a:r>
              <a:rPr lang="en-US" sz="2000" spc="-10" dirty="0">
                <a:latin typeface="Times New Roman"/>
                <a:cs typeface="Times New Roman"/>
              </a:rPr>
              <a:t> </a:t>
            </a:r>
            <a:r>
              <a:rPr lang="en-US" sz="2000" spc="-5" dirty="0">
                <a:latin typeface="Times New Roman"/>
                <a:cs typeface="Times New Roman"/>
              </a:rPr>
              <a:t>Microprocessor</a:t>
            </a:r>
            <a:r>
              <a:rPr lang="en-US" sz="2000" spc="10" dirty="0">
                <a:latin typeface="Times New Roman"/>
                <a:cs typeface="Times New Roman"/>
              </a:rPr>
              <a:t> </a:t>
            </a:r>
            <a:r>
              <a:rPr lang="en-US" sz="2000" spc="-5" dirty="0">
                <a:latin typeface="Times New Roman"/>
                <a:cs typeface="Times New Roman"/>
              </a:rPr>
              <a:t>knows</a:t>
            </a:r>
            <a:r>
              <a:rPr lang="en-US" sz="2000" spc="15" dirty="0">
                <a:latin typeface="Times New Roman"/>
                <a:cs typeface="Times New Roman"/>
              </a:rPr>
              <a:t> </a:t>
            </a:r>
            <a:r>
              <a:rPr lang="en-US" sz="2000" spc="-5" dirty="0">
                <a:latin typeface="Times New Roman"/>
                <a:cs typeface="Times New Roman"/>
              </a:rPr>
              <a:t>that</a:t>
            </a:r>
            <a:r>
              <a:rPr lang="en-US" sz="2000" spc="-10" dirty="0">
                <a:latin typeface="Times New Roman"/>
                <a:cs typeface="Times New Roman"/>
              </a:rPr>
              <a:t> </a:t>
            </a:r>
            <a:r>
              <a:rPr lang="en-US" sz="2000" spc="-5" dirty="0">
                <a:latin typeface="Times New Roman"/>
                <a:cs typeface="Times New Roman"/>
              </a:rPr>
              <a:t>the</a:t>
            </a:r>
            <a:r>
              <a:rPr lang="en-US" sz="2000" spc="10" dirty="0">
                <a:latin typeface="Times New Roman"/>
                <a:cs typeface="Times New Roman"/>
              </a:rPr>
              <a:t> </a:t>
            </a:r>
            <a:r>
              <a:rPr lang="en-US" sz="2000" spc="-5" dirty="0">
                <a:latin typeface="Times New Roman"/>
                <a:cs typeface="Times New Roman"/>
              </a:rPr>
              <a:t>next </a:t>
            </a:r>
            <a:r>
              <a:rPr lang="en-US" sz="2000" spc="-335" dirty="0">
                <a:latin typeface="Times New Roman"/>
                <a:cs typeface="Times New Roman"/>
              </a:rPr>
              <a:t> </a:t>
            </a:r>
            <a:r>
              <a:rPr lang="en-US" sz="2000" spc="-5" dirty="0">
                <a:latin typeface="Times New Roman"/>
                <a:cs typeface="Times New Roman"/>
              </a:rPr>
              <a:t>two</a:t>
            </a:r>
            <a:r>
              <a:rPr lang="en-US" sz="2000" spc="5" dirty="0">
                <a:latin typeface="Times New Roman"/>
                <a:cs typeface="Times New Roman"/>
              </a:rPr>
              <a:t> </a:t>
            </a:r>
            <a:r>
              <a:rPr lang="en-US" sz="2000" spc="-5" dirty="0">
                <a:latin typeface="Times New Roman"/>
                <a:cs typeface="Times New Roman"/>
              </a:rPr>
              <a:t>Memory</a:t>
            </a:r>
            <a:r>
              <a:rPr lang="en-US" sz="2000" spc="-15" dirty="0">
                <a:latin typeface="Times New Roman"/>
                <a:cs typeface="Times New Roman"/>
              </a:rPr>
              <a:t> </a:t>
            </a:r>
            <a:r>
              <a:rPr lang="en-US" sz="2000" spc="-5" dirty="0">
                <a:latin typeface="Times New Roman"/>
                <a:cs typeface="Times New Roman"/>
              </a:rPr>
              <a:t>locations</a:t>
            </a:r>
            <a:r>
              <a:rPr lang="en-US" sz="2000" spc="10" dirty="0">
                <a:latin typeface="Times New Roman"/>
                <a:cs typeface="Times New Roman"/>
              </a:rPr>
              <a:t> </a:t>
            </a:r>
            <a:r>
              <a:rPr lang="en-US" sz="2000" spc="-5" dirty="0">
                <a:latin typeface="Times New Roman"/>
                <a:cs typeface="Times New Roman"/>
              </a:rPr>
              <a:t>contain</a:t>
            </a:r>
            <a:r>
              <a:rPr lang="en-US" sz="2000" spc="5" dirty="0">
                <a:latin typeface="Times New Roman"/>
                <a:cs typeface="Times New Roman"/>
              </a:rPr>
              <a:t> </a:t>
            </a:r>
            <a:r>
              <a:rPr lang="en-US" sz="2000" spc="-5" dirty="0">
                <a:latin typeface="Times New Roman"/>
                <a:cs typeface="Times New Roman"/>
              </a:rPr>
              <a:t>16-bit</a:t>
            </a:r>
            <a:r>
              <a:rPr lang="en-US" sz="2000" spc="-10" dirty="0">
                <a:latin typeface="Times New Roman"/>
                <a:cs typeface="Times New Roman"/>
              </a:rPr>
              <a:t> </a:t>
            </a:r>
            <a:r>
              <a:rPr lang="en-US" sz="2000" spc="-5" dirty="0">
                <a:latin typeface="Times New Roman"/>
                <a:cs typeface="Times New Roman"/>
              </a:rPr>
              <a:t>subroutine</a:t>
            </a:r>
            <a:r>
              <a:rPr lang="en-US" sz="2000" dirty="0">
                <a:latin typeface="Times New Roman"/>
                <a:cs typeface="Times New Roman"/>
              </a:rPr>
              <a:t> </a:t>
            </a:r>
            <a:r>
              <a:rPr lang="en-US" sz="2000" spc="-5" dirty="0">
                <a:latin typeface="Times New Roman"/>
                <a:cs typeface="Times New Roman"/>
              </a:rPr>
              <a:t>address</a:t>
            </a:r>
            <a:r>
              <a:rPr lang="en-US" sz="2000" spc="5" dirty="0">
                <a:latin typeface="Times New Roman"/>
                <a:cs typeface="Times New Roman"/>
              </a:rPr>
              <a:t> </a:t>
            </a:r>
            <a:r>
              <a:rPr lang="en-US" sz="2000" spc="-5" dirty="0">
                <a:latin typeface="Times New Roman"/>
                <a:cs typeface="Times New Roman"/>
              </a:rPr>
              <a:t>in</a:t>
            </a:r>
            <a:r>
              <a:rPr lang="en-US" sz="2000" spc="10" dirty="0">
                <a:latin typeface="Times New Roman"/>
                <a:cs typeface="Times New Roman"/>
              </a:rPr>
              <a:t> </a:t>
            </a:r>
            <a:r>
              <a:rPr lang="en-US" sz="2000" spc="-5" dirty="0">
                <a:latin typeface="Times New Roman"/>
                <a:cs typeface="Times New Roman"/>
              </a:rPr>
              <a:t>the</a:t>
            </a:r>
            <a:r>
              <a:rPr lang="en-US" sz="2000" spc="-15" dirty="0">
                <a:latin typeface="Times New Roman"/>
                <a:cs typeface="Times New Roman"/>
              </a:rPr>
              <a:t> </a:t>
            </a:r>
            <a:r>
              <a:rPr lang="en-US" sz="2000" spc="-5" dirty="0">
                <a:latin typeface="Times New Roman"/>
                <a:cs typeface="Times New Roman"/>
              </a:rPr>
              <a:t>memory.</a:t>
            </a:r>
            <a:endParaRPr lang="en-US" sz="2000" dirty="0">
              <a:latin typeface="Times New Roman"/>
              <a:cs typeface="Times New Roman"/>
            </a:endParaRPr>
          </a:p>
          <a:p>
            <a:pPr marL="0" marR="5080" indent="0">
              <a:lnSpc>
                <a:spcPct val="102899"/>
              </a:lnSpc>
              <a:spcBef>
                <a:spcPts val="815"/>
              </a:spcBef>
              <a:buNone/>
            </a:pPr>
            <a:endParaRPr lang="en-US" sz="2000" dirty="0">
              <a:latin typeface="Times New Roman"/>
              <a:cs typeface="Times New Roman"/>
            </a:endParaRP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pic>
        <p:nvPicPr>
          <p:cNvPr id="11" name="object 4">
            <a:extLst>
              <a:ext uri="{FF2B5EF4-FFF2-40B4-BE49-F238E27FC236}">
                <a16:creationId xmlns:a16="http://schemas.microsoft.com/office/drawing/2014/main" xmlns="" id="{3C897CD7-E0CC-4FBC-B964-FD2EA6008E13}"/>
              </a:ext>
            </a:extLst>
          </p:cNvPr>
          <p:cNvPicPr/>
          <p:nvPr/>
        </p:nvPicPr>
        <p:blipFill>
          <a:blip r:embed="rId4" cstate="print"/>
          <a:stretch>
            <a:fillRect/>
          </a:stretch>
        </p:blipFill>
        <p:spPr>
          <a:xfrm>
            <a:off x="1447800" y="3458618"/>
            <a:ext cx="6292552" cy="2897732"/>
          </a:xfrm>
          <a:prstGeom prst="rect">
            <a:avLst/>
          </a:prstGeom>
        </p:spPr>
      </p:pic>
    </p:spTree>
    <p:extLst>
      <p:ext uri="{BB962C8B-B14F-4D97-AF65-F5344CB8AC3E}">
        <p14:creationId xmlns:p14="http://schemas.microsoft.com/office/powerpoint/2010/main" val="37512842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D561D1A1-F2AF-46C5-AA4B-7A146DFF6F9F}"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52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983902" y="980728"/>
            <a:ext cx="771100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600" b="1" dirty="0">
                <a:latin typeface="Times New Roman" panose="02020603050405020304" pitchFamily="18" charset="0"/>
                <a:cs typeface="Times New Roman" panose="02020603050405020304" pitchFamily="18" charset="0"/>
              </a:rPr>
              <a:t>Subroutine</a:t>
            </a: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381000" y="1606303"/>
            <a:ext cx="8556769" cy="455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192405">
              <a:lnSpc>
                <a:spcPct val="103600"/>
              </a:lnSpc>
              <a:spcBef>
                <a:spcPts val="40"/>
              </a:spcBef>
            </a:pPr>
            <a:r>
              <a:rPr lang="en-US" sz="2000" spc="-5" dirty="0">
                <a:latin typeface="Times New Roman"/>
                <a:cs typeface="Times New Roman"/>
              </a:rPr>
              <a:t>Microprocessor</a:t>
            </a:r>
            <a:r>
              <a:rPr lang="en-US" sz="2000" spc="5" dirty="0">
                <a:latin typeface="Times New Roman"/>
                <a:cs typeface="Times New Roman"/>
              </a:rPr>
              <a:t> </a:t>
            </a:r>
            <a:r>
              <a:rPr lang="en-US" sz="2000" spc="-5" dirty="0">
                <a:latin typeface="Times New Roman"/>
                <a:cs typeface="Times New Roman"/>
              </a:rPr>
              <a:t>reads</a:t>
            </a:r>
            <a:r>
              <a:rPr lang="en-US" sz="2000" dirty="0">
                <a:latin typeface="Times New Roman"/>
                <a:cs typeface="Times New Roman"/>
              </a:rPr>
              <a:t> the</a:t>
            </a:r>
            <a:r>
              <a:rPr lang="en-US" sz="2000" spc="-15" dirty="0">
                <a:latin typeface="Times New Roman"/>
                <a:cs typeface="Times New Roman"/>
              </a:rPr>
              <a:t> </a:t>
            </a:r>
            <a:r>
              <a:rPr lang="en-US" sz="2000" spc="-5" dirty="0">
                <a:latin typeface="Times New Roman"/>
                <a:cs typeface="Times New Roman"/>
              </a:rPr>
              <a:t>subroutine</a:t>
            </a:r>
            <a:r>
              <a:rPr lang="en-US" sz="2000" spc="10" dirty="0">
                <a:latin typeface="Times New Roman"/>
                <a:cs typeface="Times New Roman"/>
              </a:rPr>
              <a:t> </a:t>
            </a:r>
            <a:r>
              <a:rPr lang="en-US" sz="2000" spc="-5" dirty="0">
                <a:latin typeface="Times New Roman"/>
                <a:cs typeface="Times New Roman"/>
              </a:rPr>
              <a:t>address</a:t>
            </a:r>
            <a:r>
              <a:rPr lang="en-US" sz="2000" spc="10" dirty="0">
                <a:latin typeface="Times New Roman"/>
                <a:cs typeface="Times New Roman"/>
              </a:rPr>
              <a:t> </a:t>
            </a:r>
            <a:r>
              <a:rPr lang="en-US" sz="2000" spc="-5" dirty="0">
                <a:latin typeface="Times New Roman"/>
                <a:cs typeface="Times New Roman"/>
              </a:rPr>
              <a:t>from</a:t>
            </a:r>
            <a:r>
              <a:rPr lang="en-US" sz="2000" spc="-25" dirty="0">
                <a:latin typeface="Times New Roman"/>
                <a:cs typeface="Times New Roman"/>
              </a:rPr>
              <a:t> </a:t>
            </a:r>
            <a:r>
              <a:rPr lang="en-US" sz="2000" dirty="0">
                <a:latin typeface="Times New Roman"/>
                <a:cs typeface="Times New Roman"/>
              </a:rPr>
              <a:t>the</a:t>
            </a:r>
            <a:r>
              <a:rPr lang="en-US" sz="2000" spc="5" dirty="0">
                <a:latin typeface="Times New Roman"/>
                <a:cs typeface="Times New Roman"/>
              </a:rPr>
              <a:t> </a:t>
            </a:r>
            <a:r>
              <a:rPr lang="en-US" sz="2000" spc="-5" dirty="0">
                <a:latin typeface="Times New Roman"/>
                <a:cs typeface="Times New Roman"/>
              </a:rPr>
              <a:t>next</a:t>
            </a:r>
            <a:r>
              <a:rPr lang="en-US" sz="2000" spc="-10" dirty="0">
                <a:latin typeface="Times New Roman"/>
                <a:cs typeface="Times New Roman"/>
              </a:rPr>
              <a:t> </a:t>
            </a:r>
            <a:r>
              <a:rPr lang="en-US" sz="2000" spc="-5" dirty="0">
                <a:latin typeface="Times New Roman"/>
                <a:cs typeface="Times New Roman"/>
              </a:rPr>
              <a:t>two</a:t>
            </a:r>
            <a:r>
              <a:rPr lang="en-US" sz="2000" spc="-10" dirty="0">
                <a:latin typeface="Times New Roman"/>
                <a:cs typeface="Times New Roman"/>
              </a:rPr>
              <a:t> </a:t>
            </a:r>
            <a:r>
              <a:rPr lang="en-US" sz="2000" spc="-5" dirty="0">
                <a:latin typeface="Times New Roman"/>
                <a:cs typeface="Times New Roman"/>
              </a:rPr>
              <a:t>memory </a:t>
            </a:r>
            <a:r>
              <a:rPr lang="en-US" sz="2000" dirty="0">
                <a:latin typeface="Times New Roman"/>
                <a:cs typeface="Times New Roman"/>
              </a:rPr>
              <a:t> </a:t>
            </a:r>
            <a:r>
              <a:rPr lang="en-US" sz="2000" spc="-5" dirty="0">
                <a:latin typeface="Times New Roman"/>
                <a:cs typeface="Times New Roman"/>
              </a:rPr>
              <a:t>location</a:t>
            </a:r>
            <a:r>
              <a:rPr lang="en-US" sz="2000" spc="5" dirty="0">
                <a:latin typeface="Times New Roman"/>
                <a:cs typeface="Times New Roman"/>
              </a:rPr>
              <a:t> </a:t>
            </a:r>
            <a:r>
              <a:rPr lang="en-US" sz="2000" spc="-10" dirty="0">
                <a:latin typeface="Times New Roman"/>
                <a:cs typeface="Times New Roman"/>
              </a:rPr>
              <a:t>and</a:t>
            </a:r>
            <a:r>
              <a:rPr lang="en-US" sz="2000" spc="10" dirty="0">
                <a:latin typeface="Times New Roman"/>
                <a:cs typeface="Times New Roman"/>
              </a:rPr>
              <a:t> </a:t>
            </a:r>
            <a:r>
              <a:rPr lang="en-US" sz="2000" spc="-5" dirty="0">
                <a:latin typeface="Times New Roman"/>
                <a:cs typeface="Times New Roman"/>
              </a:rPr>
              <a:t>stores the</a:t>
            </a:r>
            <a:r>
              <a:rPr lang="en-US" sz="2000" spc="15" dirty="0">
                <a:latin typeface="Times New Roman"/>
                <a:cs typeface="Times New Roman"/>
              </a:rPr>
              <a:t> </a:t>
            </a:r>
            <a:r>
              <a:rPr lang="en-US" sz="2000" spc="-5" dirty="0">
                <a:latin typeface="Times New Roman"/>
                <a:cs typeface="Times New Roman"/>
              </a:rPr>
              <a:t>higher</a:t>
            </a:r>
            <a:r>
              <a:rPr lang="en-US" sz="2000" spc="5" dirty="0">
                <a:latin typeface="Times New Roman"/>
                <a:cs typeface="Times New Roman"/>
              </a:rPr>
              <a:t> </a:t>
            </a:r>
            <a:r>
              <a:rPr lang="en-US" sz="2000" spc="-5" dirty="0">
                <a:latin typeface="Times New Roman"/>
                <a:cs typeface="Times New Roman"/>
              </a:rPr>
              <a:t>order</a:t>
            </a:r>
            <a:r>
              <a:rPr lang="en-US" sz="2000" spc="5" dirty="0">
                <a:latin typeface="Times New Roman"/>
                <a:cs typeface="Times New Roman"/>
              </a:rPr>
              <a:t> </a:t>
            </a:r>
            <a:r>
              <a:rPr lang="en-US" sz="2000" spc="-5" dirty="0">
                <a:latin typeface="Times New Roman"/>
                <a:cs typeface="Times New Roman"/>
              </a:rPr>
              <a:t>8bit</a:t>
            </a:r>
            <a:r>
              <a:rPr lang="en-US" sz="2000" spc="10" dirty="0">
                <a:latin typeface="Times New Roman"/>
                <a:cs typeface="Times New Roman"/>
              </a:rPr>
              <a:t> </a:t>
            </a:r>
            <a:r>
              <a:rPr lang="en-US" sz="2000" spc="-5" dirty="0">
                <a:latin typeface="Times New Roman"/>
                <a:cs typeface="Times New Roman"/>
              </a:rPr>
              <a:t>of</a:t>
            </a:r>
            <a:r>
              <a:rPr lang="en-US" sz="2000" dirty="0">
                <a:latin typeface="Times New Roman"/>
                <a:cs typeface="Times New Roman"/>
              </a:rPr>
              <a:t> the</a:t>
            </a:r>
            <a:r>
              <a:rPr lang="en-US" sz="2000" spc="-10" dirty="0">
                <a:latin typeface="Times New Roman"/>
                <a:cs typeface="Times New Roman"/>
              </a:rPr>
              <a:t> </a:t>
            </a:r>
            <a:r>
              <a:rPr lang="en-US" sz="2000" spc="-5" dirty="0">
                <a:latin typeface="Times New Roman"/>
                <a:cs typeface="Times New Roman"/>
              </a:rPr>
              <a:t>address</a:t>
            </a:r>
            <a:r>
              <a:rPr lang="en-US" sz="2000" spc="-10" dirty="0">
                <a:latin typeface="Times New Roman"/>
                <a:cs typeface="Times New Roman"/>
              </a:rPr>
              <a:t> </a:t>
            </a:r>
            <a:r>
              <a:rPr lang="en-US" sz="2000" dirty="0">
                <a:latin typeface="Times New Roman"/>
                <a:cs typeface="Times New Roman"/>
              </a:rPr>
              <a:t>in</a:t>
            </a:r>
            <a:r>
              <a:rPr lang="en-US" sz="2000" spc="-15" dirty="0">
                <a:latin typeface="Times New Roman"/>
                <a:cs typeface="Times New Roman"/>
              </a:rPr>
              <a:t> </a:t>
            </a:r>
            <a:r>
              <a:rPr lang="en-US" sz="2000" spc="-5" dirty="0">
                <a:latin typeface="Times New Roman"/>
                <a:cs typeface="Times New Roman"/>
              </a:rPr>
              <a:t>the</a:t>
            </a:r>
            <a:r>
              <a:rPr lang="en-US" sz="2000" spc="5" dirty="0">
                <a:latin typeface="Times New Roman"/>
                <a:cs typeface="Times New Roman"/>
              </a:rPr>
              <a:t> </a:t>
            </a:r>
            <a:r>
              <a:rPr lang="en-US" sz="2000" dirty="0">
                <a:latin typeface="Times New Roman"/>
                <a:cs typeface="Times New Roman"/>
              </a:rPr>
              <a:t>W</a:t>
            </a:r>
            <a:r>
              <a:rPr lang="en-US" sz="2000" spc="-15" dirty="0">
                <a:latin typeface="Times New Roman"/>
                <a:cs typeface="Times New Roman"/>
              </a:rPr>
              <a:t> </a:t>
            </a:r>
            <a:r>
              <a:rPr lang="en-US" sz="2000" dirty="0">
                <a:latin typeface="Times New Roman"/>
                <a:cs typeface="Times New Roman"/>
              </a:rPr>
              <a:t>register </a:t>
            </a:r>
            <a:r>
              <a:rPr lang="en-US" sz="2000" spc="-5" dirty="0">
                <a:latin typeface="Times New Roman"/>
                <a:cs typeface="Times New Roman"/>
              </a:rPr>
              <a:t>and </a:t>
            </a:r>
            <a:r>
              <a:rPr lang="en-US" sz="2000" spc="-335" dirty="0">
                <a:latin typeface="Times New Roman"/>
                <a:cs typeface="Times New Roman"/>
              </a:rPr>
              <a:t> </a:t>
            </a:r>
            <a:r>
              <a:rPr lang="en-US" sz="2000" spc="-5" dirty="0">
                <a:latin typeface="Times New Roman"/>
                <a:cs typeface="Times New Roman"/>
              </a:rPr>
              <a:t>stores</a:t>
            </a:r>
            <a:r>
              <a:rPr lang="en-US" sz="2000" dirty="0">
                <a:latin typeface="Times New Roman"/>
                <a:cs typeface="Times New Roman"/>
              </a:rPr>
              <a:t> </a:t>
            </a:r>
            <a:r>
              <a:rPr lang="en-US" sz="2000" spc="-5" dirty="0">
                <a:latin typeface="Times New Roman"/>
                <a:cs typeface="Times New Roman"/>
              </a:rPr>
              <a:t>the</a:t>
            </a:r>
            <a:r>
              <a:rPr lang="en-US" sz="2000" dirty="0">
                <a:latin typeface="Times New Roman"/>
                <a:cs typeface="Times New Roman"/>
              </a:rPr>
              <a:t> </a:t>
            </a:r>
            <a:r>
              <a:rPr lang="en-US" sz="2000" spc="-5" dirty="0">
                <a:latin typeface="Times New Roman"/>
                <a:cs typeface="Times New Roman"/>
              </a:rPr>
              <a:t>lower</a:t>
            </a:r>
            <a:r>
              <a:rPr lang="en-US" sz="2000" spc="-15" dirty="0">
                <a:latin typeface="Times New Roman"/>
                <a:cs typeface="Times New Roman"/>
              </a:rPr>
              <a:t> </a:t>
            </a:r>
            <a:r>
              <a:rPr lang="en-US" sz="2000" spc="-5" dirty="0">
                <a:latin typeface="Times New Roman"/>
                <a:cs typeface="Times New Roman"/>
              </a:rPr>
              <a:t>order</a:t>
            </a:r>
            <a:r>
              <a:rPr lang="en-US" sz="2000" spc="-15" dirty="0">
                <a:latin typeface="Times New Roman"/>
                <a:cs typeface="Times New Roman"/>
              </a:rPr>
              <a:t> </a:t>
            </a:r>
            <a:r>
              <a:rPr lang="en-US" sz="2000" dirty="0">
                <a:latin typeface="Times New Roman"/>
                <a:cs typeface="Times New Roman"/>
              </a:rPr>
              <a:t>8bit</a:t>
            </a:r>
            <a:r>
              <a:rPr lang="en-US" sz="2000" spc="-10" dirty="0">
                <a:latin typeface="Times New Roman"/>
                <a:cs typeface="Times New Roman"/>
              </a:rPr>
              <a:t> </a:t>
            </a:r>
            <a:r>
              <a:rPr lang="en-US" sz="2000" dirty="0">
                <a:latin typeface="Times New Roman"/>
                <a:cs typeface="Times New Roman"/>
              </a:rPr>
              <a:t>of </a:t>
            </a:r>
            <a:r>
              <a:rPr lang="en-US" sz="2000" spc="-5" dirty="0">
                <a:latin typeface="Times New Roman"/>
                <a:cs typeface="Times New Roman"/>
              </a:rPr>
              <a:t>the</a:t>
            </a:r>
            <a:r>
              <a:rPr lang="en-US" sz="2000" dirty="0">
                <a:latin typeface="Times New Roman"/>
                <a:cs typeface="Times New Roman"/>
              </a:rPr>
              <a:t> </a:t>
            </a:r>
            <a:r>
              <a:rPr lang="en-US" sz="2000" spc="-5" dirty="0" smtClean="0">
                <a:latin typeface="Times New Roman"/>
                <a:cs typeface="Times New Roman"/>
              </a:rPr>
              <a:t>address</a:t>
            </a:r>
            <a:r>
              <a:rPr lang="en-US" sz="2000" dirty="0">
                <a:latin typeface="Times New Roman"/>
                <a:cs typeface="Times New Roman"/>
              </a:rPr>
              <a:t> </a:t>
            </a:r>
            <a:r>
              <a:rPr lang="en-US" sz="2000" dirty="0" smtClean="0">
                <a:latin typeface="Times New Roman"/>
                <a:cs typeface="Times New Roman"/>
              </a:rPr>
              <a:t>in</a:t>
            </a:r>
            <a:r>
              <a:rPr lang="en-US" sz="2000" spc="-25" dirty="0" smtClean="0">
                <a:latin typeface="Times New Roman"/>
                <a:cs typeface="Times New Roman"/>
              </a:rPr>
              <a:t> </a:t>
            </a:r>
            <a:r>
              <a:rPr lang="en-US" sz="2000" spc="-5" dirty="0">
                <a:latin typeface="Times New Roman"/>
                <a:cs typeface="Times New Roman"/>
              </a:rPr>
              <a:t>the </a:t>
            </a:r>
            <a:r>
              <a:rPr lang="en-US" sz="2000" dirty="0">
                <a:latin typeface="Times New Roman"/>
                <a:cs typeface="Times New Roman"/>
              </a:rPr>
              <a:t>Z</a:t>
            </a:r>
            <a:r>
              <a:rPr lang="en-US" sz="2000" spc="-20" dirty="0">
                <a:latin typeface="Times New Roman"/>
                <a:cs typeface="Times New Roman"/>
              </a:rPr>
              <a:t> </a:t>
            </a:r>
            <a:r>
              <a:rPr lang="en-US" sz="2000" spc="-5" dirty="0" smtClean="0">
                <a:latin typeface="Times New Roman"/>
                <a:cs typeface="Times New Roman"/>
              </a:rPr>
              <a:t>register.</a:t>
            </a:r>
            <a:endParaRPr lang="en-US" sz="2000" dirty="0">
              <a:latin typeface="Times New Roman"/>
              <a:cs typeface="Times New Roman"/>
            </a:endParaRPr>
          </a:p>
          <a:p>
            <a:pPr marL="146685" indent="-134620">
              <a:lnSpc>
                <a:spcPct val="100000"/>
              </a:lnSpc>
              <a:spcBef>
                <a:spcPts val="865"/>
              </a:spcBef>
              <a:buChar char="–"/>
              <a:tabLst>
                <a:tab pos="147320" algn="l"/>
              </a:tabLst>
            </a:pPr>
            <a:r>
              <a:rPr lang="en-US" sz="2000" spc="-5" dirty="0">
                <a:latin typeface="Times New Roman"/>
                <a:cs typeface="Times New Roman"/>
              </a:rPr>
              <a:t>Pushes the</a:t>
            </a:r>
            <a:r>
              <a:rPr lang="en-US" sz="2000" spc="5" dirty="0">
                <a:latin typeface="Times New Roman"/>
                <a:cs typeface="Times New Roman"/>
              </a:rPr>
              <a:t> </a:t>
            </a:r>
            <a:r>
              <a:rPr lang="en-US" sz="2000" spc="-5" dirty="0">
                <a:latin typeface="Times New Roman"/>
                <a:cs typeface="Times New Roman"/>
              </a:rPr>
              <a:t>current value</a:t>
            </a:r>
            <a:r>
              <a:rPr lang="en-US" sz="2000" spc="-10" dirty="0">
                <a:latin typeface="Times New Roman"/>
                <a:cs typeface="Times New Roman"/>
              </a:rPr>
              <a:t> </a:t>
            </a:r>
            <a:r>
              <a:rPr lang="en-US" sz="2000" dirty="0">
                <a:latin typeface="Times New Roman"/>
                <a:cs typeface="Times New Roman"/>
              </a:rPr>
              <a:t>of</a:t>
            </a:r>
            <a:r>
              <a:rPr lang="en-US" sz="2000" spc="5" dirty="0">
                <a:latin typeface="Times New Roman"/>
                <a:cs typeface="Times New Roman"/>
              </a:rPr>
              <a:t> </a:t>
            </a:r>
            <a:r>
              <a:rPr lang="en-US" sz="2000" spc="-5" dirty="0">
                <a:latin typeface="Times New Roman"/>
                <a:cs typeface="Times New Roman"/>
              </a:rPr>
              <a:t>Program</a:t>
            </a:r>
            <a:r>
              <a:rPr lang="en-US" sz="2000" spc="-15" dirty="0">
                <a:latin typeface="Times New Roman"/>
                <a:cs typeface="Times New Roman"/>
              </a:rPr>
              <a:t> </a:t>
            </a:r>
            <a:r>
              <a:rPr lang="en-US" sz="2000" dirty="0">
                <a:latin typeface="Times New Roman"/>
                <a:cs typeface="Times New Roman"/>
              </a:rPr>
              <a:t>Counter</a:t>
            </a:r>
            <a:r>
              <a:rPr lang="en-US" sz="2000" spc="-10" dirty="0">
                <a:latin typeface="Times New Roman"/>
                <a:cs typeface="Times New Roman"/>
              </a:rPr>
              <a:t> </a:t>
            </a:r>
            <a:r>
              <a:rPr lang="en-US" sz="2000" dirty="0">
                <a:latin typeface="Times New Roman"/>
                <a:cs typeface="Times New Roman"/>
              </a:rPr>
              <a:t>onto</a:t>
            </a:r>
            <a:r>
              <a:rPr lang="en-US" sz="2000" spc="10" dirty="0">
                <a:latin typeface="Times New Roman"/>
                <a:cs typeface="Times New Roman"/>
              </a:rPr>
              <a:t> </a:t>
            </a:r>
            <a:r>
              <a:rPr lang="en-US" sz="2000" spc="-5" dirty="0">
                <a:latin typeface="Times New Roman"/>
                <a:cs typeface="Times New Roman"/>
              </a:rPr>
              <a:t>the</a:t>
            </a:r>
            <a:r>
              <a:rPr lang="en-US" sz="2000" spc="10" dirty="0">
                <a:latin typeface="Times New Roman"/>
                <a:cs typeface="Times New Roman"/>
              </a:rPr>
              <a:t> </a:t>
            </a:r>
            <a:r>
              <a:rPr lang="en-US" sz="2000" spc="-5" dirty="0">
                <a:latin typeface="Times New Roman"/>
                <a:cs typeface="Times New Roman"/>
              </a:rPr>
              <a:t>stack</a:t>
            </a:r>
            <a:r>
              <a:rPr lang="en-US" sz="2000" spc="10" dirty="0">
                <a:latin typeface="Times New Roman"/>
                <a:cs typeface="Times New Roman"/>
              </a:rPr>
              <a:t> </a:t>
            </a:r>
            <a:r>
              <a:rPr lang="en-US" sz="2000" spc="-5" dirty="0">
                <a:latin typeface="Times New Roman"/>
                <a:cs typeface="Times New Roman"/>
              </a:rPr>
              <a:t>[Return</a:t>
            </a:r>
            <a:r>
              <a:rPr lang="en-US" sz="2000" spc="15" dirty="0">
                <a:latin typeface="Times New Roman"/>
                <a:cs typeface="Times New Roman"/>
              </a:rPr>
              <a:t> </a:t>
            </a:r>
            <a:r>
              <a:rPr lang="en-US" sz="2000" spc="-5" dirty="0">
                <a:latin typeface="Times New Roman"/>
                <a:cs typeface="Times New Roman"/>
              </a:rPr>
              <a:t>address]</a:t>
            </a:r>
            <a:endParaRPr lang="en-US" sz="2000" dirty="0">
              <a:latin typeface="Times New Roman"/>
              <a:cs typeface="Times New Roman"/>
            </a:endParaRPr>
          </a:p>
          <a:p>
            <a:pPr marL="12700" marR="98425">
              <a:lnSpc>
                <a:spcPct val="103600"/>
              </a:lnSpc>
              <a:spcBef>
                <a:spcPts val="790"/>
              </a:spcBef>
              <a:buChar char="–"/>
              <a:tabLst>
                <a:tab pos="147320" algn="l"/>
              </a:tabLst>
            </a:pPr>
            <a:r>
              <a:rPr lang="en-US" sz="2000" spc="-5" dirty="0">
                <a:latin typeface="Times New Roman"/>
                <a:cs typeface="Times New Roman"/>
              </a:rPr>
              <a:t>Loads</a:t>
            </a:r>
            <a:r>
              <a:rPr lang="en-US" sz="2000" spc="-15" dirty="0">
                <a:latin typeface="Times New Roman"/>
                <a:cs typeface="Times New Roman"/>
              </a:rPr>
              <a:t> </a:t>
            </a:r>
            <a:r>
              <a:rPr lang="en-US" sz="2000" spc="-5" dirty="0">
                <a:latin typeface="Times New Roman"/>
                <a:cs typeface="Times New Roman"/>
              </a:rPr>
              <a:t>the</a:t>
            </a:r>
            <a:r>
              <a:rPr lang="en-US" sz="2000" spc="5" dirty="0">
                <a:latin typeface="Times New Roman"/>
                <a:cs typeface="Times New Roman"/>
              </a:rPr>
              <a:t> </a:t>
            </a:r>
            <a:r>
              <a:rPr lang="en-US" sz="2000" spc="-5" dirty="0">
                <a:latin typeface="Times New Roman"/>
                <a:cs typeface="Times New Roman"/>
              </a:rPr>
              <a:t>program</a:t>
            </a:r>
            <a:r>
              <a:rPr lang="en-US" sz="2000" spc="-15" dirty="0">
                <a:latin typeface="Times New Roman"/>
                <a:cs typeface="Times New Roman"/>
              </a:rPr>
              <a:t> </a:t>
            </a:r>
            <a:r>
              <a:rPr lang="en-US" sz="2000" spc="-5" dirty="0">
                <a:latin typeface="Times New Roman"/>
                <a:cs typeface="Times New Roman"/>
              </a:rPr>
              <a:t>counter</a:t>
            </a:r>
            <a:r>
              <a:rPr lang="en-US" sz="2000" spc="5" dirty="0">
                <a:latin typeface="Times New Roman"/>
                <a:cs typeface="Times New Roman"/>
              </a:rPr>
              <a:t> </a:t>
            </a:r>
            <a:r>
              <a:rPr lang="en-US" sz="2000" spc="-10" dirty="0">
                <a:latin typeface="Times New Roman"/>
                <a:cs typeface="Times New Roman"/>
              </a:rPr>
              <a:t>with</a:t>
            </a:r>
            <a:r>
              <a:rPr lang="en-US" sz="2000" spc="10" dirty="0">
                <a:latin typeface="Times New Roman"/>
                <a:cs typeface="Times New Roman"/>
              </a:rPr>
              <a:t> </a:t>
            </a:r>
            <a:r>
              <a:rPr lang="en-US" sz="2000" spc="-5" dirty="0">
                <a:latin typeface="Times New Roman"/>
                <a:cs typeface="Times New Roman"/>
              </a:rPr>
              <a:t>the</a:t>
            </a:r>
            <a:r>
              <a:rPr lang="en-US" sz="2000" spc="5" dirty="0">
                <a:latin typeface="Times New Roman"/>
                <a:cs typeface="Times New Roman"/>
              </a:rPr>
              <a:t> </a:t>
            </a:r>
            <a:r>
              <a:rPr lang="en-US" sz="2000" spc="-5" dirty="0">
                <a:latin typeface="Times New Roman"/>
                <a:cs typeface="Times New Roman"/>
              </a:rPr>
              <a:t>16‐bit</a:t>
            </a:r>
            <a:r>
              <a:rPr lang="en-US" sz="2000" spc="10" dirty="0">
                <a:latin typeface="Times New Roman"/>
                <a:cs typeface="Times New Roman"/>
              </a:rPr>
              <a:t> </a:t>
            </a:r>
            <a:r>
              <a:rPr lang="en-US" sz="2000" spc="-5" dirty="0">
                <a:latin typeface="Times New Roman"/>
                <a:cs typeface="Times New Roman"/>
              </a:rPr>
              <a:t>address</a:t>
            </a:r>
            <a:r>
              <a:rPr lang="en-US" sz="2000" spc="-10" dirty="0">
                <a:latin typeface="Times New Roman"/>
                <a:cs typeface="Times New Roman"/>
              </a:rPr>
              <a:t> </a:t>
            </a:r>
            <a:r>
              <a:rPr lang="en-US" sz="2000" spc="-5" dirty="0">
                <a:latin typeface="Times New Roman"/>
                <a:cs typeface="Times New Roman"/>
              </a:rPr>
              <a:t>supplied</a:t>
            </a:r>
            <a:r>
              <a:rPr lang="en-US" sz="2000" spc="10" dirty="0">
                <a:latin typeface="Times New Roman"/>
                <a:cs typeface="Times New Roman"/>
              </a:rPr>
              <a:t> </a:t>
            </a:r>
            <a:r>
              <a:rPr lang="en-US" sz="2000" spc="-5" dirty="0">
                <a:latin typeface="Times New Roman"/>
                <a:cs typeface="Times New Roman"/>
              </a:rPr>
              <a:t>with</a:t>
            </a:r>
            <a:r>
              <a:rPr lang="en-US" sz="2000" spc="-10" dirty="0">
                <a:latin typeface="Times New Roman"/>
                <a:cs typeface="Times New Roman"/>
              </a:rPr>
              <a:t> </a:t>
            </a:r>
            <a:r>
              <a:rPr lang="en-US" sz="2000" spc="-5" dirty="0">
                <a:latin typeface="Times New Roman"/>
                <a:cs typeface="Times New Roman"/>
              </a:rPr>
              <a:t>the</a:t>
            </a:r>
            <a:r>
              <a:rPr lang="en-US" sz="2000" spc="5" dirty="0">
                <a:latin typeface="Times New Roman"/>
                <a:cs typeface="Times New Roman"/>
              </a:rPr>
              <a:t> </a:t>
            </a:r>
            <a:r>
              <a:rPr lang="en-US" sz="2000" spc="-5" dirty="0">
                <a:latin typeface="Times New Roman"/>
                <a:cs typeface="Times New Roman"/>
              </a:rPr>
              <a:t>CALL </a:t>
            </a:r>
            <a:r>
              <a:rPr lang="en-US" sz="2000" spc="-335" dirty="0">
                <a:latin typeface="Times New Roman"/>
                <a:cs typeface="Times New Roman"/>
              </a:rPr>
              <a:t> </a:t>
            </a:r>
            <a:r>
              <a:rPr lang="en-US" sz="2000" spc="-5" dirty="0">
                <a:latin typeface="Times New Roman"/>
                <a:cs typeface="Times New Roman"/>
              </a:rPr>
              <a:t>instruction</a:t>
            </a:r>
            <a:r>
              <a:rPr lang="en-US" sz="2000" dirty="0">
                <a:latin typeface="Times New Roman"/>
                <a:cs typeface="Times New Roman"/>
              </a:rPr>
              <a:t> </a:t>
            </a:r>
            <a:r>
              <a:rPr lang="en-US" sz="2000" spc="-5" dirty="0">
                <a:latin typeface="Times New Roman"/>
                <a:cs typeface="Times New Roman"/>
              </a:rPr>
              <a:t>from</a:t>
            </a:r>
            <a:r>
              <a:rPr lang="en-US" sz="2000" spc="-20" dirty="0">
                <a:latin typeface="Times New Roman"/>
                <a:cs typeface="Times New Roman"/>
              </a:rPr>
              <a:t> </a:t>
            </a:r>
            <a:r>
              <a:rPr lang="en-US" sz="2000" spc="-5" dirty="0">
                <a:latin typeface="Times New Roman"/>
                <a:cs typeface="Times New Roman"/>
              </a:rPr>
              <a:t>WZ</a:t>
            </a:r>
            <a:r>
              <a:rPr lang="en-US" sz="2000" spc="15" dirty="0">
                <a:latin typeface="Times New Roman"/>
                <a:cs typeface="Times New Roman"/>
              </a:rPr>
              <a:t> </a:t>
            </a:r>
            <a:r>
              <a:rPr lang="en-US" sz="2000" spc="-5" dirty="0">
                <a:latin typeface="Times New Roman"/>
                <a:cs typeface="Times New Roman"/>
              </a:rPr>
              <a:t>register.</a:t>
            </a:r>
            <a:endParaRPr lang="en-US" sz="2000" dirty="0">
              <a:latin typeface="Times New Roman"/>
              <a:cs typeface="Times New Roman"/>
            </a:endParaRPr>
          </a:p>
          <a:p>
            <a:pPr marL="12700">
              <a:lnSpc>
                <a:spcPct val="100000"/>
              </a:lnSpc>
              <a:spcBef>
                <a:spcPts val="880"/>
              </a:spcBef>
            </a:pPr>
            <a:r>
              <a:rPr lang="en-US" sz="2000" b="1" spc="-5" dirty="0">
                <a:latin typeface="Times New Roman"/>
                <a:cs typeface="Times New Roman"/>
              </a:rPr>
              <a:t>RET</a:t>
            </a:r>
            <a:r>
              <a:rPr lang="en-US" sz="2000" b="1" spc="-10" dirty="0">
                <a:latin typeface="Times New Roman"/>
                <a:cs typeface="Times New Roman"/>
              </a:rPr>
              <a:t> </a:t>
            </a:r>
            <a:r>
              <a:rPr lang="en-US" sz="2000" b="1" dirty="0">
                <a:latin typeface="Times New Roman"/>
                <a:cs typeface="Times New Roman"/>
              </a:rPr>
              <a:t>(1</a:t>
            </a:r>
            <a:r>
              <a:rPr lang="en-US" sz="2000" b="1" spc="-5" dirty="0">
                <a:latin typeface="Times New Roman"/>
                <a:cs typeface="Times New Roman"/>
              </a:rPr>
              <a:t> byte instruction)</a:t>
            </a:r>
            <a:endParaRPr lang="en-US" sz="2000" dirty="0">
              <a:latin typeface="Times New Roman"/>
              <a:cs typeface="Times New Roman"/>
            </a:endParaRPr>
          </a:p>
          <a:p>
            <a:pPr marL="146685" indent="-134620">
              <a:lnSpc>
                <a:spcPct val="100000"/>
              </a:lnSpc>
              <a:spcBef>
                <a:spcPts val="840"/>
              </a:spcBef>
              <a:buChar char="–"/>
              <a:tabLst>
                <a:tab pos="147320" algn="l"/>
              </a:tabLst>
            </a:pPr>
            <a:r>
              <a:rPr lang="en-US" sz="2000" spc="-5" dirty="0">
                <a:latin typeface="Times New Roman"/>
                <a:cs typeface="Times New Roman"/>
              </a:rPr>
              <a:t>Retrieve</a:t>
            </a:r>
            <a:r>
              <a:rPr lang="en-US" sz="2000" spc="-15" dirty="0">
                <a:latin typeface="Times New Roman"/>
                <a:cs typeface="Times New Roman"/>
              </a:rPr>
              <a:t> </a:t>
            </a:r>
            <a:r>
              <a:rPr lang="en-US" sz="2000" spc="-5" dirty="0">
                <a:latin typeface="Times New Roman"/>
                <a:cs typeface="Times New Roman"/>
              </a:rPr>
              <a:t>the</a:t>
            </a:r>
            <a:r>
              <a:rPr lang="en-US" sz="2000" spc="5" dirty="0">
                <a:latin typeface="Times New Roman"/>
                <a:cs typeface="Times New Roman"/>
              </a:rPr>
              <a:t> </a:t>
            </a:r>
            <a:r>
              <a:rPr lang="en-US" sz="2000" spc="-5" dirty="0">
                <a:latin typeface="Times New Roman"/>
                <a:cs typeface="Times New Roman"/>
              </a:rPr>
              <a:t>return</a:t>
            </a:r>
            <a:r>
              <a:rPr lang="en-US" sz="2000" spc="-15" dirty="0">
                <a:latin typeface="Times New Roman"/>
                <a:cs typeface="Times New Roman"/>
              </a:rPr>
              <a:t> </a:t>
            </a:r>
            <a:r>
              <a:rPr lang="en-US" sz="2000" spc="-5" dirty="0">
                <a:latin typeface="Times New Roman"/>
                <a:cs typeface="Times New Roman"/>
              </a:rPr>
              <a:t>address</a:t>
            </a:r>
            <a:r>
              <a:rPr lang="en-US" sz="2000" spc="10" dirty="0">
                <a:latin typeface="Times New Roman"/>
                <a:cs typeface="Times New Roman"/>
              </a:rPr>
              <a:t> </a:t>
            </a:r>
            <a:r>
              <a:rPr lang="en-US" sz="2000" spc="-5" dirty="0">
                <a:latin typeface="Times New Roman"/>
                <a:cs typeface="Times New Roman"/>
              </a:rPr>
              <a:t>from</a:t>
            </a:r>
            <a:r>
              <a:rPr lang="en-US" sz="2000" spc="-25" dirty="0">
                <a:latin typeface="Times New Roman"/>
                <a:cs typeface="Times New Roman"/>
              </a:rPr>
              <a:t> </a:t>
            </a:r>
            <a:r>
              <a:rPr lang="en-US" sz="2000" dirty="0">
                <a:latin typeface="Times New Roman"/>
                <a:cs typeface="Times New Roman"/>
              </a:rPr>
              <a:t>the</a:t>
            </a:r>
            <a:r>
              <a:rPr lang="en-US" sz="2000" spc="5" dirty="0">
                <a:latin typeface="Times New Roman"/>
                <a:cs typeface="Times New Roman"/>
              </a:rPr>
              <a:t> </a:t>
            </a:r>
            <a:r>
              <a:rPr lang="en-US" sz="2000" dirty="0">
                <a:latin typeface="Times New Roman"/>
                <a:cs typeface="Times New Roman"/>
              </a:rPr>
              <a:t>top</a:t>
            </a:r>
            <a:r>
              <a:rPr lang="en-US" sz="2000" spc="-5" dirty="0">
                <a:latin typeface="Times New Roman"/>
                <a:cs typeface="Times New Roman"/>
              </a:rPr>
              <a:t> </a:t>
            </a:r>
            <a:r>
              <a:rPr lang="en-US" sz="2000" dirty="0">
                <a:latin typeface="Times New Roman"/>
                <a:cs typeface="Times New Roman"/>
              </a:rPr>
              <a:t>of </a:t>
            </a:r>
            <a:r>
              <a:rPr lang="en-US" sz="2000" spc="-5" dirty="0">
                <a:latin typeface="Times New Roman"/>
                <a:cs typeface="Times New Roman"/>
              </a:rPr>
              <a:t>the</a:t>
            </a:r>
            <a:r>
              <a:rPr lang="en-US" sz="2000" spc="-10" dirty="0">
                <a:latin typeface="Times New Roman"/>
                <a:cs typeface="Times New Roman"/>
              </a:rPr>
              <a:t> </a:t>
            </a:r>
            <a:r>
              <a:rPr lang="en-US" sz="2000" spc="-5" dirty="0">
                <a:latin typeface="Times New Roman"/>
                <a:cs typeface="Times New Roman"/>
              </a:rPr>
              <a:t>stack</a:t>
            </a:r>
            <a:endParaRPr lang="en-US" sz="2000" dirty="0">
              <a:latin typeface="Times New Roman"/>
              <a:cs typeface="Times New Roman"/>
            </a:endParaRPr>
          </a:p>
          <a:p>
            <a:pPr marL="146685" indent="-134620">
              <a:lnSpc>
                <a:spcPct val="100000"/>
              </a:lnSpc>
              <a:spcBef>
                <a:spcPts val="850"/>
              </a:spcBef>
              <a:buChar char="–"/>
              <a:tabLst>
                <a:tab pos="147320" algn="l"/>
              </a:tabLst>
            </a:pPr>
            <a:r>
              <a:rPr lang="en-US" sz="2000" spc="-5" dirty="0">
                <a:latin typeface="Times New Roman"/>
                <a:cs typeface="Times New Roman"/>
              </a:rPr>
              <a:t>Load</a:t>
            </a:r>
            <a:r>
              <a:rPr lang="en-US" sz="2000" dirty="0">
                <a:latin typeface="Times New Roman"/>
                <a:cs typeface="Times New Roman"/>
              </a:rPr>
              <a:t> </a:t>
            </a:r>
            <a:r>
              <a:rPr lang="en-US" sz="2000" spc="-5" dirty="0">
                <a:latin typeface="Times New Roman"/>
                <a:cs typeface="Times New Roman"/>
              </a:rPr>
              <a:t>the</a:t>
            </a:r>
            <a:r>
              <a:rPr lang="en-US" sz="2000" spc="-20" dirty="0">
                <a:latin typeface="Times New Roman"/>
                <a:cs typeface="Times New Roman"/>
              </a:rPr>
              <a:t> </a:t>
            </a:r>
            <a:r>
              <a:rPr lang="en-US" sz="2000" dirty="0">
                <a:latin typeface="Times New Roman"/>
                <a:cs typeface="Times New Roman"/>
              </a:rPr>
              <a:t>program</a:t>
            </a:r>
            <a:r>
              <a:rPr lang="en-US" sz="2000" spc="-30" dirty="0">
                <a:latin typeface="Times New Roman"/>
                <a:cs typeface="Times New Roman"/>
              </a:rPr>
              <a:t> </a:t>
            </a:r>
            <a:r>
              <a:rPr lang="en-US" sz="2000" dirty="0">
                <a:latin typeface="Times New Roman"/>
                <a:cs typeface="Times New Roman"/>
              </a:rPr>
              <a:t>counter</a:t>
            </a:r>
            <a:r>
              <a:rPr lang="en-US" sz="2000" spc="-5" dirty="0">
                <a:latin typeface="Times New Roman"/>
                <a:cs typeface="Times New Roman"/>
              </a:rPr>
              <a:t> with</a:t>
            </a:r>
            <a:r>
              <a:rPr lang="en-US" sz="2000" spc="-20" dirty="0">
                <a:latin typeface="Times New Roman"/>
                <a:cs typeface="Times New Roman"/>
              </a:rPr>
              <a:t> </a:t>
            </a:r>
            <a:r>
              <a:rPr lang="en-US" sz="2000" spc="-5" dirty="0">
                <a:latin typeface="Times New Roman"/>
                <a:cs typeface="Times New Roman"/>
              </a:rPr>
              <a:t>the</a:t>
            </a:r>
            <a:r>
              <a:rPr lang="en-US" sz="2000" spc="10" dirty="0">
                <a:latin typeface="Times New Roman"/>
                <a:cs typeface="Times New Roman"/>
              </a:rPr>
              <a:t> </a:t>
            </a:r>
            <a:r>
              <a:rPr lang="en-US" sz="2000" spc="-5" dirty="0">
                <a:latin typeface="Times New Roman"/>
                <a:cs typeface="Times New Roman"/>
              </a:rPr>
              <a:t>return </a:t>
            </a:r>
            <a:r>
              <a:rPr lang="en-US" sz="2000" dirty="0">
                <a:latin typeface="Times New Roman"/>
                <a:cs typeface="Times New Roman"/>
              </a:rPr>
              <a:t>address.</a:t>
            </a: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Tree>
    <p:extLst>
      <p:ext uri="{BB962C8B-B14F-4D97-AF65-F5344CB8AC3E}">
        <p14:creationId xmlns:p14="http://schemas.microsoft.com/office/powerpoint/2010/main" val="42685444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C94C3DDC-73AA-444A-BBB8-603E155DA755}"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53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983902" y="980728"/>
            <a:ext cx="771100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600" b="1" dirty="0">
                <a:latin typeface="Times New Roman" panose="02020603050405020304" pitchFamily="18" charset="0"/>
                <a:cs typeface="Times New Roman" panose="02020603050405020304" pitchFamily="18" charset="0"/>
              </a:rPr>
              <a:t>Subroutine</a:t>
            </a: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381000" y="1606303"/>
            <a:ext cx="8556769" cy="455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880"/>
              </a:spcBef>
              <a:buNone/>
            </a:pPr>
            <a:r>
              <a:rPr lang="en-US" sz="2000" b="1" spc="-5" dirty="0">
                <a:latin typeface="Times New Roman"/>
                <a:cs typeface="Times New Roman"/>
              </a:rPr>
              <a:t>RET</a:t>
            </a:r>
            <a:r>
              <a:rPr lang="en-US" sz="2000" b="1" spc="-10" dirty="0">
                <a:latin typeface="Times New Roman"/>
                <a:cs typeface="Times New Roman"/>
              </a:rPr>
              <a:t> </a:t>
            </a:r>
            <a:r>
              <a:rPr lang="en-US" sz="2000" b="1" dirty="0">
                <a:latin typeface="Times New Roman"/>
                <a:cs typeface="Times New Roman"/>
              </a:rPr>
              <a:t>(1</a:t>
            </a:r>
            <a:r>
              <a:rPr lang="en-US" sz="2000" b="1" spc="-5" dirty="0">
                <a:latin typeface="Times New Roman"/>
                <a:cs typeface="Times New Roman"/>
              </a:rPr>
              <a:t> byte instruction)</a:t>
            </a:r>
            <a:endParaRPr lang="en-US" sz="2000" dirty="0">
              <a:latin typeface="Times New Roman"/>
              <a:cs typeface="Times New Roman"/>
            </a:endParaRPr>
          </a:p>
          <a:p>
            <a:pPr marL="146685" indent="-134620">
              <a:lnSpc>
                <a:spcPct val="100000"/>
              </a:lnSpc>
              <a:spcBef>
                <a:spcPts val="840"/>
              </a:spcBef>
              <a:buChar char="–"/>
              <a:tabLst>
                <a:tab pos="147320" algn="l"/>
              </a:tabLst>
            </a:pPr>
            <a:r>
              <a:rPr lang="en-US" sz="2000" spc="-5" dirty="0">
                <a:latin typeface="Times New Roman"/>
                <a:cs typeface="Times New Roman"/>
              </a:rPr>
              <a:t>Retrieve</a:t>
            </a:r>
            <a:r>
              <a:rPr lang="en-US" sz="2000" spc="-15" dirty="0">
                <a:latin typeface="Times New Roman"/>
                <a:cs typeface="Times New Roman"/>
              </a:rPr>
              <a:t> </a:t>
            </a:r>
            <a:r>
              <a:rPr lang="en-US" sz="2000" spc="-5" dirty="0">
                <a:latin typeface="Times New Roman"/>
                <a:cs typeface="Times New Roman"/>
              </a:rPr>
              <a:t>the</a:t>
            </a:r>
            <a:r>
              <a:rPr lang="en-US" sz="2000" spc="5" dirty="0">
                <a:latin typeface="Times New Roman"/>
                <a:cs typeface="Times New Roman"/>
              </a:rPr>
              <a:t> </a:t>
            </a:r>
            <a:r>
              <a:rPr lang="en-US" sz="2000" spc="-5" dirty="0">
                <a:latin typeface="Times New Roman"/>
                <a:cs typeface="Times New Roman"/>
              </a:rPr>
              <a:t>return</a:t>
            </a:r>
            <a:r>
              <a:rPr lang="en-US" sz="2000" spc="-15" dirty="0">
                <a:latin typeface="Times New Roman"/>
                <a:cs typeface="Times New Roman"/>
              </a:rPr>
              <a:t> </a:t>
            </a:r>
            <a:r>
              <a:rPr lang="en-US" sz="2000" spc="-5" dirty="0">
                <a:latin typeface="Times New Roman"/>
                <a:cs typeface="Times New Roman"/>
              </a:rPr>
              <a:t>address</a:t>
            </a:r>
            <a:r>
              <a:rPr lang="en-US" sz="2000" spc="10" dirty="0">
                <a:latin typeface="Times New Roman"/>
                <a:cs typeface="Times New Roman"/>
              </a:rPr>
              <a:t> </a:t>
            </a:r>
            <a:r>
              <a:rPr lang="en-US" sz="2000" spc="-5" dirty="0">
                <a:latin typeface="Times New Roman"/>
                <a:cs typeface="Times New Roman"/>
              </a:rPr>
              <a:t>from</a:t>
            </a:r>
            <a:r>
              <a:rPr lang="en-US" sz="2000" spc="-25" dirty="0">
                <a:latin typeface="Times New Roman"/>
                <a:cs typeface="Times New Roman"/>
              </a:rPr>
              <a:t> </a:t>
            </a:r>
            <a:r>
              <a:rPr lang="en-US" sz="2000" dirty="0">
                <a:latin typeface="Times New Roman"/>
                <a:cs typeface="Times New Roman"/>
              </a:rPr>
              <a:t>the</a:t>
            </a:r>
            <a:r>
              <a:rPr lang="en-US" sz="2000" spc="5" dirty="0">
                <a:latin typeface="Times New Roman"/>
                <a:cs typeface="Times New Roman"/>
              </a:rPr>
              <a:t> </a:t>
            </a:r>
            <a:r>
              <a:rPr lang="en-US" sz="2000" dirty="0">
                <a:latin typeface="Times New Roman"/>
                <a:cs typeface="Times New Roman"/>
              </a:rPr>
              <a:t>top</a:t>
            </a:r>
            <a:r>
              <a:rPr lang="en-US" sz="2000" spc="-5" dirty="0">
                <a:latin typeface="Times New Roman"/>
                <a:cs typeface="Times New Roman"/>
              </a:rPr>
              <a:t> </a:t>
            </a:r>
            <a:r>
              <a:rPr lang="en-US" sz="2000" dirty="0">
                <a:latin typeface="Times New Roman"/>
                <a:cs typeface="Times New Roman"/>
              </a:rPr>
              <a:t>of </a:t>
            </a:r>
            <a:r>
              <a:rPr lang="en-US" sz="2000" spc="-5" dirty="0">
                <a:latin typeface="Times New Roman"/>
                <a:cs typeface="Times New Roman"/>
              </a:rPr>
              <a:t>the</a:t>
            </a:r>
            <a:r>
              <a:rPr lang="en-US" sz="2000" spc="-10" dirty="0">
                <a:latin typeface="Times New Roman"/>
                <a:cs typeface="Times New Roman"/>
              </a:rPr>
              <a:t> </a:t>
            </a:r>
            <a:r>
              <a:rPr lang="en-US" sz="2000" spc="-5" dirty="0">
                <a:latin typeface="Times New Roman"/>
                <a:cs typeface="Times New Roman"/>
              </a:rPr>
              <a:t>stack</a:t>
            </a:r>
            <a:endParaRPr lang="en-US" sz="2000" dirty="0">
              <a:latin typeface="Times New Roman"/>
              <a:cs typeface="Times New Roman"/>
            </a:endParaRPr>
          </a:p>
          <a:p>
            <a:pPr marL="146685" indent="-134620">
              <a:lnSpc>
                <a:spcPct val="100000"/>
              </a:lnSpc>
              <a:spcBef>
                <a:spcPts val="850"/>
              </a:spcBef>
              <a:buChar char="–"/>
              <a:tabLst>
                <a:tab pos="147320" algn="l"/>
              </a:tabLst>
            </a:pPr>
            <a:r>
              <a:rPr lang="en-US" sz="2000" spc="-5" dirty="0">
                <a:latin typeface="Times New Roman"/>
                <a:cs typeface="Times New Roman"/>
              </a:rPr>
              <a:t>Load</a:t>
            </a:r>
            <a:r>
              <a:rPr lang="en-US" sz="2000" dirty="0">
                <a:latin typeface="Times New Roman"/>
                <a:cs typeface="Times New Roman"/>
              </a:rPr>
              <a:t> </a:t>
            </a:r>
            <a:r>
              <a:rPr lang="en-US" sz="2000" spc="-5" dirty="0">
                <a:latin typeface="Times New Roman"/>
                <a:cs typeface="Times New Roman"/>
              </a:rPr>
              <a:t>the</a:t>
            </a:r>
            <a:r>
              <a:rPr lang="en-US" sz="2000" spc="-20" dirty="0">
                <a:latin typeface="Times New Roman"/>
                <a:cs typeface="Times New Roman"/>
              </a:rPr>
              <a:t> </a:t>
            </a:r>
            <a:r>
              <a:rPr lang="en-US" sz="2000" dirty="0">
                <a:latin typeface="Times New Roman"/>
                <a:cs typeface="Times New Roman"/>
              </a:rPr>
              <a:t>program</a:t>
            </a:r>
            <a:r>
              <a:rPr lang="en-US" sz="2000" spc="-30" dirty="0">
                <a:latin typeface="Times New Roman"/>
                <a:cs typeface="Times New Roman"/>
              </a:rPr>
              <a:t> </a:t>
            </a:r>
            <a:r>
              <a:rPr lang="en-US" sz="2000" dirty="0">
                <a:latin typeface="Times New Roman"/>
                <a:cs typeface="Times New Roman"/>
              </a:rPr>
              <a:t>counter</a:t>
            </a:r>
            <a:r>
              <a:rPr lang="en-US" sz="2000" spc="-5" dirty="0">
                <a:latin typeface="Times New Roman"/>
                <a:cs typeface="Times New Roman"/>
              </a:rPr>
              <a:t> with</a:t>
            </a:r>
            <a:r>
              <a:rPr lang="en-US" sz="2000" spc="-20" dirty="0">
                <a:latin typeface="Times New Roman"/>
                <a:cs typeface="Times New Roman"/>
              </a:rPr>
              <a:t> </a:t>
            </a:r>
            <a:r>
              <a:rPr lang="en-US" sz="2000" spc="-5" dirty="0">
                <a:latin typeface="Times New Roman"/>
                <a:cs typeface="Times New Roman"/>
              </a:rPr>
              <a:t>the</a:t>
            </a:r>
            <a:r>
              <a:rPr lang="en-US" sz="2000" spc="10" dirty="0">
                <a:latin typeface="Times New Roman"/>
                <a:cs typeface="Times New Roman"/>
              </a:rPr>
              <a:t> </a:t>
            </a:r>
            <a:r>
              <a:rPr lang="en-US" sz="2000" spc="-5" dirty="0">
                <a:latin typeface="Times New Roman"/>
                <a:cs typeface="Times New Roman"/>
              </a:rPr>
              <a:t>return </a:t>
            </a:r>
            <a:r>
              <a:rPr lang="en-US" sz="2000" dirty="0">
                <a:latin typeface="Times New Roman"/>
                <a:cs typeface="Times New Roman"/>
              </a:rPr>
              <a:t>address.</a:t>
            </a: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pic>
        <p:nvPicPr>
          <p:cNvPr id="11" name="object 3">
            <a:extLst>
              <a:ext uri="{FF2B5EF4-FFF2-40B4-BE49-F238E27FC236}">
                <a16:creationId xmlns:a16="http://schemas.microsoft.com/office/drawing/2014/main" xmlns="" id="{D4FA475A-D8AB-42A1-92FC-CC8A4FA76C1B}"/>
              </a:ext>
            </a:extLst>
          </p:cNvPr>
          <p:cNvPicPr/>
          <p:nvPr/>
        </p:nvPicPr>
        <p:blipFill>
          <a:blip r:embed="rId4" cstate="print"/>
          <a:stretch>
            <a:fillRect/>
          </a:stretch>
        </p:blipFill>
        <p:spPr>
          <a:xfrm>
            <a:off x="1835696" y="3242711"/>
            <a:ext cx="5832648" cy="2689778"/>
          </a:xfrm>
          <a:prstGeom prst="rect">
            <a:avLst/>
          </a:prstGeom>
        </p:spPr>
      </p:pic>
    </p:spTree>
    <p:extLst>
      <p:ext uri="{BB962C8B-B14F-4D97-AF65-F5344CB8AC3E}">
        <p14:creationId xmlns:p14="http://schemas.microsoft.com/office/powerpoint/2010/main" val="17484757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A8EC7C39-B061-4678-B3FE-143FEE9237B4}"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54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983902" y="980728"/>
            <a:ext cx="771100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600" b="1" dirty="0">
                <a:latin typeface="Times New Roman" panose="02020603050405020304" pitchFamily="18" charset="0"/>
                <a:cs typeface="Times New Roman" panose="02020603050405020304" pitchFamily="18" charset="0"/>
              </a:rPr>
              <a:t>Subroutine</a:t>
            </a: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381000" y="1606303"/>
            <a:ext cx="8556769" cy="455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00000"/>
              </a:lnSpc>
              <a:spcBef>
                <a:spcPts val="940"/>
              </a:spcBef>
              <a:buNone/>
            </a:pPr>
            <a:r>
              <a:rPr lang="en-US" sz="2000" b="1" spc="-5" dirty="0">
                <a:latin typeface="Times New Roman"/>
                <a:cs typeface="Times New Roman"/>
              </a:rPr>
              <a:t>Conditional</a:t>
            </a:r>
            <a:r>
              <a:rPr lang="en-US" sz="2000" b="1" dirty="0">
                <a:latin typeface="Times New Roman"/>
                <a:cs typeface="Times New Roman"/>
              </a:rPr>
              <a:t> </a:t>
            </a:r>
            <a:r>
              <a:rPr lang="en-US" sz="2000" b="1" spc="-5" dirty="0">
                <a:latin typeface="Times New Roman"/>
                <a:cs typeface="Times New Roman"/>
              </a:rPr>
              <a:t>CALL</a:t>
            </a:r>
            <a:r>
              <a:rPr lang="en-US" sz="2000" b="1" dirty="0">
                <a:latin typeface="Times New Roman"/>
                <a:cs typeface="Times New Roman"/>
              </a:rPr>
              <a:t> and</a:t>
            </a:r>
            <a:r>
              <a:rPr lang="en-US" sz="2000" b="1" spc="-5" dirty="0">
                <a:latin typeface="Times New Roman"/>
                <a:cs typeface="Times New Roman"/>
              </a:rPr>
              <a:t> </a:t>
            </a:r>
            <a:r>
              <a:rPr lang="en-US" sz="2000" b="1" dirty="0">
                <a:latin typeface="Times New Roman"/>
                <a:cs typeface="Times New Roman"/>
              </a:rPr>
              <a:t>RET</a:t>
            </a:r>
            <a:r>
              <a:rPr lang="en-US" sz="2000" b="1" spc="-5" dirty="0">
                <a:latin typeface="Times New Roman"/>
                <a:cs typeface="Times New Roman"/>
              </a:rPr>
              <a:t> Instructions:</a:t>
            </a:r>
            <a:endParaRPr lang="en-US" sz="2000" dirty="0">
              <a:latin typeface="Times New Roman"/>
              <a:cs typeface="Times New Roman"/>
            </a:endParaRPr>
          </a:p>
          <a:p>
            <a:pPr marL="12700" marR="5080" algn="just">
              <a:lnSpc>
                <a:spcPct val="103600"/>
              </a:lnSpc>
              <a:spcBef>
                <a:spcPts val="775"/>
              </a:spcBef>
            </a:pPr>
            <a:r>
              <a:rPr lang="en-US" sz="2000" spc="-5" dirty="0">
                <a:latin typeface="Times New Roman"/>
                <a:cs typeface="Times New Roman"/>
              </a:rPr>
              <a:t>The conditional call and </a:t>
            </a:r>
            <a:r>
              <a:rPr lang="en-US" sz="2000" dirty="0">
                <a:latin typeface="Times New Roman"/>
                <a:cs typeface="Times New Roman"/>
              </a:rPr>
              <a:t>the </a:t>
            </a:r>
            <a:r>
              <a:rPr lang="en-US" sz="2000" spc="-5" dirty="0">
                <a:latin typeface="Times New Roman"/>
                <a:cs typeface="Times New Roman"/>
              </a:rPr>
              <a:t>return instructions </a:t>
            </a:r>
            <a:r>
              <a:rPr lang="en-US" sz="2000" dirty="0">
                <a:latin typeface="Times New Roman"/>
                <a:cs typeface="Times New Roman"/>
              </a:rPr>
              <a:t>are </a:t>
            </a:r>
            <a:r>
              <a:rPr lang="en-US" sz="2000" spc="-5" dirty="0">
                <a:latin typeface="Times New Roman"/>
                <a:cs typeface="Times New Roman"/>
              </a:rPr>
              <a:t>based on four </a:t>
            </a:r>
            <a:r>
              <a:rPr lang="en-US" sz="2000" dirty="0">
                <a:latin typeface="Times New Roman"/>
                <a:cs typeface="Times New Roman"/>
              </a:rPr>
              <a:t>data </a:t>
            </a:r>
            <a:r>
              <a:rPr lang="en-US" sz="2000" spc="-5" dirty="0">
                <a:latin typeface="Times New Roman"/>
                <a:cs typeface="Times New Roman"/>
              </a:rPr>
              <a:t>conditions </a:t>
            </a:r>
            <a:r>
              <a:rPr lang="en-US" sz="2000" spc="-335" dirty="0">
                <a:latin typeface="Times New Roman"/>
                <a:cs typeface="Times New Roman"/>
              </a:rPr>
              <a:t> </a:t>
            </a:r>
            <a:r>
              <a:rPr lang="en-US" sz="2000" spc="-5" dirty="0">
                <a:latin typeface="Times New Roman"/>
                <a:cs typeface="Times New Roman"/>
              </a:rPr>
              <a:t>(flags)-carry,</a:t>
            </a:r>
            <a:r>
              <a:rPr lang="en-US" sz="2000" spc="-10" dirty="0">
                <a:latin typeface="Times New Roman"/>
                <a:cs typeface="Times New Roman"/>
              </a:rPr>
              <a:t> </a:t>
            </a:r>
            <a:r>
              <a:rPr lang="en-US" sz="2000" dirty="0">
                <a:latin typeface="Times New Roman"/>
                <a:cs typeface="Times New Roman"/>
              </a:rPr>
              <a:t>zero,</a:t>
            </a:r>
            <a:r>
              <a:rPr lang="en-US" sz="2000" spc="-5" dirty="0">
                <a:latin typeface="Times New Roman"/>
                <a:cs typeface="Times New Roman"/>
              </a:rPr>
              <a:t> sign</a:t>
            </a:r>
            <a:r>
              <a:rPr lang="en-US" sz="2000" spc="5" dirty="0">
                <a:latin typeface="Times New Roman"/>
                <a:cs typeface="Times New Roman"/>
              </a:rPr>
              <a:t> </a:t>
            </a:r>
            <a:r>
              <a:rPr lang="en-US" sz="2000" spc="-10" dirty="0">
                <a:latin typeface="Times New Roman"/>
                <a:cs typeface="Times New Roman"/>
              </a:rPr>
              <a:t>and</a:t>
            </a:r>
            <a:r>
              <a:rPr lang="en-US" sz="2000" spc="5" dirty="0">
                <a:latin typeface="Times New Roman"/>
                <a:cs typeface="Times New Roman"/>
              </a:rPr>
              <a:t> </a:t>
            </a:r>
            <a:r>
              <a:rPr lang="en-US" sz="2000" spc="-5" dirty="0">
                <a:latin typeface="Times New Roman"/>
                <a:cs typeface="Times New Roman"/>
              </a:rPr>
              <a:t>parity.</a:t>
            </a:r>
            <a:endParaRPr lang="en-US" sz="2000" dirty="0">
              <a:latin typeface="Times New Roman"/>
              <a:cs typeface="Times New Roman"/>
            </a:endParaRPr>
          </a:p>
          <a:p>
            <a:pPr marL="12700" algn="just">
              <a:lnSpc>
                <a:spcPct val="100000"/>
              </a:lnSpc>
              <a:spcBef>
                <a:spcPts val="855"/>
              </a:spcBef>
            </a:pPr>
            <a:r>
              <a:rPr lang="en-US" sz="2000" spc="-5" dirty="0">
                <a:latin typeface="Times New Roman"/>
                <a:cs typeface="Times New Roman"/>
              </a:rPr>
              <a:t>The</a:t>
            </a:r>
            <a:r>
              <a:rPr lang="en-US" sz="2000" dirty="0">
                <a:latin typeface="Times New Roman"/>
                <a:cs typeface="Times New Roman"/>
              </a:rPr>
              <a:t> </a:t>
            </a:r>
            <a:r>
              <a:rPr lang="en-US" sz="2000" spc="-5" dirty="0">
                <a:latin typeface="Times New Roman"/>
                <a:cs typeface="Times New Roman"/>
              </a:rPr>
              <a:t>conditions</a:t>
            </a:r>
            <a:r>
              <a:rPr lang="en-US" sz="2000" spc="10" dirty="0">
                <a:latin typeface="Times New Roman"/>
                <a:cs typeface="Times New Roman"/>
              </a:rPr>
              <a:t> </a:t>
            </a:r>
            <a:r>
              <a:rPr lang="en-US" sz="2000" spc="-5" dirty="0">
                <a:latin typeface="Times New Roman"/>
                <a:cs typeface="Times New Roman"/>
              </a:rPr>
              <a:t>are</a:t>
            </a:r>
            <a:r>
              <a:rPr lang="en-US" sz="2000" dirty="0">
                <a:latin typeface="Times New Roman"/>
                <a:cs typeface="Times New Roman"/>
              </a:rPr>
              <a:t> </a:t>
            </a:r>
            <a:r>
              <a:rPr lang="en-US" sz="2000" spc="-5" dirty="0">
                <a:latin typeface="Times New Roman"/>
                <a:cs typeface="Times New Roman"/>
              </a:rPr>
              <a:t>tested</a:t>
            </a:r>
            <a:r>
              <a:rPr lang="en-US" sz="2000" spc="-10" dirty="0">
                <a:latin typeface="Times New Roman"/>
                <a:cs typeface="Times New Roman"/>
              </a:rPr>
              <a:t> </a:t>
            </a:r>
            <a:r>
              <a:rPr lang="en-US" sz="2000" dirty="0">
                <a:latin typeface="Times New Roman"/>
                <a:cs typeface="Times New Roman"/>
              </a:rPr>
              <a:t>by</a:t>
            </a:r>
            <a:r>
              <a:rPr lang="en-US" sz="2000" spc="-20" dirty="0">
                <a:latin typeface="Times New Roman"/>
                <a:cs typeface="Times New Roman"/>
              </a:rPr>
              <a:t> </a:t>
            </a:r>
            <a:r>
              <a:rPr lang="en-US" sz="2000" spc="-5" dirty="0">
                <a:latin typeface="Times New Roman"/>
                <a:cs typeface="Times New Roman"/>
              </a:rPr>
              <a:t>checking</a:t>
            </a:r>
            <a:r>
              <a:rPr lang="en-US" sz="2000" spc="10" dirty="0">
                <a:latin typeface="Times New Roman"/>
                <a:cs typeface="Times New Roman"/>
              </a:rPr>
              <a:t> </a:t>
            </a:r>
            <a:r>
              <a:rPr lang="en-US" sz="2000" spc="-5" dirty="0">
                <a:latin typeface="Times New Roman"/>
                <a:cs typeface="Times New Roman"/>
              </a:rPr>
              <a:t>the</a:t>
            </a:r>
            <a:r>
              <a:rPr lang="en-US" sz="2000" spc="-10" dirty="0">
                <a:latin typeface="Times New Roman"/>
                <a:cs typeface="Times New Roman"/>
              </a:rPr>
              <a:t> </a:t>
            </a:r>
            <a:r>
              <a:rPr lang="en-US" sz="2000" spc="-5" dirty="0">
                <a:latin typeface="Times New Roman"/>
                <a:cs typeface="Times New Roman"/>
              </a:rPr>
              <a:t>respective</a:t>
            </a:r>
            <a:r>
              <a:rPr lang="en-US" sz="2000" dirty="0">
                <a:latin typeface="Times New Roman"/>
                <a:cs typeface="Times New Roman"/>
              </a:rPr>
              <a:t> </a:t>
            </a:r>
            <a:r>
              <a:rPr lang="en-US" sz="2000" spc="-5" dirty="0">
                <a:latin typeface="Times New Roman"/>
                <a:cs typeface="Times New Roman"/>
              </a:rPr>
              <a:t>flags.</a:t>
            </a:r>
            <a:endParaRPr lang="en-US" sz="2000" dirty="0">
              <a:latin typeface="Times New Roman"/>
              <a:cs typeface="Times New Roman"/>
            </a:endParaRPr>
          </a:p>
          <a:p>
            <a:pPr marL="12700" marR="5715" algn="just">
              <a:lnSpc>
                <a:spcPct val="103000"/>
              </a:lnSpc>
              <a:spcBef>
                <a:spcPts val="815"/>
              </a:spcBef>
            </a:pPr>
            <a:r>
              <a:rPr lang="en-US" sz="2000" dirty="0">
                <a:latin typeface="Times New Roman"/>
                <a:cs typeface="Times New Roman"/>
              </a:rPr>
              <a:t>In</a:t>
            </a:r>
            <a:r>
              <a:rPr lang="en-US" sz="2000" spc="5" dirty="0">
                <a:latin typeface="Times New Roman"/>
                <a:cs typeface="Times New Roman"/>
              </a:rPr>
              <a:t> </a:t>
            </a:r>
            <a:r>
              <a:rPr lang="en-US" sz="2000" spc="-5" dirty="0">
                <a:latin typeface="Times New Roman"/>
                <a:cs typeface="Times New Roman"/>
              </a:rPr>
              <a:t>case</a:t>
            </a:r>
            <a:r>
              <a:rPr lang="en-US" sz="2000" dirty="0">
                <a:latin typeface="Times New Roman"/>
                <a:cs typeface="Times New Roman"/>
              </a:rPr>
              <a:t> of</a:t>
            </a:r>
            <a:r>
              <a:rPr lang="en-US" sz="2000" spc="5" dirty="0">
                <a:latin typeface="Times New Roman"/>
                <a:cs typeface="Times New Roman"/>
              </a:rPr>
              <a:t> </a:t>
            </a:r>
            <a:r>
              <a:rPr lang="en-US" sz="2000" dirty="0">
                <a:latin typeface="Times New Roman"/>
                <a:cs typeface="Times New Roman"/>
              </a:rPr>
              <a:t>a</a:t>
            </a:r>
            <a:r>
              <a:rPr lang="en-US" sz="2000" spc="5" dirty="0">
                <a:latin typeface="Times New Roman"/>
                <a:cs typeface="Times New Roman"/>
              </a:rPr>
              <a:t> </a:t>
            </a:r>
            <a:r>
              <a:rPr lang="en-US" sz="2000" spc="-5" dirty="0">
                <a:latin typeface="Times New Roman"/>
                <a:cs typeface="Times New Roman"/>
              </a:rPr>
              <a:t>conditional</a:t>
            </a:r>
            <a:r>
              <a:rPr lang="en-US" sz="2000" dirty="0">
                <a:latin typeface="Times New Roman"/>
                <a:cs typeface="Times New Roman"/>
              </a:rPr>
              <a:t> </a:t>
            </a:r>
            <a:r>
              <a:rPr lang="en-US" sz="2000" spc="-5" dirty="0">
                <a:latin typeface="Times New Roman"/>
                <a:cs typeface="Times New Roman"/>
              </a:rPr>
              <a:t>call</a:t>
            </a:r>
            <a:r>
              <a:rPr lang="en-US" sz="2000" dirty="0">
                <a:latin typeface="Times New Roman"/>
                <a:cs typeface="Times New Roman"/>
              </a:rPr>
              <a:t> </a:t>
            </a:r>
            <a:r>
              <a:rPr lang="en-US" sz="2000" spc="-5" dirty="0">
                <a:latin typeface="Times New Roman"/>
                <a:cs typeface="Times New Roman"/>
              </a:rPr>
              <a:t>instruction,</a:t>
            </a:r>
            <a:r>
              <a:rPr lang="en-US" sz="2000" dirty="0">
                <a:latin typeface="Times New Roman"/>
                <a:cs typeface="Times New Roman"/>
              </a:rPr>
              <a:t> </a:t>
            </a:r>
            <a:r>
              <a:rPr lang="en-US" sz="2000" spc="-5" dirty="0">
                <a:latin typeface="Times New Roman"/>
                <a:cs typeface="Times New Roman"/>
              </a:rPr>
              <a:t>the</a:t>
            </a:r>
            <a:r>
              <a:rPr lang="en-US" sz="2000" dirty="0">
                <a:latin typeface="Times New Roman"/>
                <a:cs typeface="Times New Roman"/>
              </a:rPr>
              <a:t> </a:t>
            </a:r>
            <a:r>
              <a:rPr lang="en-US" sz="2000" spc="-5" dirty="0">
                <a:latin typeface="Times New Roman"/>
                <a:cs typeface="Times New Roman"/>
              </a:rPr>
              <a:t>program</a:t>
            </a:r>
            <a:r>
              <a:rPr lang="en-US" sz="2000" dirty="0">
                <a:latin typeface="Times New Roman"/>
                <a:cs typeface="Times New Roman"/>
              </a:rPr>
              <a:t> is</a:t>
            </a:r>
            <a:r>
              <a:rPr lang="en-US" sz="2000" spc="5" dirty="0">
                <a:latin typeface="Times New Roman"/>
                <a:cs typeface="Times New Roman"/>
              </a:rPr>
              <a:t> </a:t>
            </a:r>
            <a:r>
              <a:rPr lang="en-US" sz="2000" spc="-5" dirty="0">
                <a:latin typeface="Times New Roman"/>
                <a:cs typeface="Times New Roman"/>
              </a:rPr>
              <a:t>transferred</a:t>
            </a:r>
            <a:r>
              <a:rPr lang="en-US" sz="2000" dirty="0">
                <a:latin typeface="Times New Roman"/>
                <a:cs typeface="Times New Roman"/>
              </a:rPr>
              <a:t> to</a:t>
            </a:r>
            <a:r>
              <a:rPr lang="en-US" sz="2000" spc="5" dirty="0">
                <a:latin typeface="Times New Roman"/>
                <a:cs typeface="Times New Roman"/>
              </a:rPr>
              <a:t> </a:t>
            </a:r>
            <a:r>
              <a:rPr lang="en-US" sz="2000" spc="-5" dirty="0">
                <a:latin typeface="Times New Roman"/>
                <a:cs typeface="Times New Roman"/>
              </a:rPr>
              <a:t>the </a:t>
            </a:r>
            <a:r>
              <a:rPr lang="en-US" sz="2000" dirty="0">
                <a:latin typeface="Times New Roman"/>
                <a:cs typeface="Times New Roman"/>
              </a:rPr>
              <a:t> </a:t>
            </a:r>
            <a:r>
              <a:rPr lang="en-US" sz="2000" spc="-5" dirty="0">
                <a:latin typeface="Times New Roman"/>
                <a:cs typeface="Times New Roman"/>
              </a:rPr>
              <a:t>subroutine</a:t>
            </a:r>
            <a:r>
              <a:rPr lang="en-US" sz="2000" spc="-15" dirty="0">
                <a:latin typeface="Times New Roman"/>
                <a:cs typeface="Times New Roman"/>
              </a:rPr>
              <a:t> </a:t>
            </a:r>
            <a:r>
              <a:rPr lang="en-US" sz="2000" dirty="0">
                <a:latin typeface="Times New Roman"/>
                <a:cs typeface="Times New Roman"/>
              </a:rPr>
              <a:t>if </a:t>
            </a:r>
            <a:r>
              <a:rPr lang="en-US" sz="2000" spc="-5" dirty="0">
                <a:latin typeface="Times New Roman"/>
                <a:cs typeface="Times New Roman"/>
              </a:rPr>
              <a:t>condition</a:t>
            </a:r>
            <a:r>
              <a:rPr lang="en-US" sz="2000" spc="10" dirty="0">
                <a:latin typeface="Times New Roman"/>
                <a:cs typeface="Times New Roman"/>
              </a:rPr>
              <a:t> </a:t>
            </a:r>
            <a:r>
              <a:rPr lang="en-US" sz="2000" spc="-5" dirty="0">
                <a:latin typeface="Times New Roman"/>
                <a:cs typeface="Times New Roman"/>
              </a:rPr>
              <a:t>is</a:t>
            </a:r>
            <a:r>
              <a:rPr lang="en-US" sz="2000" spc="5" dirty="0">
                <a:latin typeface="Times New Roman"/>
                <a:cs typeface="Times New Roman"/>
              </a:rPr>
              <a:t> </a:t>
            </a:r>
            <a:r>
              <a:rPr lang="en-US" sz="2000" spc="-10" dirty="0">
                <a:latin typeface="Times New Roman"/>
                <a:cs typeface="Times New Roman"/>
              </a:rPr>
              <a:t>met;</a:t>
            </a:r>
            <a:r>
              <a:rPr lang="en-US" sz="2000" spc="10" dirty="0">
                <a:latin typeface="Times New Roman"/>
                <a:cs typeface="Times New Roman"/>
              </a:rPr>
              <a:t> </a:t>
            </a:r>
            <a:r>
              <a:rPr lang="en-US" sz="2000" dirty="0">
                <a:latin typeface="Times New Roman"/>
                <a:cs typeface="Times New Roman"/>
              </a:rPr>
              <a:t>otherwise,</a:t>
            </a:r>
            <a:r>
              <a:rPr lang="en-US" sz="2000" spc="-20" dirty="0">
                <a:latin typeface="Times New Roman"/>
                <a:cs typeface="Times New Roman"/>
              </a:rPr>
              <a:t> </a:t>
            </a:r>
            <a:r>
              <a:rPr lang="en-US" sz="2000" spc="-5" dirty="0">
                <a:latin typeface="Times New Roman"/>
                <a:cs typeface="Times New Roman"/>
              </a:rPr>
              <a:t>the</a:t>
            </a:r>
            <a:r>
              <a:rPr lang="en-US" sz="2000" spc="5" dirty="0">
                <a:latin typeface="Times New Roman"/>
                <a:cs typeface="Times New Roman"/>
              </a:rPr>
              <a:t> </a:t>
            </a:r>
            <a:r>
              <a:rPr lang="en-US" sz="2000" spc="-10" dirty="0">
                <a:latin typeface="Times New Roman"/>
                <a:cs typeface="Times New Roman"/>
              </a:rPr>
              <a:t>main</a:t>
            </a:r>
            <a:r>
              <a:rPr lang="en-US" sz="2000" spc="5" dirty="0">
                <a:latin typeface="Times New Roman"/>
                <a:cs typeface="Times New Roman"/>
              </a:rPr>
              <a:t> </a:t>
            </a:r>
            <a:r>
              <a:rPr lang="en-US" sz="2000" spc="-5" dirty="0">
                <a:latin typeface="Times New Roman"/>
                <a:cs typeface="Times New Roman"/>
              </a:rPr>
              <a:t>program</a:t>
            </a:r>
            <a:r>
              <a:rPr lang="en-US" sz="2000" spc="-25" dirty="0">
                <a:latin typeface="Times New Roman"/>
                <a:cs typeface="Times New Roman"/>
              </a:rPr>
              <a:t> </a:t>
            </a:r>
            <a:r>
              <a:rPr lang="en-US" sz="2000" dirty="0">
                <a:latin typeface="Times New Roman"/>
                <a:cs typeface="Times New Roman"/>
              </a:rPr>
              <a:t>is</a:t>
            </a:r>
            <a:r>
              <a:rPr lang="en-US" sz="2000" spc="10" dirty="0">
                <a:latin typeface="Times New Roman"/>
                <a:cs typeface="Times New Roman"/>
              </a:rPr>
              <a:t> </a:t>
            </a:r>
            <a:r>
              <a:rPr lang="en-US" sz="2000" spc="-5" dirty="0">
                <a:latin typeface="Times New Roman"/>
                <a:cs typeface="Times New Roman"/>
              </a:rPr>
              <a:t>continued.</a:t>
            </a:r>
            <a:endParaRPr lang="en-US" sz="2000" dirty="0">
              <a:latin typeface="Times New Roman"/>
              <a:cs typeface="Times New Roman"/>
            </a:endParaRPr>
          </a:p>
          <a:p>
            <a:pPr marL="12700" marR="6985" algn="just">
              <a:lnSpc>
                <a:spcPct val="103200"/>
              </a:lnSpc>
              <a:spcBef>
                <a:spcPts val="810"/>
              </a:spcBef>
            </a:pPr>
            <a:r>
              <a:rPr lang="en-US" sz="2000" dirty="0">
                <a:latin typeface="Times New Roman"/>
                <a:cs typeface="Times New Roman"/>
              </a:rPr>
              <a:t>In </a:t>
            </a:r>
            <a:r>
              <a:rPr lang="en-US" sz="2000" spc="-5" dirty="0">
                <a:latin typeface="Times New Roman"/>
                <a:cs typeface="Times New Roman"/>
              </a:rPr>
              <a:t>case </a:t>
            </a:r>
            <a:r>
              <a:rPr lang="en-US" sz="2000" dirty="0">
                <a:latin typeface="Times New Roman"/>
                <a:cs typeface="Times New Roman"/>
              </a:rPr>
              <a:t>of a </a:t>
            </a:r>
            <a:r>
              <a:rPr lang="en-US" sz="2000" spc="-5" dirty="0">
                <a:latin typeface="Times New Roman"/>
                <a:cs typeface="Times New Roman"/>
              </a:rPr>
              <a:t>conditional </a:t>
            </a:r>
            <a:r>
              <a:rPr lang="en-US" sz="2000" spc="-10" dirty="0">
                <a:latin typeface="Times New Roman"/>
                <a:cs typeface="Times New Roman"/>
              </a:rPr>
              <a:t>return </a:t>
            </a:r>
            <a:r>
              <a:rPr lang="en-US" sz="2000" spc="-5" dirty="0">
                <a:latin typeface="Times New Roman"/>
                <a:cs typeface="Times New Roman"/>
              </a:rPr>
              <a:t>instruction, the sequence returns </a:t>
            </a:r>
            <a:r>
              <a:rPr lang="en-US" sz="2000" dirty="0">
                <a:latin typeface="Times New Roman"/>
                <a:cs typeface="Times New Roman"/>
              </a:rPr>
              <a:t>to </a:t>
            </a:r>
            <a:r>
              <a:rPr lang="en-US" sz="2000" spc="-5" dirty="0">
                <a:latin typeface="Times New Roman"/>
                <a:cs typeface="Times New Roman"/>
              </a:rPr>
              <a:t>the main </a:t>
            </a:r>
            <a:r>
              <a:rPr lang="en-US" sz="2000" dirty="0">
                <a:latin typeface="Times New Roman"/>
                <a:cs typeface="Times New Roman"/>
              </a:rPr>
              <a:t> program if the </a:t>
            </a:r>
            <a:r>
              <a:rPr lang="en-US" sz="2000" spc="-5" dirty="0">
                <a:latin typeface="Times New Roman"/>
                <a:cs typeface="Times New Roman"/>
              </a:rPr>
              <a:t>condition </a:t>
            </a:r>
            <a:r>
              <a:rPr lang="en-US" sz="2000" dirty="0">
                <a:latin typeface="Times New Roman"/>
                <a:cs typeface="Times New Roman"/>
              </a:rPr>
              <a:t>is </a:t>
            </a:r>
            <a:r>
              <a:rPr lang="en-US" sz="2000" spc="-5" dirty="0">
                <a:latin typeface="Times New Roman"/>
                <a:cs typeface="Times New Roman"/>
              </a:rPr>
              <a:t>met; otherwise, </a:t>
            </a:r>
            <a:r>
              <a:rPr lang="en-US" sz="2000" dirty="0">
                <a:latin typeface="Times New Roman"/>
                <a:cs typeface="Times New Roman"/>
              </a:rPr>
              <a:t>the </a:t>
            </a:r>
            <a:r>
              <a:rPr lang="en-US" sz="2000" spc="-5" dirty="0">
                <a:latin typeface="Times New Roman"/>
                <a:cs typeface="Times New Roman"/>
              </a:rPr>
              <a:t>sequence in the subroutine is </a:t>
            </a:r>
            <a:r>
              <a:rPr lang="en-US" sz="2000" dirty="0">
                <a:latin typeface="Times New Roman"/>
                <a:cs typeface="Times New Roman"/>
              </a:rPr>
              <a:t> </a:t>
            </a:r>
            <a:r>
              <a:rPr lang="en-US" sz="2000" spc="-5" dirty="0">
                <a:latin typeface="Times New Roman"/>
                <a:cs typeface="Times New Roman"/>
              </a:rPr>
              <a:t>continued.</a:t>
            </a:r>
            <a:endParaRPr lang="en-US" sz="2000" dirty="0">
              <a:latin typeface="Times New Roman"/>
              <a:cs typeface="Times New Roman"/>
            </a:endParaRP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Tree>
    <p:extLst>
      <p:ext uri="{BB962C8B-B14F-4D97-AF65-F5344CB8AC3E}">
        <p14:creationId xmlns:p14="http://schemas.microsoft.com/office/powerpoint/2010/main" val="6323432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4649E9A9-FD56-4BBA-ABF8-805A06B2BE1B}"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55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983902" y="980728"/>
            <a:ext cx="771100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600" b="1" dirty="0">
                <a:latin typeface="Times New Roman" panose="02020603050405020304" pitchFamily="18" charset="0"/>
                <a:cs typeface="Times New Roman" panose="02020603050405020304" pitchFamily="18" charset="0"/>
              </a:rPr>
              <a:t>Subroutine</a:t>
            </a: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381000" y="1606303"/>
            <a:ext cx="8556769" cy="455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algn="just">
              <a:lnSpc>
                <a:spcPct val="100000"/>
              </a:lnSpc>
            </a:pPr>
            <a:r>
              <a:rPr lang="en-US" sz="2000" spc="-5" dirty="0">
                <a:latin typeface="Times New Roman"/>
                <a:cs typeface="Times New Roman"/>
              </a:rPr>
              <a:t>The</a:t>
            </a:r>
            <a:r>
              <a:rPr lang="en-US" sz="2000" dirty="0">
                <a:latin typeface="Times New Roman"/>
                <a:cs typeface="Times New Roman"/>
              </a:rPr>
              <a:t> </a:t>
            </a:r>
            <a:r>
              <a:rPr lang="en-US" sz="2000" spc="-5" dirty="0">
                <a:latin typeface="Times New Roman"/>
                <a:cs typeface="Times New Roman"/>
              </a:rPr>
              <a:t>8085</a:t>
            </a:r>
            <a:r>
              <a:rPr lang="en-US" sz="2000" spc="-15" dirty="0">
                <a:latin typeface="Times New Roman"/>
                <a:cs typeface="Times New Roman"/>
              </a:rPr>
              <a:t> </a:t>
            </a:r>
            <a:r>
              <a:rPr lang="en-US" sz="2000" spc="-5" dirty="0">
                <a:latin typeface="Times New Roman"/>
                <a:cs typeface="Times New Roman"/>
              </a:rPr>
              <a:t>supports</a:t>
            </a:r>
            <a:r>
              <a:rPr lang="en-US" sz="2000" spc="-10" dirty="0">
                <a:latin typeface="Times New Roman"/>
                <a:cs typeface="Times New Roman"/>
              </a:rPr>
              <a:t> </a:t>
            </a:r>
            <a:r>
              <a:rPr lang="en-US" sz="2000" spc="-5" dirty="0">
                <a:latin typeface="Times New Roman"/>
                <a:cs typeface="Times New Roman"/>
              </a:rPr>
              <a:t>conditional</a:t>
            </a:r>
            <a:r>
              <a:rPr lang="en-US" sz="2000" spc="5" dirty="0">
                <a:latin typeface="Times New Roman"/>
                <a:cs typeface="Times New Roman"/>
              </a:rPr>
              <a:t> </a:t>
            </a:r>
            <a:r>
              <a:rPr lang="en-US" sz="2000" spc="-5" dirty="0">
                <a:latin typeface="Times New Roman"/>
                <a:cs typeface="Times New Roman"/>
              </a:rPr>
              <a:t>CALL and</a:t>
            </a:r>
            <a:r>
              <a:rPr lang="en-US" sz="2000" spc="-10" dirty="0">
                <a:latin typeface="Times New Roman"/>
                <a:cs typeface="Times New Roman"/>
              </a:rPr>
              <a:t> </a:t>
            </a:r>
            <a:r>
              <a:rPr lang="en-US" sz="2000" spc="-5" dirty="0">
                <a:latin typeface="Times New Roman"/>
                <a:cs typeface="Times New Roman"/>
              </a:rPr>
              <a:t>conditional</a:t>
            </a:r>
            <a:r>
              <a:rPr lang="en-US" sz="2000" spc="5" dirty="0">
                <a:latin typeface="Times New Roman"/>
                <a:cs typeface="Times New Roman"/>
              </a:rPr>
              <a:t> </a:t>
            </a:r>
            <a:r>
              <a:rPr lang="en-US" sz="2000" spc="10" dirty="0">
                <a:latin typeface="Times New Roman"/>
                <a:cs typeface="Times New Roman"/>
              </a:rPr>
              <a:t>RET</a:t>
            </a:r>
            <a:r>
              <a:rPr lang="en-US" sz="2000" spc="-5" dirty="0">
                <a:latin typeface="Times New Roman"/>
                <a:cs typeface="Times New Roman"/>
              </a:rPr>
              <a:t> instructions.</a:t>
            </a:r>
            <a:endParaRPr lang="en-US" sz="2000" dirty="0">
              <a:latin typeface="Times New Roman"/>
              <a:cs typeface="Times New Roman"/>
            </a:endParaRPr>
          </a:p>
          <a:p>
            <a:pPr marL="0" indent="0" algn="just">
              <a:lnSpc>
                <a:spcPct val="100000"/>
              </a:lnSpc>
              <a:spcBef>
                <a:spcPts val="890"/>
              </a:spcBef>
              <a:buNone/>
            </a:pPr>
            <a:r>
              <a:rPr lang="en-US" sz="2000" b="1" spc="-5" dirty="0">
                <a:latin typeface="Times New Roman"/>
                <a:cs typeface="Times New Roman"/>
              </a:rPr>
              <a:t>Conditional CALL:</a:t>
            </a:r>
            <a:endParaRPr lang="en-US" sz="2000" dirty="0">
              <a:latin typeface="Times New Roman"/>
              <a:cs typeface="Times New Roman"/>
            </a:endParaRPr>
          </a:p>
          <a:p>
            <a:pPr marL="146685" indent="-134620">
              <a:lnSpc>
                <a:spcPct val="100000"/>
              </a:lnSpc>
              <a:spcBef>
                <a:spcPts val="830"/>
              </a:spcBef>
              <a:buChar char="–"/>
              <a:tabLst>
                <a:tab pos="147320" algn="l"/>
              </a:tabLst>
            </a:pPr>
            <a:r>
              <a:rPr lang="en-US" sz="2000" dirty="0">
                <a:latin typeface="Times New Roman"/>
                <a:cs typeface="Times New Roman"/>
              </a:rPr>
              <a:t>CC,</a:t>
            </a:r>
            <a:r>
              <a:rPr lang="en-US" sz="2000" spc="-15" dirty="0">
                <a:latin typeface="Times New Roman"/>
                <a:cs typeface="Times New Roman"/>
              </a:rPr>
              <a:t> </a:t>
            </a:r>
            <a:r>
              <a:rPr lang="en-US" sz="2000" spc="-5" dirty="0">
                <a:latin typeface="Times New Roman"/>
                <a:cs typeface="Times New Roman"/>
              </a:rPr>
              <a:t>calls</a:t>
            </a:r>
            <a:r>
              <a:rPr lang="en-US" sz="2000" dirty="0">
                <a:latin typeface="Times New Roman"/>
                <a:cs typeface="Times New Roman"/>
              </a:rPr>
              <a:t> </a:t>
            </a:r>
            <a:r>
              <a:rPr lang="en-US" sz="2000" spc="-5" dirty="0">
                <a:latin typeface="Times New Roman"/>
                <a:cs typeface="Times New Roman"/>
              </a:rPr>
              <a:t>subroutine </a:t>
            </a:r>
            <a:r>
              <a:rPr lang="en-US" sz="2000" dirty="0">
                <a:latin typeface="Times New Roman"/>
                <a:cs typeface="Times New Roman"/>
              </a:rPr>
              <a:t>if</a:t>
            </a:r>
            <a:r>
              <a:rPr lang="en-US" sz="2000" spc="-5" dirty="0">
                <a:latin typeface="Times New Roman"/>
                <a:cs typeface="Times New Roman"/>
              </a:rPr>
              <a:t> </a:t>
            </a:r>
            <a:r>
              <a:rPr lang="en-US" sz="2000" dirty="0">
                <a:latin typeface="Times New Roman"/>
                <a:cs typeface="Times New Roman"/>
              </a:rPr>
              <a:t>Carry</a:t>
            </a:r>
            <a:r>
              <a:rPr lang="en-US" sz="2000" spc="-20" dirty="0">
                <a:latin typeface="Times New Roman"/>
                <a:cs typeface="Times New Roman"/>
              </a:rPr>
              <a:t> </a:t>
            </a:r>
            <a:r>
              <a:rPr lang="en-US" sz="2000" dirty="0">
                <a:latin typeface="Times New Roman"/>
                <a:cs typeface="Times New Roman"/>
              </a:rPr>
              <a:t>flag</a:t>
            </a:r>
            <a:r>
              <a:rPr lang="en-US" sz="2000" spc="-15" dirty="0">
                <a:latin typeface="Times New Roman"/>
                <a:cs typeface="Times New Roman"/>
              </a:rPr>
              <a:t> </a:t>
            </a:r>
            <a:r>
              <a:rPr lang="en-US" sz="2000" dirty="0">
                <a:latin typeface="Times New Roman"/>
                <a:cs typeface="Times New Roman"/>
              </a:rPr>
              <a:t>is</a:t>
            </a:r>
            <a:r>
              <a:rPr lang="en-US" sz="2000" spc="-20" dirty="0">
                <a:latin typeface="Times New Roman"/>
                <a:cs typeface="Times New Roman"/>
              </a:rPr>
              <a:t> </a:t>
            </a:r>
            <a:r>
              <a:rPr lang="en-US" sz="2000" spc="-5" dirty="0">
                <a:latin typeface="Times New Roman"/>
                <a:cs typeface="Times New Roman"/>
              </a:rPr>
              <a:t>set.</a:t>
            </a:r>
            <a:endParaRPr lang="en-US" sz="2000" dirty="0">
              <a:latin typeface="Times New Roman"/>
              <a:cs typeface="Times New Roman"/>
            </a:endParaRPr>
          </a:p>
          <a:p>
            <a:pPr marL="146685" indent="-134620">
              <a:lnSpc>
                <a:spcPct val="100000"/>
              </a:lnSpc>
              <a:spcBef>
                <a:spcPts val="865"/>
              </a:spcBef>
              <a:buChar char="–"/>
              <a:tabLst>
                <a:tab pos="147320" algn="l"/>
              </a:tabLst>
            </a:pPr>
            <a:r>
              <a:rPr lang="en-US" sz="2000" spc="-5" dirty="0">
                <a:latin typeface="Times New Roman"/>
                <a:cs typeface="Times New Roman"/>
              </a:rPr>
              <a:t>CNC,</a:t>
            </a:r>
            <a:r>
              <a:rPr lang="en-US" sz="2000" spc="-15" dirty="0">
                <a:latin typeface="Times New Roman"/>
                <a:cs typeface="Times New Roman"/>
              </a:rPr>
              <a:t> </a:t>
            </a:r>
            <a:r>
              <a:rPr lang="en-US" sz="2000" spc="-5" dirty="0">
                <a:latin typeface="Times New Roman"/>
                <a:cs typeface="Times New Roman"/>
              </a:rPr>
              <a:t>call</a:t>
            </a:r>
            <a:r>
              <a:rPr lang="en-US" sz="2000" spc="5" dirty="0">
                <a:latin typeface="Times New Roman"/>
                <a:cs typeface="Times New Roman"/>
              </a:rPr>
              <a:t> </a:t>
            </a:r>
            <a:r>
              <a:rPr lang="en-US" sz="2000" spc="-5" dirty="0">
                <a:latin typeface="Times New Roman"/>
                <a:cs typeface="Times New Roman"/>
              </a:rPr>
              <a:t>subroutine</a:t>
            </a:r>
            <a:r>
              <a:rPr lang="en-US" sz="2000" dirty="0">
                <a:latin typeface="Times New Roman"/>
                <a:cs typeface="Times New Roman"/>
              </a:rPr>
              <a:t> if </a:t>
            </a:r>
            <a:r>
              <a:rPr lang="en-US" sz="2000" spc="-5" dirty="0">
                <a:latin typeface="Times New Roman"/>
                <a:cs typeface="Times New Roman"/>
              </a:rPr>
              <a:t>Carry</a:t>
            </a:r>
            <a:r>
              <a:rPr lang="en-US" sz="2000" spc="-20" dirty="0">
                <a:latin typeface="Times New Roman"/>
                <a:cs typeface="Times New Roman"/>
              </a:rPr>
              <a:t> </a:t>
            </a:r>
            <a:r>
              <a:rPr lang="en-US" sz="2000" dirty="0">
                <a:latin typeface="Times New Roman"/>
                <a:cs typeface="Times New Roman"/>
              </a:rPr>
              <a:t>flag</a:t>
            </a:r>
            <a:r>
              <a:rPr lang="en-US" sz="2000" spc="5" dirty="0">
                <a:latin typeface="Times New Roman"/>
                <a:cs typeface="Times New Roman"/>
              </a:rPr>
              <a:t> </a:t>
            </a:r>
            <a:r>
              <a:rPr lang="en-US" sz="2000" spc="-5" dirty="0">
                <a:latin typeface="Times New Roman"/>
                <a:cs typeface="Times New Roman"/>
              </a:rPr>
              <a:t>is</a:t>
            </a:r>
            <a:r>
              <a:rPr lang="en-US" sz="2000" spc="-15" dirty="0">
                <a:latin typeface="Times New Roman"/>
                <a:cs typeface="Times New Roman"/>
              </a:rPr>
              <a:t> </a:t>
            </a:r>
            <a:r>
              <a:rPr lang="en-US" sz="2000" spc="-5" dirty="0">
                <a:latin typeface="Times New Roman"/>
                <a:cs typeface="Times New Roman"/>
              </a:rPr>
              <a:t>not </a:t>
            </a:r>
            <a:r>
              <a:rPr lang="en-US" sz="2000" dirty="0">
                <a:latin typeface="Times New Roman"/>
                <a:cs typeface="Times New Roman"/>
              </a:rPr>
              <a:t>set</a:t>
            </a:r>
          </a:p>
          <a:p>
            <a:pPr marL="146685" indent="-134620">
              <a:lnSpc>
                <a:spcPct val="100000"/>
              </a:lnSpc>
              <a:spcBef>
                <a:spcPts val="850"/>
              </a:spcBef>
              <a:buChar char="–"/>
              <a:tabLst>
                <a:tab pos="147320" algn="l"/>
              </a:tabLst>
            </a:pPr>
            <a:r>
              <a:rPr lang="en-US" sz="2000" spc="-5" dirty="0">
                <a:latin typeface="Times New Roman"/>
                <a:cs typeface="Times New Roman"/>
              </a:rPr>
              <a:t>CZ,</a:t>
            </a:r>
            <a:r>
              <a:rPr lang="en-US" sz="2000" spc="-10" dirty="0">
                <a:latin typeface="Times New Roman"/>
                <a:cs typeface="Times New Roman"/>
              </a:rPr>
              <a:t> </a:t>
            </a:r>
            <a:r>
              <a:rPr lang="en-US" sz="2000" spc="-5" dirty="0">
                <a:latin typeface="Times New Roman"/>
                <a:cs typeface="Times New Roman"/>
              </a:rPr>
              <a:t>calls</a:t>
            </a:r>
            <a:r>
              <a:rPr lang="en-US" sz="2000" spc="-10" dirty="0">
                <a:latin typeface="Times New Roman"/>
                <a:cs typeface="Times New Roman"/>
              </a:rPr>
              <a:t> </a:t>
            </a:r>
            <a:r>
              <a:rPr lang="en-US" sz="2000" spc="-5" dirty="0">
                <a:latin typeface="Times New Roman"/>
                <a:cs typeface="Times New Roman"/>
              </a:rPr>
              <a:t>subroutine</a:t>
            </a:r>
            <a:r>
              <a:rPr lang="en-US" sz="2000" dirty="0">
                <a:latin typeface="Times New Roman"/>
                <a:cs typeface="Times New Roman"/>
              </a:rPr>
              <a:t> if </a:t>
            </a:r>
            <a:r>
              <a:rPr lang="en-US" sz="2000" spc="-5" dirty="0">
                <a:latin typeface="Times New Roman"/>
                <a:cs typeface="Times New Roman"/>
              </a:rPr>
              <a:t>zero</a:t>
            </a:r>
            <a:r>
              <a:rPr lang="en-US" sz="2000" spc="5" dirty="0">
                <a:latin typeface="Times New Roman"/>
                <a:cs typeface="Times New Roman"/>
              </a:rPr>
              <a:t> </a:t>
            </a:r>
            <a:r>
              <a:rPr lang="en-US" sz="2000" spc="-5" dirty="0">
                <a:latin typeface="Times New Roman"/>
                <a:cs typeface="Times New Roman"/>
              </a:rPr>
              <a:t>flag</a:t>
            </a:r>
            <a:r>
              <a:rPr lang="en-US" sz="2000" spc="-10" dirty="0">
                <a:latin typeface="Times New Roman"/>
                <a:cs typeface="Times New Roman"/>
              </a:rPr>
              <a:t> </a:t>
            </a:r>
            <a:r>
              <a:rPr lang="en-US" sz="2000" dirty="0">
                <a:latin typeface="Times New Roman"/>
                <a:cs typeface="Times New Roman"/>
              </a:rPr>
              <a:t>is</a:t>
            </a:r>
            <a:r>
              <a:rPr lang="en-US" sz="2000" spc="-15" dirty="0">
                <a:latin typeface="Times New Roman"/>
                <a:cs typeface="Times New Roman"/>
              </a:rPr>
              <a:t> </a:t>
            </a:r>
            <a:r>
              <a:rPr lang="en-US" sz="2000" spc="-5" dirty="0">
                <a:latin typeface="Times New Roman"/>
                <a:cs typeface="Times New Roman"/>
              </a:rPr>
              <a:t>set.</a:t>
            </a:r>
            <a:endParaRPr lang="en-US" sz="2000" dirty="0">
              <a:latin typeface="Times New Roman"/>
              <a:cs typeface="Times New Roman"/>
            </a:endParaRPr>
          </a:p>
          <a:p>
            <a:pPr marL="146685" indent="-134620">
              <a:lnSpc>
                <a:spcPct val="100000"/>
              </a:lnSpc>
              <a:spcBef>
                <a:spcPts val="855"/>
              </a:spcBef>
              <a:buChar char="–"/>
              <a:tabLst>
                <a:tab pos="147320" algn="l"/>
              </a:tabLst>
            </a:pPr>
            <a:r>
              <a:rPr lang="en-US" sz="2000" spc="-5" dirty="0">
                <a:latin typeface="Times New Roman"/>
                <a:cs typeface="Times New Roman"/>
              </a:rPr>
              <a:t>CNZ,</a:t>
            </a:r>
            <a:r>
              <a:rPr lang="en-US" sz="2000" spc="-10" dirty="0">
                <a:latin typeface="Times New Roman"/>
                <a:cs typeface="Times New Roman"/>
              </a:rPr>
              <a:t> </a:t>
            </a:r>
            <a:r>
              <a:rPr lang="en-US" sz="2000" dirty="0">
                <a:latin typeface="Times New Roman"/>
                <a:cs typeface="Times New Roman"/>
              </a:rPr>
              <a:t>call</a:t>
            </a:r>
            <a:r>
              <a:rPr lang="en-US" sz="2000" spc="-15" dirty="0">
                <a:latin typeface="Times New Roman"/>
                <a:cs typeface="Times New Roman"/>
              </a:rPr>
              <a:t> </a:t>
            </a:r>
            <a:r>
              <a:rPr lang="en-US" sz="2000" spc="-5" dirty="0">
                <a:latin typeface="Times New Roman"/>
                <a:cs typeface="Times New Roman"/>
              </a:rPr>
              <a:t>subroutine</a:t>
            </a:r>
            <a:r>
              <a:rPr lang="en-US" sz="2000" dirty="0">
                <a:latin typeface="Times New Roman"/>
                <a:cs typeface="Times New Roman"/>
              </a:rPr>
              <a:t> if</a:t>
            </a:r>
            <a:r>
              <a:rPr lang="en-US" sz="2000" spc="10" dirty="0">
                <a:latin typeface="Times New Roman"/>
                <a:cs typeface="Times New Roman"/>
              </a:rPr>
              <a:t> </a:t>
            </a:r>
            <a:r>
              <a:rPr lang="en-US" sz="2000" spc="-5" dirty="0">
                <a:latin typeface="Times New Roman"/>
                <a:cs typeface="Times New Roman"/>
              </a:rPr>
              <a:t>zero</a:t>
            </a:r>
            <a:r>
              <a:rPr lang="en-US" sz="2000" dirty="0">
                <a:latin typeface="Times New Roman"/>
                <a:cs typeface="Times New Roman"/>
              </a:rPr>
              <a:t> </a:t>
            </a:r>
            <a:r>
              <a:rPr lang="en-US" sz="2000" spc="-5" dirty="0">
                <a:latin typeface="Times New Roman"/>
                <a:cs typeface="Times New Roman"/>
              </a:rPr>
              <a:t>flag</a:t>
            </a:r>
            <a:r>
              <a:rPr lang="en-US" sz="2000" spc="-15" dirty="0">
                <a:latin typeface="Times New Roman"/>
                <a:cs typeface="Times New Roman"/>
              </a:rPr>
              <a:t> </a:t>
            </a:r>
            <a:r>
              <a:rPr lang="en-US" sz="2000" dirty="0">
                <a:latin typeface="Times New Roman"/>
                <a:cs typeface="Times New Roman"/>
              </a:rPr>
              <a:t>is</a:t>
            </a:r>
            <a:r>
              <a:rPr lang="en-US" sz="2000" spc="-15" dirty="0">
                <a:latin typeface="Times New Roman"/>
                <a:cs typeface="Times New Roman"/>
              </a:rPr>
              <a:t> </a:t>
            </a:r>
            <a:r>
              <a:rPr lang="en-US" sz="2000" spc="-5" dirty="0">
                <a:latin typeface="Times New Roman"/>
                <a:cs typeface="Times New Roman"/>
              </a:rPr>
              <a:t>not</a:t>
            </a:r>
            <a:r>
              <a:rPr lang="en-US" sz="2000" spc="5" dirty="0">
                <a:latin typeface="Times New Roman"/>
                <a:cs typeface="Times New Roman"/>
              </a:rPr>
              <a:t> </a:t>
            </a:r>
            <a:r>
              <a:rPr lang="en-US" sz="2000" spc="-10" dirty="0">
                <a:latin typeface="Times New Roman"/>
                <a:cs typeface="Times New Roman"/>
              </a:rPr>
              <a:t>set</a:t>
            </a:r>
            <a:endParaRPr lang="en-US" sz="2000" dirty="0">
              <a:latin typeface="Times New Roman"/>
              <a:cs typeface="Times New Roman"/>
            </a:endParaRPr>
          </a:p>
          <a:p>
            <a:pPr marL="146685" indent="-134620">
              <a:lnSpc>
                <a:spcPct val="100000"/>
              </a:lnSpc>
              <a:spcBef>
                <a:spcPts val="865"/>
              </a:spcBef>
              <a:buChar char="–"/>
              <a:tabLst>
                <a:tab pos="147320" algn="l"/>
              </a:tabLst>
            </a:pPr>
            <a:r>
              <a:rPr lang="en-US" sz="2000" spc="-5" dirty="0">
                <a:latin typeface="Times New Roman"/>
                <a:cs typeface="Times New Roman"/>
              </a:rPr>
              <a:t>CM, calls</a:t>
            </a:r>
            <a:r>
              <a:rPr lang="en-US" sz="2000" spc="5" dirty="0">
                <a:latin typeface="Times New Roman"/>
                <a:cs typeface="Times New Roman"/>
              </a:rPr>
              <a:t> </a:t>
            </a:r>
            <a:r>
              <a:rPr lang="en-US" sz="2000" spc="-5" dirty="0">
                <a:latin typeface="Times New Roman"/>
                <a:cs typeface="Times New Roman"/>
              </a:rPr>
              <a:t>subroutine</a:t>
            </a:r>
            <a:r>
              <a:rPr lang="en-US" sz="2000" spc="5" dirty="0">
                <a:latin typeface="Times New Roman"/>
                <a:cs typeface="Times New Roman"/>
              </a:rPr>
              <a:t> </a:t>
            </a:r>
            <a:r>
              <a:rPr lang="en-US" sz="2000" dirty="0">
                <a:latin typeface="Times New Roman"/>
                <a:cs typeface="Times New Roman"/>
              </a:rPr>
              <a:t>if </a:t>
            </a:r>
            <a:r>
              <a:rPr lang="en-US" sz="2000" spc="-5" dirty="0">
                <a:latin typeface="Times New Roman"/>
                <a:cs typeface="Times New Roman"/>
              </a:rPr>
              <a:t>sign</a:t>
            </a:r>
            <a:r>
              <a:rPr lang="en-US" sz="2000" spc="5" dirty="0">
                <a:latin typeface="Times New Roman"/>
                <a:cs typeface="Times New Roman"/>
              </a:rPr>
              <a:t> </a:t>
            </a:r>
            <a:r>
              <a:rPr lang="en-US" sz="2000" spc="-10" dirty="0">
                <a:latin typeface="Times New Roman"/>
                <a:cs typeface="Times New Roman"/>
              </a:rPr>
              <a:t>flag</a:t>
            </a:r>
            <a:r>
              <a:rPr lang="en-US" sz="2000" spc="10" dirty="0">
                <a:latin typeface="Times New Roman"/>
                <a:cs typeface="Times New Roman"/>
              </a:rPr>
              <a:t> </a:t>
            </a:r>
            <a:r>
              <a:rPr lang="en-US" sz="2000" spc="-5" dirty="0">
                <a:latin typeface="Times New Roman"/>
                <a:cs typeface="Times New Roman"/>
              </a:rPr>
              <a:t>is</a:t>
            </a:r>
            <a:r>
              <a:rPr lang="en-US" sz="2000" spc="5" dirty="0">
                <a:latin typeface="Times New Roman"/>
                <a:cs typeface="Times New Roman"/>
              </a:rPr>
              <a:t> </a:t>
            </a:r>
            <a:r>
              <a:rPr lang="en-US" sz="2000" spc="-5" dirty="0">
                <a:latin typeface="Times New Roman"/>
                <a:cs typeface="Times New Roman"/>
              </a:rPr>
              <a:t>set.</a:t>
            </a:r>
            <a:r>
              <a:rPr lang="en-US" sz="2000" spc="5" dirty="0">
                <a:latin typeface="Times New Roman"/>
                <a:cs typeface="Times New Roman"/>
              </a:rPr>
              <a:t> </a:t>
            </a:r>
            <a:r>
              <a:rPr lang="en-US" sz="2000" spc="-5" dirty="0">
                <a:latin typeface="Times New Roman"/>
                <a:cs typeface="Times New Roman"/>
              </a:rPr>
              <a:t>(sign=1</a:t>
            </a:r>
            <a:r>
              <a:rPr lang="en-US" sz="2000" spc="5" dirty="0">
                <a:latin typeface="Times New Roman"/>
                <a:cs typeface="Times New Roman"/>
              </a:rPr>
              <a:t> </a:t>
            </a:r>
            <a:r>
              <a:rPr lang="en-US" sz="2000" spc="-5" dirty="0">
                <a:latin typeface="Times New Roman"/>
                <a:cs typeface="Times New Roman"/>
              </a:rPr>
              <a:t>negative</a:t>
            </a:r>
            <a:r>
              <a:rPr lang="en-US" sz="2000" spc="-15" dirty="0">
                <a:latin typeface="Times New Roman"/>
                <a:cs typeface="Times New Roman"/>
              </a:rPr>
              <a:t> </a:t>
            </a:r>
            <a:r>
              <a:rPr lang="en-US" sz="2000" spc="-5" dirty="0">
                <a:latin typeface="Times New Roman"/>
                <a:cs typeface="Times New Roman"/>
              </a:rPr>
              <a:t>number)</a:t>
            </a:r>
            <a:endParaRPr lang="en-US" sz="2000" dirty="0">
              <a:latin typeface="Times New Roman"/>
              <a:cs typeface="Times New Roman"/>
            </a:endParaRPr>
          </a:p>
          <a:p>
            <a:pPr marL="146685" indent="-134620">
              <a:lnSpc>
                <a:spcPct val="100000"/>
              </a:lnSpc>
              <a:spcBef>
                <a:spcPts val="850"/>
              </a:spcBef>
              <a:buChar char="–"/>
              <a:tabLst>
                <a:tab pos="147320" algn="l"/>
              </a:tabLst>
            </a:pPr>
            <a:r>
              <a:rPr lang="en-US" sz="2000" dirty="0">
                <a:latin typeface="Times New Roman"/>
                <a:cs typeface="Times New Roman"/>
              </a:rPr>
              <a:t>CP,</a:t>
            </a:r>
            <a:r>
              <a:rPr lang="en-US" sz="2000" spc="-10" dirty="0">
                <a:latin typeface="Times New Roman"/>
                <a:cs typeface="Times New Roman"/>
              </a:rPr>
              <a:t> </a:t>
            </a:r>
            <a:r>
              <a:rPr lang="en-US" sz="2000" spc="-5" dirty="0">
                <a:latin typeface="Times New Roman"/>
                <a:cs typeface="Times New Roman"/>
              </a:rPr>
              <a:t>call</a:t>
            </a:r>
            <a:r>
              <a:rPr lang="en-US" sz="2000" spc="5" dirty="0">
                <a:latin typeface="Times New Roman"/>
                <a:cs typeface="Times New Roman"/>
              </a:rPr>
              <a:t> </a:t>
            </a:r>
            <a:r>
              <a:rPr lang="en-US" sz="2000" spc="-5" dirty="0">
                <a:latin typeface="Times New Roman"/>
                <a:cs typeface="Times New Roman"/>
              </a:rPr>
              <a:t>subroutine</a:t>
            </a:r>
            <a:r>
              <a:rPr lang="en-US" sz="2000" spc="-10" dirty="0">
                <a:latin typeface="Times New Roman"/>
                <a:cs typeface="Times New Roman"/>
              </a:rPr>
              <a:t> </a:t>
            </a:r>
            <a:r>
              <a:rPr lang="en-US" sz="2000" dirty="0">
                <a:latin typeface="Times New Roman"/>
                <a:cs typeface="Times New Roman"/>
              </a:rPr>
              <a:t>if </a:t>
            </a:r>
            <a:r>
              <a:rPr lang="en-US" sz="2000" spc="-5" dirty="0">
                <a:latin typeface="Times New Roman"/>
                <a:cs typeface="Times New Roman"/>
              </a:rPr>
              <a:t>sign</a:t>
            </a:r>
            <a:r>
              <a:rPr lang="en-US" sz="2000" spc="20" dirty="0">
                <a:latin typeface="Times New Roman"/>
                <a:cs typeface="Times New Roman"/>
              </a:rPr>
              <a:t> </a:t>
            </a:r>
            <a:r>
              <a:rPr lang="en-US" sz="2000" spc="-5" dirty="0">
                <a:latin typeface="Times New Roman"/>
                <a:cs typeface="Times New Roman"/>
              </a:rPr>
              <a:t>flag</a:t>
            </a:r>
            <a:r>
              <a:rPr lang="en-US" sz="2000" spc="-10" dirty="0">
                <a:latin typeface="Times New Roman"/>
                <a:cs typeface="Times New Roman"/>
              </a:rPr>
              <a:t> </a:t>
            </a:r>
            <a:r>
              <a:rPr lang="en-US" sz="2000" spc="-5" dirty="0">
                <a:latin typeface="Times New Roman"/>
                <a:cs typeface="Times New Roman"/>
              </a:rPr>
              <a:t>is</a:t>
            </a:r>
            <a:r>
              <a:rPr lang="en-US" sz="2000" spc="5" dirty="0">
                <a:latin typeface="Times New Roman"/>
                <a:cs typeface="Times New Roman"/>
              </a:rPr>
              <a:t> </a:t>
            </a:r>
            <a:r>
              <a:rPr lang="en-US" sz="2000" spc="-5" dirty="0">
                <a:latin typeface="Times New Roman"/>
                <a:cs typeface="Times New Roman"/>
              </a:rPr>
              <a:t>not</a:t>
            </a:r>
            <a:r>
              <a:rPr lang="en-US" sz="2000" spc="-10" dirty="0">
                <a:latin typeface="Times New Roman"/>
                <a:cs typeface="Times New Roman"/>
              </a:rPr>
              <a:t> </a:t>
            </a:r>
            <a:r>
              <a:rPr lang="en-US" sz="2000" dirty="0">
                <a:latin typeface="Times New Roman"/>
                <a:cs typeface="Times New Roman"/>
              </a:rPr>
              <a:t>set</a:t>
            </a:r>
            <a:r>
              <a:rPr lang="en-US" sz="2000" spc="15" dirty="0">
                <a:latin typeface="Times New Roman"/>
                <a:cs typeface="Times New Roman"/>
              </a:rPr>
              <a:t> </a:t>
            </a:r>
            <a:r>
              <a:rPr lang="en-US" sz="2000" spc="-10" dirty="0">
                <a:latin typeface="Times New Roman"/>
                <a:cs typeface="Times New Roman"/>
              </a:rPr>
              <a:t>(sign</a:t>
            </a:r>
            <a:r>
              <a:rPr lang="en-US" sz="2000" spc="10" dirty="0">
                <a:latin typeface="Times New Roman"/>
                <a:cs typeface="Times New Roman"/>
              </a:rPr>
              <a:t> </a:t>
            </a:r>
            <a:r>
              <a:rPr lang="en-US" sz="2000" dirty="0">
                <a:latin typeface="Times New Roman"/>
                <a:cs typeface="Times New Roman"/>
              </a:rPr>
              <a:t>=0</a:t>
            </a:r>
            <a:r>
              <a:rPr lang="en-US" sz="2000" spc="-15" dirty="0">
                <a:latin typeface="Times New Roman"/>
                <a:cs typeface="Times New Roman"/>
              </a:rPr>
              <a:t> </a:t>
            </a:r>
            <a:r>
              <a:rPr lang="en-US" sz="2000" spc="-5" dirty="0">
                <a:latin typeface="Times New Roman"/>
                <a:cs typeface="Times New Roman"/>
              </a:rPr>
              <a:t>positive</a:t>
            </a:r>
            <a:r>
              <a:rPr lang="en-US" sz="2000" dirty="0">
                <a:latin typeface="Times New Roman"/>
                <a:cs typeface="Times New Roman"/>
              </a:rPr>
              <a:t> </a:t>
            </a:r>
            <a:r>
              <a:rPr lang="en-US" sz="2000" spc="-5" dirty="0">
                <a:latin typeface="Times New Roman"/>
                <a:cs typeface="Times New Roman"/>
              </a:rPr>
              <a:t>number</a:t>
            </a:r>
            <a:r>
              <a:rPr lang="en-US" sz="2000" spc="-5" dirty="0" smtClean="0">
                <a:latin typeface="Times New Roman"/>
                <a:cs typeface="Times New Roman"/>
              </a:rPr>
              <a:t>)</a:t>
            </a:r>
          </a:p>
          <a:p>
            <a:pPr marL="146685" indent="-134620">
              <a:lnSpc>
                <a:spcPct val="100000"/>
              </a:lnSpc>
              <a:spcBef>
                <a:spcPts val="850"/>
              </a:spcBef>
              <a:buChar char="–"/>
              <a:tabLst>
                <a:tab pos="147320" algn="l"/>
              </a:tabLst>
            </a:pPr>
            <a:r>
              <a:rPr lang="en-US" sz="2000" spc="-5" dirty="0" smtClean="0">
                <a:latin typeface="Times New Roman"/>
                <a:cs typeface="Times New Roman"/>
              </a:rPr>
              <a:t>CPE, call subroutine if Parity flag is set (P=1, even parity)</a:t>
            </a:r>
          </a:p>
          <a:p>
            <a:pPr marL="146685" indent="-134620">
              <a:lnSpc>
                <a:spcPct val="100000"/>
              </a:lnSpc>
              <a:spcBef>
                <a:spcPts val="850"/>
              </a:spcBef>
              <a:buChar char="–"/>
              <a:tabLst>
                <a:tab pos="147320" algn="l"/>
              </a:tabLst>
            </a:pPr>
            <a:r>
              <a:rPr lang="en-US" sz="2000" spc="-5" dirty="0" smtClean="0">
                <a:latin typeface="Times New Roman"/>
                <a:cs typeface="Times New Roman"/>
              </a:rPr>
              <a:t>CPO, call subroutine if Parity flag is reset (P=0, odd parity)</a:t>
            </a:r>
            <a:endParaRPr lang="en-US" sz="2000" dirty="0">
              <a:latin typeface="Times New Roman"/>
              <a:cs typeface="Times New Roman"/>
            </a:endParaRP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Tree>
    <p:extLst>
      <p:ext uri="{BB962C8B-B14F-4D97-AF65-F5344CB8AC3E}">
        <p14:creationId xmlns:p14="http://schemas.microsoft.com/office/powerpoint/2010/main" val="25851825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040E6CCC-A8D0-4247-A44C-EC03E7B5F3E0}"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56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983902" y="980728"/>
            <a:ext cx="771100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600" b="1" dirty="0">
                <a:latin typeface="Times New Roman" panose="02020603050405020304" pitchFamily="18" charset="0"/>
                <a:cs typeface="Times New Roman" panose="02020603050405020304" pitchFamily="18" charset="0"/>
              </a:rPr>
              <a:t>Subroutine</a:t>
            </a: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381000" y="1606303"/>
            <a:ext cx="8556769" cy="455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925"/>
              </a:spcBef>
              <a:buNone/>
            </a:pPr>
            <a:r>
              <a:rPr lang="en-US" sz="2000" b="1" spc="-5" dirty="0">
                <a:latin typeface="Times New Roman"/>
                <a:cs typeface="Times New Roman"/>
              </a:rPr>
              <a:t>Conditional</a:t>
            </a:r>
            <a:r>
              <a:rPr lang="en-US" sz="2000" b="1" spc="-10" dirty="0">
                <a:latin typeface="Times New Roman"/>
                <a:cs typeface="Times New Roman"/>
              </a:rPr>
              <a:t> </a:t>
            </a:r>
            <a:r>
              <a:rPr lang="en-US" sz="2000" b="1" dirty="0">
                <a:latin typeface="Times New Roman"/>
                <a:cs typeface="Times New Roman"/>
              </a:rPr>
              <a:t>Return:</a:t>
            </a:r>
            <a:endParaRPr lang="en-US" sz="2000" dirty="0">
              <a:latin typeface="Times New Roman"/>
              <a:cs typeface="Times New Roman"/>
            </a:endParaRPr>
          </a:p>
          <a:p>
            <a:pPr marL="146685" indent="-134620">
              <a:lnSpc>
                <a:spcPct val="100000"/>
              </a:lnSpc>
              <a:spcBef>
                <a:spcPts val="830"/>
              </a:spcBef>
              <a:buChar char="–"/>
              <a:tabLst>
                <a:tab pos="147320" algn="l"/>
              </a:tabLst>
            </a:pPr>
            <a:r>
              <a:rPr lang="en-US" sz="2000" dirty="0">
                <a:latin typeface="Times New Roman"/>
                <a:cs typeface="Times New Roman"/>
              </a:rPr>
              <a:t>RC,</a:t>
            </a:r>
            <a:r>
              <a:rPr lang="en-US" sz="2000" spc="-10" dirty="0">
                <a:latin typeface="Times New Roman"/>
                <a:cs typeface="Times New Roman"/>
              </a:rPr>
              <a:t> </a:t>
            </a:r>
            <a:r>
              <a:rPr lang="en-US" sz="2000" spc="-5" dirty="0">
                <a:latin typeface="Times New Roman"/>
                <a:cs typeface="Times New Roman"/>
              </a:rPr>
              <a:t>returns</a:t>
            </a:r>
            <a:r>
              <a:rPr lang="en-US" sz="2000" spc="5" dirty="0">
                <a:latin typeface="Times New Roman"/>
                <a:cs typeface="Times New Roman"/>
              </a:rPr>
              <a:t> </a:t>
            </a:r>
            <a:r>
              <a:rPr lang="en-US" sz="2000" dirty="0">
                <a:latin typeface="Times New Roman"/>
                <a:cs typeface="Times New Roman"/>
              </a:rPr>
              <a:t>from</a:t>
            </a:r>
            <a:r>
              <a:rPr lang="en-US" sz="2000" spc="-25" dirty="0">
                <a:latin typeface="Times New Roman"/>
                <a:cs typeface="Times New Roman"/>
              </a:rPr>
              <a:t> </a:t>
            </a:r>
            <a:r>
              <a:rPr lang="en-US" sz="2000" spc="-5" dirty="0">
                <a:latin typeface="Times New Roman"/>
                <a:cs typeface="Times New Roman"/>
              </a:rPr>
              <a:t>subroutine</a:t>
            </a:r>
            <a:r>
              <a:rPr lang="en-US" sz="2000" spc="-15" dirty="0">
                <a:latin typeface="Times New Roman"/>
                <a:cs typeface="Times New Roman"/>
              </a:rPr>
              <a:t> </a:t>
            </a:r>
            <a:r>
              <a:rPr lang="en-US" sz="2000" dirty="0">
                <a:latin typeface="Times New Roman"/>
                <a:cs typeface="Times New Roman"/>
              </a:rPr>
              <a:t>if Carry</a:t>
            </a:r>
            <a:r>
              <a:rPr lang="en-US" sz="2000" spc="-20" dirty="0">
                <a:latin typeface="Times New Roman"/>
                <a:cs typeface="Times New Roman"/>
              </a:rPr>
              <a:t> </a:t>
            </a:r>
            <a:r>
              <a:rPr lang="en-US" sz="2000" dirty="0">
                <a:latin typeface="Times New Roman"/>
                <a:cs typeface="Times New Roman"/>
              </a:rPr>
              <a:t>flag</a:t>
            </a:r>
            <a:r>
              <a:rPr lang="en-US" sz="2000" spc="-5" dirty="0">
                <a:latin typeface="Times New Roman"/>
                <a:cs typeface="Times New Roman"/>
              </a:rPr>
              <a:t> </a:t>
            </a:r>
            <a:r>
              <a:rPr lang="en-US" sz="2000" dirty="0">
                <a:latin typeface="Times New Roman"/>
                <a:cs typeface="Times New Roman"/>
              </a:rPr>
              <a:t>is</a:t>
            </a:r>
            <a:r>
              <a:rPr lang="en-US" sz="2000" spc="5" dirty="0">
                <a:latin typeface="Times New Roman"/>
                <a:cs typeface="Times New Roman"/>
              </a:rPr>
              <a:t> </a:t>
            </a:r>
            <a:r>
              <a:rPr lang="en-US" sz="2000" spc="-5" dirty="0">
                <a:latin typeface="Times New Roman"/>
                <a:cs typeface="Times New Roman"/>
              </a:rPr>
              <a:t>set</a:t>
            </a:r>
            <a:endParaRPr lang="en-US" sz="2000" dirty="0">
              <a:latin typeface="Times New Roman"/>
              <a:cs typeface="Times New Roman"/>
            </a:endParaRPr>
          </a:p>
          <a:p>
            <a:pPr marL="146685" indent="-134620">
              <a:lnSpc>
                <a:spcPct val="100000"/>
              </a:lnSpc>
              <a:spcBef>
                <a:spcPts val="865"/>
              </a:spcBef>
              <a:buChar char="–"/>
              <a:tabLst>
                <a:tab pos="147320" algn="l"/>
              </a:tabLst>
            </a:pPr>
            <a:r>
              <a:rPr lang="en-US" sz="2000" spc="-5" dirty="0">
                <a:latin typeface="Times New Roman"/>
                <a:cs typeface="Times New Roman"/>
              </a:rPr>
              <a:t>RNC,</a:t>
            </a:r>
            <a:r>
              <a:rPr lang="en-US" sz="2000" spc="-10" dirty="0">
                <a:latin typeface="Times New Roman"/>
                <a:cs typeface="Times New Roman"/>
              </a:rPr>
              <a:t> </a:t>
            </a:r>
            <a:r>
              <a:rPr lang="en-US" sz="2000" spc="-5" dirty="0">
                <a:latin typeface="Times New Roman"/>
                <a:cs typeface="Times New Roman"/>
              </a:rPr>
              <a:t>returns</a:t>
            </a:r>
            <a:r>
              <a:rPr lang="en-US" sz="2000" spc="5" dirty="0">
                <a:latin typeface="Times New Roman"/>
                <a:cs typeface="Times New Roman"/>
              </a:rPr>
              <a:t> </a:t>
            </a:r>
            <a:r>
              <a:rPr lang="en-US" sz="2000" spc="-5" dirty="0">
                <a:latin typeface="Times New Roman"/>
                <a:cs typeface="Times New Roman"/>
              </a:rPr>
              <a:t>from</a:t>
            </a:r>
            <a:r>
              <a:rPr lang="en-US" sz="2000" spc="-15" dirty="0">
                <a:latin typeface="Times New Roman"/>
                <a:cs typeface="Times New Roman"/>
              </a:rPr>
              <a:t> </a:t>
            </a:r>
            <a:r>
              <a:rPr lang="en-US" sz="2000" spc="-5" dirty="0">
                <a:latin typeface="Times New Roman"/>
                <a:cs typeface="Times New Roman"/>
              </a:rPr>
              <a:t>subroutine</a:t>
            </a:r>
            <a:r>
              <a:rPr lang="en-US" sz="2000" spc="-15" dirty="0">
                <a:latin typeface="Times New Roman"/>
                <a:cs typeface="Times New Roman"/>
              </a:rPr>
              <a:t> </a:t>
            </a:r>
            <a:r>
              <a:rPr lang="en-US" sz="2000" dirty="0">
                <a:latin typeface="Times New Roman"/>
                <a:cs typeface="Times New Roman"/>
              </a:rPr>
              <a:t>if</a:t>
            </a:r>
            <a:r>
              <a:rPr lang="en-US" sz="2000" spc="5" dirty="0">
                <a:latin typeface="Times New Roman"/>
                <a:cs typeface="Times New Roman"/>
              </a:rPr>
              <a:t> </a:t>
            </a:r>
            <a:r>
              <a:rPr lang="en-US" sz="2000" spc="-5" dirty="0">
                <a:latin typeface="Times New Roman"/>
                <a:cs typeface="Times New Roman"/>
              </a:rPr>
              <a:t>Carry</a:t>
            </a:r>
            <a:r>
              <a:rPr lang="en-US" sz="2000" spc="-20" dirty="0">
                <a:latin typeface="Times New Roman"/>
                <a:cs typeface="Times New Roman"/>
              </a:rPr>
              <a:t> </a:t>
            </a:r>
            <a:r>
              <a:rPr lang="en-US" sz="2000" dirty="0">
                <a:latin typeface="Times New Roman"/>
                <a:cs typeface="Times New Roman"/>
              </a:rPr>
              <a:t>flag</a:t>
            </a:r>
            <a:r>
              <a:rPr lang="en-US" sz="2000" spc="5" dirty="0">
                <a:latin typeface="Times New Roman"/>
                <a:cs typeface="Times New Roman"/>
              </a:rPr>
              <a:t> </a:t>
            </a:r>
            <a:r>
              <a:rPr lang="en-US" sz="2000" spc="-5" dirty="0">
                <a:latin typeface="Times New Roman"/>
                <a:cs typeface="Times New Roman"/>
              </a:rPr>
              <a:t>is</a:t>
            </a:r>
            <a:r>
              <a:rPr lang="en-US" sz="2000" spc="10" dirty="0">
                <a:latin typeface="Times New Roman"/>
                <a:cs typeface="Times New Roman"/>
              </a:rPr>
              <a:t> </a:t>
            </a:r>
            <a:r>
              <a:rPr lang="en-US" sz="2000" spc="-5" dirty="0">
                <a:latin typeface="Times New Roman"/>
                <a:cs typeface="Times New Roman"/>
              </a:rPr>
              <a:t>not</a:t>
            </a:r>
            <a:r>
              <a:rPr lang="en-US" sz="2000" spc="5" dirty="0">
                <a:latin typeface="Times New Roman"/>
                <a:cs typeface="Times New Roman"/>
              </a:rPr>
              <a:t> </a:t>
            </a:r>
            <a:r>
              <a:rPr lang="en-US" sz="2000" spc="-5" dirty="0">
                <a:latin typeface="Times New Roman"/>
                <a:cs typeface="Times New Roman"/>
              </a:rPr>
              <a:t>set </a:t>
            </a:r>
            <a:r>
              <a:rPr lang="en-US" sz="2000" spc="-5" dirty="0" err="1">
                <a:latin typeface="Times New Roman"/>
                <a:cs typeface="Times New Roman"/>
              </a:rPr>
              <a:t>e</a:t>
            </a:r>
            <a:r>
              <a:rPr lang="en-US" sz="2000" dirty="0" err="1">
                <a:latin typeface="Times New Roman"/>
                <a:cs typeface="Times New Roman"/>
              </a:rPr>
              <a:t>tc</a:t>
            </a:r>
            <a:endParaRPr lang="en-US" sz="2000" dirty="0">
              <a:latin typeface="Times New Roman"/>
              <a:cs typeface="Times New Roman"/>
            </a:endParaRPr>
          </a:p>
          <a:p>
            <a:pPr marL="146685" indent="-134620">
              <a:lnSpc>
                <a:spcPct val="100000"/>
              </a:lnSpc>
              <a:spcBef>
                <a:spcPts val="850"/>
              </a:spcBef>
              <a:buChar char="–"/>
              <a:tabLst>
                <a:tab pos="147320" algn="l"/>
              </a:tabLst>
            </a:pPr>
            <a:r>
              <a:rPr lang="en-US" sz="2000" spc="-5" dirty="0">
                <a:latin typeface="Times New Roman"/>
                <a:cs typeface="Times New Roman"/>
              </a:rPr>
              <a:t>RZ,</a:t>
            </a:r>
            <a:r>
              <a:rPr lang="en-US" sz="2000" spc="-10" dirty="0">
                <a:latin typeface="Times New Roman"/>
                <a:cs typeface="Times New Roman"/>
              </a:rPr>
              <a:t> </a:t>
            </a:r>
            <a:r>
              <a:rPr lang="en-US" sz="2000" spc="-5" dirty="0">
                <a:latin typeface="Times New Roman"/>
                <a:cs typeface="Times New Roman"/>
              </a:rPr>
              <a:t>returns</a:t>
            </a:r>
            <a:r>
              <a:rPr lang="en-US" sz="2000" spc="5" dirty="0">
                <a:latin typeface="Times New Roman"/>
                <a:cs typeface="Times New Roman"/>
              </a:rPr>
              <a:t> </a:t>
            </a:r>
            <a:r>
              <a:rPr lang="en-US" sz="2000" spc="-5" dirty="0">
                <a:latin typeface="Times New Roman"/>
                <a:cs typeface="Times New Roman"/>
              </a:rPr>
              <a:t>subroutine</a:t>
            </a:r>
            <a:r>
              <a:rPr lang="en-US" sz="2000" spc="-15" dirty="0">
                <a:latin typeface="Times New Roman"/>
                <a:cs typeface="Times New Roman"/>
              </a:rPr>
              <a:t> </a:t>
            </a:r>
            <a:r>
              <a:rPr lang="en-US" sz="2000" dirty="0">
                <a:latin typeface="Times New Roman"/>
                <a:cs typeface="Times New Roman"/>
              </a:rPr>
              <a:t>if </a:t>
            </a:r>
            <a:r>
              <a:rPr lang="en-US" sz="2000" spc="-5" dirty="0">
                <a:latin typeface="Times New Roman"/>
                <a:cs typeface="Times New Roman"/>
              </a:rPr>
              <a:t>zero</a:t>
            </a:r>
            <a:r>
              <a:rPr lang="en-US" sz="2000" spc="10" dirty="0">
                <a:latin typeface="Times New Roman"/>
                <a:cs typeface="Times New Roman"/>
              </a:rPr>
              <a:t> </a:t>
            </a:r>
            <a:r>
              <a:rPr lang="en-US" sz="2000" spc="-10" dirty="0">
                <a:latin typeface="Times New Roman"/>
                <a:cs typeface="Times New Roman"/>
              </a:rPr>
              <a:t>flag</a:t>
            </a:r>
            <a:r>
              <a:rPr lang="en-US" sz="2000" spc="5" dirty="0">
                <a:latin typeface="Times New Roman"/>
                <a:cs typeface="Times New Roman"/>
              </a:rPr>
              <a:t> </a:t>
            </a:r>
            <a:r>
              <a:rPr lang="en-US" sz="2000" spc="-5" dirty="0">
                <a:latin typeface="Times New Roman"/>
                <a:cs typeface="Times New Roman"/>
              </a:rPr>
              <a:t>is</a:t>
            </a:r>
            <a:r>
              <a:rPr lang="en-US" sz="2000" dirty="0">
                <a:latin typeface="Times New Roman"/>
                <a:cs typeface="Times New Roman"/>
              </a:rPr>
              <a:t> </a:t>
            </a:r>
            <a:r>
              <a:rPr lang="en-US" sz="2000" spc="-5" dirty="0">
                <a:latin typeface="Times New Roman"/>
                <a:cs typeface="Times New Roman"/>
              </a:rPr>
              <a:t>set.</a:t>
            </a:r>
            <a:endParaRPr lang="en-US" sz="2000" dirty="0">
              <a:latin typeface="Times New Roman"/>
              <a:cs typeface="Times New Roman"/>
            </a:endParaRPr>
          </a:p>
          <a:p>
            <a:pPr marL="146685" indent="-134620">
              <a:lnSpc>
                <a:spcPct val="100000"/>
              </a:lnSpc>
              <a:spcBef>
                <a:spcPts val="865"/>
              </a:spcBef>
              <a:buChar char="–"/>
              <a:tabLst>
                <a:tab pos="147320" algn="l"/>
              </a:tabLst>
            </a:pPr>
            <a:r>
              <a:rPr lang="en-US" sz="2000" spc="-5" dirty="0">
                <a:latin typeface="Times New Roman"/>
                <a:cs typeface="Times New Roman"/>
              </a:rPr>
              <a:t>RNZ,</a:t>
            </a:r>
            <a:r>
              <a:rPr lang="en-US" sz="2000" spc="-10" dirty="0">
                <a:latin typeface="Times New Roman"/>
                <a:cs typeface="Times New Roman"/>
              </a:rPr>
              <a:t> </a:t>
            </a:r>
            <a:r>
              <a:rPr lang="en-US" sz="2000" spc="-5" dirty="0">
                <a:latin typeface="Times New Roman"/>
                <a:cs typeface="Times New Roman"/>
              </a:rPr>
              <a:t>returns</a:t>
            </a:r>
            <a:r>
              <a:rPr lang="en-US" sz="2000" spc="5" dirty="0">
                <a:latin typeface="Times New Roman"/>
                <a:cs typeface="Times New Roman"/>
              </a:rPr>
              <a:t> </a:t>
            </a:r>
            <a:r>
              <a:rPr lang="en-US" sz="2000" spc="-5" dirty="0">
                <a:latin typeface="Times New Roman"/>
                <a:cs typeface="Times New Roman"/>
              </a:rPr>
              <a:t>subroutine</a:t>
            </a:r>
            <a:r>
              <a:rPr lang="en-US" sz="2000" dirty="0">
                <a:latin typeface="Times New Roman"/>
                <a:cs typeface="Times New Roman"/>
              </a:rPr>
              <a:t> if</a:t>
            </a:r>
            <a:r>
              <a:rPr lang="en-US" sz="2000" spc="10" dirty="0">
                <a:latin typeface="Times New Roman"/>
                <a:cs typeface="Times New Roman"/>
              </a:rPr>
              <a:t> </a:t>
            </a:r>
            <a:r>
              <a:rPr lang="en-US" sz="2000" spc="-5" dirty="0">
                <a:latin typeface="Times New Roman"/>
                <a:cs typeface="Times New Roman"/>
              </a:rPr>
              <a:t>zero</a:t>
            </a:r>
            <a:r>
              <a:rPr lang="en-US" sz="2000" spc="5" dirty="0">
                <a:latin typeface="Times New Roman"/>
                <a:cs typeface="Times New Roman"/>
              </a:rPr>
              <a:t> </a:t>
            </a:r>
            <a:r>
              <a:rPr lang="en-US" sz="2000" spc="-10" dirty="0">
                <a:latin typeface="Times New Roman"/>
                <a:cs typeface="Times New Roman"/>
              </a:rPr>
              <a:t>flag</a:t>
            </a:r>
            <a:r>
              <a:rPr lang="en-US" sz="2000" spc="5" dirty="0">
                <a:latin typeface="Times New Roman"/>
                <a:cs typeface="Times New Roman"/>
              </a:rPr>
              <a:t> </a:t>
            </a:r>
            <a:r>
              <a:rPr lang="en-US" sz="2000" spc="-5" dirty="0">
                <a:latin typeface="Times New Roman"/>
                <a:cs typeface="Times New Roman"/>
              </a:rPr>
              <a:t>is</a:t>
            </a:r>
            <a:r>
              <a:rPr lang="en-US" sz="2000" spc="5" dirty="0">
                <a:latin typeface="Times New Roman"/>
                <a:cs typeface="Times New Roman"/>
              </a:rPr>
              <a:t> </a:t>
            </a:r>
            <a:r>
              <a:rPr lang="en-US" sz="2000" spc="-5" dirty="0">
                <a:latin typeface="Times New Roman"/>
                <a:cs typeface="Times New Roman"/>
              </a:rPr>
              <a:t>not</a:t>
            </a:r>
            <a:r>
              <a:rPr lang="en-US" sz="2000" spc="-15" dirty="0">
                <a:latin typeface="Times New Roman"/>
                <a:cs typeface="Times New Roman"/>
              </a:rPr>
              <a:t> </a:t>
            </a:r>
            <a:r>
              <a:rPr lang="en-US" sz="2000" dirty="0">
                <a:latin typeface="Times New Roman"/>
                <a:cs typeface="Times New Roman"/>
              </a:rPr>
              <a:t>set</a:t>
            </a:r>
          </a:p>
          <a:p>
            <a:pPr marL="146685" indent="-134620">
              <a:lnSpc>
                <a:spcPct val="100000"/>
              </a:lnSpc>
              <a:spcBef>
                <a:spcPts val="850"/>
              </a:spcBef>
              <a:buChar char="–"/>
              <a:tabLst>
                <a:tab pos="147320" algn="l"/>
              </a:tabLst>
            </a:pPr>
            <a:r>
              <a:rPr lang="en-US" sz="2000" spc="-5" dirty="0">
                <a:latin typeface="Times New Roman"/>
                <a:cs typeface="Times New Roman"/>
              </a:rPr>
              <a:t>RM, returns</a:t>
            </a:r>
            <a:r>
              <a:rPr lang="en-US" sz="2000" spc="5" dirty="0">
                <a:latin typeface="Times New Roman"/>
                <a:cs typeface="Times New Roman"/>
              </a:rPr>
              <a:t> </a:t>
            </a:r>
            <a:r>
              <a:rPr lang="en-US" sz="2000" spc="-5" dirty="0">
                <a:latin typeface="Times New Roman"/>
                <a:cs typeface="Times New Roman"/>
              </a:rPr>
              <a:t>subroutine</a:t>
            </a:r>
            <a:r>
              <a:rPr lang="en-US" sz="2000" dirty="0">
                <a:latin typeface="Times New Roman"/>
                <a:cs typeface="Times New Roman"/>
              </a:rPr>
              <a:t> </a:t>
            </a:r>
            <a:r>
              <a:rPr lang="en-US" sz="2000" spc="-5" dirty="0">
                <a:latin typeface="Times New Roman"/>
                <a:cs typeface="Times New Roman"/>
              </a:rPr>
              <a:t>if</a:t>
            </a:r>
            <a:r>
              <a:rPr lang="en-US" sz="2000" spc="5" dirty="0">
                <a:latin typeface="Times New Roman"/>
                <a:cs typeface="Times New Roman"/>
              </a:rPr>
              <a:t> </a:t>
            </a:r>
            <a:r>
              <a:rPr lang="en-US" sz="2000" spc="-5" dirty="0">
                <a:latin typeface="Times New Roman"/>
                <a:cs typeface="Times New Roman"/>
              </a:rPr>
              <a:t>sign</a:t>
            </a:r>
            <a:r>
              <a:rPr lang="en-US" sz="2000" spc="10" dirty="0">
                <a:latin typeface="Times New Roman"/>
                <a:cs typeface="Times New Roman"/>
              </a:rPr>
              <a:t> </a:t>
            </a:r>
            <a:r>
              <a:rPr lang="en-US" sz="2000" spc="-5" dirty="0">
                <a:latin typeface="Times New Roman"/>
                <a:cs typeface="Times New Roman"/>
              </a:rPr>
              <a:t>flag</a:t>
            </a:r>
            <a:r>
              <a:rPr lang="en-US" sz="2000" spc="-10" dirty="0">
                <a:latin typeface="Times New Roman"/>
                <a:cs typeface="Times New Roman"/>
              </a:rPr>
              <a:t> </a:t>
            </a:r>
            <a:r>
              <a:rPr lang="en-US" sz="2000" dirty="0">
                <a:latin typeface="Times New Roman"/>
                <a:cs typeface="Times New Roman"/>
              </a:rPr>
              <a:t>is</a:t>
            </a:r>
            <a:r>
              <a:rPr lang="en-US" sz="2000" spc="-10" dirty="0">
                <a:latin typeface="Times New Roman"/>
                <a:cs typeface="Times New Roman"/>
              </a:rPr>
              <a:t> </a:t>
            </a:r>
            <a:r>
              <a:rPr lang="en-US" sz="2000" spc="-5" dirty="0">
                <a:latin typeface="Times New Roman"/>
                <a:cs typeface="Times New Roman"/>
              </a:rPr>
              <a:t>set.</a:t>
            </a:r>
            <a:r>
              <a:rPr lang="en-US" sz="2000" spc="5" dirty="0">
                <a:latin typeface="Times New Roman"/>
                <a:cs typeface="Times New Roman"/>
              </a:rPr>
              <a:t> </a:t>
            </a:r>
            <a:r>
              <a:rPr lang="en-US" sz="2000" spc="-5" dirty="0">
                <a:latin typeface="Times New Roman"/>
                <a:cs typeface="Times New Roman"/>
              </a:rPr>
              <a:t>(Sign=1</a:t>
            </a:r>
            <a:r>
              <a:rPr lang="en-US" sz="2000" spc="5" dirty="0">
                <a:latin typeface="Times New Roman"/>
                <a:cs typeface="Times New Roman"/>
              </a:rPr>
              <a:t> </a:t>
            </a:r>
            <a:r>
              <a:rPr lang="en-US" sz="2000" spc="-5" dirty="0">
                <a:latin typeface="Times New Roman"/>
                <a:cs typeface="Times New Roman"/>
              </a:rPr>
              <a:t>negative</a:t>
            </a:r>
            <a:r>
              <a:rPr lang="en-US" sz="2000" spc="-10" dirty="0">
                <a:latin typeface="Times New Roman"/>
                <a:cs typeface="Times New Roman"/>
              </a:rPr>
              <a:t> </a:t>
            </a:r>
            <a:r>
              <a:rPr lang="en-US" sz="2000" spc="-5" dirty="0">
                <a:latin typeface="Times New Roman"/>
                <a:cs typeface="Times New Roman"/>
              </a:rPr>
              <a:t>number)</a:t>
            </a:r>
            <a:endParaRPr lang="en-US" sz="2000" dirty="0">
              <a:latin typeface="Times New Roman"/>
              <a:cs typeface="Times New Roman"/>
            </a:endParaRPr>
          </a:p>
          <a:p>
            <a:pPr marL="146685" indent="-134620">
              <a:lnSpc>
                <a:spcPct val="100000"/>
              </a:lnSpc>
              <a:spcBef>
                <a:spcPts val="870"/>
              </a:spcBef>
              <a:buChar char="–"/>
              <a:tabLst>
                <a:tab pos="147320" algn="l"/>
              </a:tabLst>
            </a:pPr>
            <a:r>
              <a:rPr lang="en-US" sz="2000" dirty="0">
                <a:latin typeface="Times New Roman"/>
                <a:cs typeface="Times New Roman"/>
              </a:rPr>
              <a:t>RP,</a:t>
            </a:r>
            <a:r>
              <a:rPr lang="en-US" sz="2000" spc="-10" dirty="0">
                <a:latin typeface="Times New Roman"/>
                <a:cs typeface="Times New Roman"/>
              </a:rPr>
              <a:t> </a:t>
            </a:r>
            <a:r>
              <a:rPr lang="en-US" sz="2000" spc="-5" dirty="0">
                <a:latin typeface="Times New Roman"/>
                <a:cs typeface="Times New Roman"/>
              </a:rPr>
              <a:t>returns</a:t>
            </a:r>
            <a:r>
              <a:rPr lang="en-US" sz="2000" dirty="0">
                <a:latin typeface="Times New Roman"/>
                <a:cs typeface="Times New Roman"/>
              </a:rPr>
              <a:t> </a:t>
            </a:r>
            <a:r>
              <a:rPr lang="en-US" sz="2000" spc="-5" dirty="0">
                <a:latin typeface="Times New Roman"/>
                <a:cs typeface="Times New Roman"/>
              </a:rPr>
              <a:t>subroutine</a:t>
            </a:r>
            <a:r>
              <a:rPr lang="en-US" sz="2000" spc="-15" dirty="0">
                <a:latin typeface="Times New Roman"/>
                <a:cs typeface="Times New Roman"/>
              </a:rPr>
              <a:t> </a:t>
            </a:r>
            <a:r>
              <a:rPr lang="en-US" sz="2000" dirty="0">
                <a:latin typeface="Times New Roman"/>
                <a:cs typeface="Times New Roman"/>
              </a:rPr>
              <a:t>if</a:t>
            </a:r>
            <a:r>
              <a:rPr lang="en-US" sz="2000" spc="5" dirty="0">
                <a:latin typeface="Times New Roman"/>
                <a:cs typeface="Times New Roman"/>
              </a:rPr>
              <a:t> </a:t>
            </a:r>
            <a:r>
              <a:rPr lang="en-US" sz="2000" spc="-5" dirty="0">
                <a:latin typeface="Times New Roman"/>
                <a:cs typeface="Times New Roman"/>
              </a:rPr>
              <a:t>sign</a:t>
            </a:r>
            <a:r>
              <a:rPr lang="en-US" sz="2000" spc="20" dirty="0">
                <a:latin typeface="Times New Roman"/>
                <a:cs typeface="Times New Roman"/>
              </a:rPr>
              <a:t> </a:t>
            </a:r>
            <a:r>
              <a:rPr lang="en-US" sz="2000" spc="-10" dirty="0">
                <a:latin typeface="Times New Roman"/>
                <a:cs typeface="Times New Roman"/>
              </a:rPr>
              <a:t>flag</a:t>
            </a:r>
            <a:r>
              <a:rPr lang="en-US" sz="2000" spc="5" dirty="0">
                <a:latin typeface="Times New Roman"/>
                <a:cs typeface="Times New Roman"/>
              </a:rPr>
              <a:t> </a:t>
            </a:r>
            <a:r>
              <a:rPr lang="en-US" sz="2000" spc="-5" dirty="0">
                <a:latin typeface="Times New Roman"/>
                <a:cs typeface="Times New Roman"/>
              </a:rPr>
              <a:t>is</a:t>
            </a:r>
            <a:r>
              <a:rPr lang="en-US" sz="2000" spc="10" dirty="0">
                <a:latin typeface="Times New Roman"/>
                <a:cs typeface="Times New Roman"/>
              </a:rPr>
              <a:t> </a:t>
            </a:r>
            <a:r>
              <a:rPr lang="en-US" sz="2000" spc="-5" dirty="0">
                <a:latin typeface="Times New Roman"/>
                <a:cs typeface="Times New Roman"/>
              </a:rPr>
              <a:t>not</a:t>
            </a:r>
            <a:r>
              <a:rPr lang="en-US" sz="2000" spc="5" dirty="0">
                <a:latin typeface="Times New Roman"/>
                <a:cs typeface="Times New Roman"/>
              </a:rPr>
              <a:t> set.</a:t>
            </a:r>
            <a:r>
              <a:rPr lang="en-US" sz="2000" dirty="0">
                <a:latin typeface="Times New Roman"/>
                <a:cs typeface="Times New Roman"/>
              </a:rPr>
              <a:t> </a:t>
            </a:r>
            <a:r>
              <a:rPr lang="en-US" sz="2000" spc="-10" dirty="0">
                <a:latin typeface="Times New Roman"/>
                <a:cs typeface="Times New Roman"/>
              </a:rPr>
              <a:t>(sign</a:t>
            </a:r>
            <a:r>
              <a:rPr lang="en-US" sz="2000" spc="10" dirty="0">
                <a:latin typeface="Times New Roman"/>
                <a:cs typeface="Times New Roman"/>
              </a:rPr>
              <a:t> </a:t>
            </a:r>
            <a:r>
              <a:rPr lang="en-US" sz="2000" dirty="0">
                <a:latin typeface="Times New Roman"/>
                <a:cs typeface="Times New Roman"/>
              </a:rPr>
              <a:t>=0</a:t>
            </a:r>
            <a:r>
              <a:rPr lang="en-US" sz="2000" spc="-15" dirty="0">
                <a:latin typeface="Times New Roman"/>
                <a:cs typeface="Times New Roman"/>
              </a:rPr>
              <a:t> </a:t>
            </a:r>
            <a:r>
              <a:rPr lang="en-US" sz="2000" spc="-5" dirty="0">
                <a:latin typeface="Times New Roman"/>
                <a:cs typeface="Times New Roman"/>
              </a:rPr>
              <a:t>positive</a:t>
            </a:r>
            <a:r>
              <a:rPr lang="en-US" sz="2000" spc="-10" dirty="0">
                <a:latin typeface="Times New Roman"/>
                <a:cs typeface="Times New Roman"/>
              </a:rPr>
              <a:t> </a:t>
            </a:r>
            <a:r>
              <a:rPr lang="en-US" sz="2000" spc="-5" dirty="0">
                <a:latin typeface="Times New Roman"/>
                <a:cs typeface="Times New Roman"/>
              </a:rPr>
              <a:t>number)</a:t>
            </a:r>
            <a:endParaRPr lang="en-US" sz="2000" dirty="0">
              <a:latin typeface="Times New Roman"/>
              <a:cs typeface="Times New Roman"/>
            </a:endParaRPr>
          </a:p>
          <a:p>
            <a:pPr marL="12700">
              <a:lnSpc>
                <a:spcPct val="100000"/>
              </a:lnSpc>
              <a:spcBef>
                <a:spcPts val="850"/>
              </a:spcBef>
            </a:pPr>
            <a:r>
              <a:rPr lang="en-US" sz="2000" dirty="0">
                <a:latin typeface="Times New Roman"/>
                <a:cs typeface="Times New Roman"/>
              </a:rPr>
              <a:t>–RPE,</a:t>
            </a:r>
            <a:r>
              <a:rPr lang="en-US" sz="2000" spc="-10" dirty="0">
                <a:latin typeface="Times New Roman"/>
                <a:cs typeface="Times New Roman"/>
              </a:rPr>
              <a:t> </a:t>
            </a:r>
            <a:r>
              <a:rPr lang="en-US" sz="2000" spc="-5" dirty="0">
                <a:latin typeface="Times New Roman"/>
                <a:cs typeface="Times New Roman"/>
              </a:rPr>
              <a:t>returns subroutine</a:t>
            </a:r>
            <a:r>
              <a:rPr lang="en-US" sz="2000" dirty="0">
                <a:latin typeface="Times New Roman"/>
                <a:cs typeface="Times New Roman"/>
              </a:rPr>
              <a:t> </a:t>
            </a:r>
            <a:r>
              <a:rPr lang="en-US" sz="2000" spc="-5" dirty="0">
                <a:latin typeface="Times New Roman"/>
                <a:cs typeface="Times New Roman"/>
              </a:rPr>
              <a:t>if</a:t>
            </a:r>
            <a:r>
              <a:rPr lang="en-US" sz="2000" dirty="0">
                <a:latin typeface="Times New Roman"/>
                <a:cs typeface="Times New Roman"/>
              </a:rPr>
              <a:t> </a:t>
            </a:r>
            <a:r>
              <a:rPr lang="en-US" sz="2000" spc="-5" dirty="0">
                <a:latin typeface="Times New Roman"/>
                <a:cs typeface="Times New Roman"/>
              </a:rPr>
              <a:t>parity</a:t>
            </a:r>
            <a:r>
              <a:rPr lang="en-US" sz="2000" spc="-15" dirty="0">
                <a:latin typeface="Times New Roman"/>
                <a:cs typeface="Times New Roman"/>
              </a:rPr>
              <a:t> </a:t>
            </a:r>
            <a:r>
              <a:rPr lang="en-US" sz="2000" dirty="0">
                <a:latin typeface="Times New Roman"/>
                <a:cs typeface="Times New Roman"/>
              </a:rPr>
              <a:t>flag</a:t>
            </a:r>
            <a:r>
              <a:rPr lang="en-US" sz="2000" spc="5" dirty="0">
                <a:latin typeface="Times New Roman"/>
                <a:cs typeface="Times New Roman"/>
              </a:rPr>
              <a:t> </a:t>
            </a:r>
            <a:r>
              <a:rPr lang="en-US" sz="2000" spc="-5" dirty="0">
                <a:latin typeface="Times New Roman"/>
                <a:cs typeface="Times New Roman"/>
              </a:rPr>
              <a:t>is</a:t>
            </a:r>
            <a:r>
              <a:rPr lang="en-US" sz="2000" spc="5" dirty="0">
                <a:latin typeface="Times New Roman"/>
                <a:cs typeface="Times New Roman"/>
              </a:rPr>
              <a:t> </a:t>
            </a:r>
            <a:r>
              <a:rPr lang="en-US" sz="2000" dirty="0">
                <a:latin typeface="Times New Roman"/>
                <a:cs typeface="Times New Roman"/>
              </a:rPr>
              <a:t>set.</a:t>
            </a:r>
            <a:r>
              <a:rPr lang="en-US" sz="2000" spc="-5" dirty="0">
                <a:latin typeface="Times New Roman"/>
                <a:cs typeface="Times New Roman"/>
              </a:rPr>
              <a:t> </a:t>
            </a:r>
            <a:r>
              <a:rPr lang="en-US" sz="2000" dirty="0">
                <a:latin typeface="Times New Roman"/>
                <a:cs typeface="Times New Roman"/>
              </a:rPr>
              <a:t>(P=1</a:t>
            </a:r>
            <a:r>
              <a:rPr lang="en-US" sz="2000" spc="5" dirty="0">
                <a:latin typeface="Times New Roman"/>
                <a:cs typeface="Times New Roman"/>
              </a:rPr>
              <a:t> </a:t>
            </a:r>
            <a:r>
              <a:rPr lang="en-US" sz="2000" spc="-10" dirty="0">
                <a:latin typeface="Times New Roman"/>
                <a:cs typeface="Times New Roman"/>
              </a:rPr>
              <a:t>even</a:t>
            </a:r>
            <a:r>
              <a:rPr lang="en-US" sz="2000" spc="10" dirty="0">
                <a:latin typeface="Times New Roman"/>
                <a:cs typeface="Times New Roman"/>
              </a:rPr>
              <a:t> </a:t>
            </a:r>
            <a:r>
              <a:rPr lang="en-US" sz="2000" spc="-5" dirty="0">
                <a:latin typeface="Times New Roman"/>
                <a:cs typeface="Times New Roman"/>
              </a:rPr>
              <a:t>parity)</a:t>
            </a:r>
            <a:endParaRPr lang="en-US" sz="2000" dirty="0">
              <a:latin typeface="Times New Roman"/>
              <a:cs typeface="Times New Roman"/>
            </a:endParaRPr>
          </a:p>
          <a:p>
            <a:pPr marL="12700">
              <a:lnSpc>
                <a:spcPct val="100000"/>
              </a:lnSpc>
              <a:spcBef>
                <a:spcPts val="850"/>
              </a:spcBef>
            </a:pPr>
            <a:r>
              <a:rPr lang="en-US" sz="2000" dirty="0">
                <a:latin typeface="Times New Roman"/>
                <a:cs typeface="Times New Roman"/>
              </a:rPr>
              <a:t>–RPO,</a:t>
            </a:r>
            <a:r>
              <a:rPr lang="en-US" sz="2000" spc="-10" dirty="0">
                <a:latin typeface="Times New Roman"/>
                <a:cs typeface="Times New Roman"/>
              </a:rPr>
              <a:t> </a:t>
            </a:r>
            <a:r>
              <a:rPr lang="en-US" sz="2000" spc="-5" dirty="0">
                <a:latin typeface="Times New Roman"/>
                <a:cs typeface="Times New Roman"/>
              </a:rPr>
              <a:t>returns subroutine</a:t>
            </a:r>
            <a:r>
              <a:rPr lang="en-US" sz="2000" dirty="0">
                <a:latin typeface="Times New Roman"/>
                <a:cs typeface="Times New Roman"/>
              </a:rPr>
              <a:t> </a:t>
            </a:r>
            <a:r>
              <a:rPr lang="en-US" sz="2000" spc="-5" dirty="0">
                <a:latin typeface="Times New Roman"/>
                <a:cs typeface="Times New Roman"/>
              </a:rPr>
              <a:t>if</a:t>
            </a:r>
            <a:r>
              <a:rPr lang="en-US" sz="2000" dirty="0">
                <a:latin typeface="Times New Roman"/>
                <a:cs typeface="Times New Roman"/>
              </a:rPr>
              <a:t> </a:t>
            </a:r>
            <a:r>
              <a:rPr lang="en-US" sz="2000" spc="-5" dirty="0">
                <a:latin typeface="Times New Roman"/>
                <a:cs typeface="Times New Roman"/>
              </a:rPr>
              <a:t>parity</a:t>
            </a:r>
            <a:r>
              <a:rPr lang="en-US" sz="2000" spc="-15" dirty="0">
                <a:latin typeface="Times New Roman"/>
                <a:cs typeface="Times New Roman"/>
              </a:rPr>
              <a:t> </a:t>
            </a:r>
            <a:r>
              <a:rPr lang="en-US" sz="2000" dirty="0">
                <a:latin typeface="Times New Roman"/>
                <a:cs typeface="Times New Roman"/>
              </a:rPr>
              <a:t>flag</a:t>
            </a:r>
            <a:r>
              <a:rPr lang="en-US" sz="2000" spc="5" dirty="0">
                <a:latin typeface="Times New Roman"/>
                <a:cs typeface="Times New Roman"/>
              </a:rPr>
              <a:t> </a:t>
            </a:r>
            <a:r>
              <a:rPr lang="en-US" sz="2000" spc="-5" dirty="0">
                <a:latin typeface="Times New Roman"/>
                <a:cs typeface="Times New Roman"/>
              </a:rPr>
              <a:t>is</a:t>
            </a:r>
            <a:r>
              <a:rPr lang="en-US" sz="2000" spc="5" dirty="0">
                <a:latin typeface="Times New Roman"/>
                <a:cs typeface="Times New Roman"/>
              </a:rPr>
              <a:t> </a:t>
            </a:r>
            <a:r>
              <a:rPr lang="en-US" sz="2000" spc="-5" dirty="0">
                <a:latin typeface="Times New Roman"/>
                <a:cs typeface="Times New Roman"/>
              </a:rPr>
              <a:t>not</a:t>
            </a:r>
            <a:r>
              <a:rPr lang="en-US" sz="2000" spc="-15" dirty="0">
                <a:latin typeface="Times New Roman"/>
                <a:cs typeface="Times New Roman"/>
              </a:rPr>
              <a:t> </a:t>
            </a:r>
            <a:r>
              <a:rPr lang="en-US" sz="2000" spc="5" dirty="0">
                <a:latin typeface="Times New Roman"/>
                <a:cs typeface="Times New Roman"/>
              </a:rPr>
              <a:t>set.</a:t>
            </a:r>
            <a:r>
              <a:rPr lang="en-US" sz="2000" spc="-5" dirty="0">
                <a:latin typeface="Times New Roman"/>
                <a:cs typeface="Times New Roman"/>
              </a:rPr>
              <a:t> (P=0</a:t>
            </a:r>
            <a:r>
              <a:rPr lang="en-US" sz="2000" spc="-15" dirty="0">
                <a:latin typeface="Times New Roman"/>
                <a:cs typeface="Times New Roman"/>
              </a:rPr>
              <a:t> </a:t>
            </a:r>
            <a:r>
              <a:rPr lang="en-US" sz="2000" spc="-5" dirty="0">
                <a:latin typeface="Times New Roman"/>
                <a:cs typeface="Times New Roman"/>
              </a:rPr>
              <a:t>odd</a:t>
            </a:r>
            <a:r>
              <a:rPr lang="en-US" sz="2000" spc="-15" dirty="0">
                <a:latin typeface="Times New Roman"/>
                <a:cs typeface="Times New Roman"/>
              </a:rPr>
              <a:t> </a:t>
            </a:r>
            <a:r>
              <a:rPr lang="en-US" sz="2000" spc="-5" dirty="0">
                <a:latin typeface="Times New Roman"/>
                <a:cs typeface="Times New Roman"/>
              </a:rPr>
              <a:t>parity)</a:t>
            </a:r>
            <a:endParaRPr lang="en-US" sz="2000" dirty="0">
              <a:latin typeface="Times New Roman"/>
              <a:cs typeface="Times New Roman"/>
            </a:endParaRP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Tree>
    <p:extLst>
      <p:ext uri="{BB962C8B-B14F-4D97-AF65-F5344CB8AC3E}">
        <p14:creationId xmlns:p14="http://schemas.microsoft.com/office/powerpoint/2010/main" val="32817418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7E91409A-9E7E-48DA-879C-5C9BE66D4B9D}"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57</a:t>
            </a:fld>
            <a:endParaRPr lang="en-US" altLang="en-US">
              <a:solidFill>
                <a:srgbClr val="898989"/>
              </a:solidFill>
              <a:latin typeface="Calibri" panose="020F0502020204030204" pitchFamily="34" charset="0"/>
            </a:endParaRP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381000" y="1606303"/>
            <a:ext cx="8556769" cy="455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925"/>
              </a:spcBef>
              <a:buNone/>
            </a:pPr>
            <a:endParaRPr lang="en-US" sz="2000" dirty="0">
              <a:latin typeface="Times New Roman"/>
              <a:cs typeface="Times New Roman"/>
            </a:endParaRP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fontAlgn="auto">
              <a:spcAft>
                <a:spcPts val="0"/>
              </a:spcAft>
              <a:defRPr/>
            </a:pPr>
            <a:r>
              <a:rPr lang="en-US" sz="2800" b="1" dirty="0">
                <a:latin typeface="Times New Roman" panose="02020603050405020304" pitchFamily="18" charset="0"/>
                <a:cs typeface="Times New Roman" panose="02020603050405020304" pitchFamily="18" charset="0"/>
              </a:rPr>
              <a:t>Advanced Subroutine Concepts</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15" y="1052736"/>
            <a:ext cx="5773521" cy="5256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1052737"/>
            <a:ext cx="3203848" cy="5404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66935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7E91409A-9E7E-48DA-879C-5C9BE66D4B9D}"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58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983902" y="980728"/>
            <a:ext cx="771100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600" b="1" dirty="0">
                <a:latin typeface="Times New Roman" panose="02020603050405020304" pitchFamily="18" charset="0"/>
                <a:cs typeface="Times New Roman" panose="02020603050405020304" pitchFamily="18" charset="0"/>
              </a:rPr>
              <a:t>Subroutine</a:t>
            </a: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381000" y="1606303"/>
            <a:ext cx="8556769" cy="455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925"/>
              </a:spcBef>
              <a:buNone/>
            </a:pPr>
            <a:endParaRPr lang="en-US" sz="2000" dirty="0">
              <a:latin typeface="Times New Roman"/>
              <a:cs typeface="Times New Roman"/>
            </a:endParaRP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902" y="882760"/>
            <a:ext cx="7836570" cy="557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97198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C9F054C4-1067-4316-B940-5B21CA33DEF0}"/>
              </a:ext>
            </a:extLst>
          </p:cNvPr>
          <p:cNvSpPr>
            <a:spLocks noGrp="1"/>
          </p:cNvSpPr>
          <p:nvPr>
            <p:ph type="dt" sz="quarter" idx="10"/>
          </p:nvPr>
        </p:nvSpPr>
        <p:spPr/>
        <p:txBody>
          <a:bodyPr/>
          <a:lstStyle/>
          <a:p>
            <a:pPr>
              <a:defRPr/>
            </a:pPr>
            <a:fld id="{21A7E58A-B46C-406C-B871-B2F2A63A275A}" type="datetime1">
              <a:rPr lang="en-US" smtClean="0"/>
              <a:t>3/22/2023</a:t>
            </a:fld>
            <a:endParaRPr lang="en-US"/>
          </a:p>
        </p:txBody>
      </p:sp>
      <p:sp>
        <p:nvSpPr>
          <p:cNvPr id="5" name="Footer Placeholder 4">
            <a:extLst>
              <a:ext uri="{FF2B5EF4-FFF2-40B4-BE49-F238E27FC236}">
                <a16:creationId xmlns:a16="http://schemas.microsoft.com/office/drawing/2014/main" xmlns="" id="{808A391F-5F6E-4628-8165-B49520DF9C05}"/>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9C09F6F9-D0F9-411A-AD03-201229DED93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EA23B9-D341-406D-9B8A-FADADCCA2FAA}" type="slidenum">
              <a:rPr lang="en-US" altLang="en-US">
                <a:solidFill>
                  <a:srgbClr val="898989"/>
                </a:solidFill>
                <a:latin typeface="Calibri" panose="020F0502020204030204" pitchFamily="34" charset="0"/>
              </a:rPr>
              <a:pPr eaLnBrk="1" hangingPunct="1"/>
              <a:t>59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9A43647C-28E6-4E33-96D4-CB068A13E328}"/>
              </a:ext>
            </a:extLst>
          </p:cNvPr>
          <p:cNvSpPr txBox="1">
            <a:spLocks/>
          </p:cNvSpPr>
          <p:nvPr/>
        </p:nvSpPr>
        <p:spPr>
          <a:xfrm>
            <a:off x="2911079" y="1271877"/>
            <a:ext cx="3704456" cy="51219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Topic-5 Objective</a:t>
            </a:r>
          </a:p>
        </p:txBody>
      </p:sp>
      <p:pic>
        <p:nvPicPr>
          <p:cNvPr id="7174" name="Picture 2" descr="E:\NIET\Project\xLogo11.png.pagespeed.ic.pydHLuCQEZ.png">
            <a:extLst>
              <a:ext uri="{FF2B5EF4-FFF2-40B4-BE49-F238E27FC236}">
                <a16:creationId xmlns:a16="http://schemas.microsoft.com/office/drawing/2014/main" xmlns="" id="{1F0A1A3C-3970-4F35-A633-DEA6E8ED2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xmlns="" id="{25D3356D-2CC3-435D-A3D8-DC7F4FA3D61C}"/>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9" name="Title 1">
            <a:extLst>
              <a:ext uri="{FF2B5EF4-FFF2-40B4-BE49-F238E27FC236}">
                <a16:creationId xmlns:a16="http://schemas.microsoft.com/office/drawing/2014/main" xmlns="" id="{4A12DE0A-8312-4A9B-BE4D-5B0F76305009}"/>
              </a:ext>
            </a:extLst>
          </p:cNvPr>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graphicFrame>
        <p:nvGraphicFramePr>
          <p:cNvPr id="12" name="Table 11">
            <a:extLst>
              <a:ext uri="{FF2B5EF4-FFF2-40B4-BE49-F238E27FC236}">
                <a16:creationId xmlns:a16="http://schemas.microsoft.com/office/drawing/2014/main" xmlns="" id="{D44C068F-6322-4B53-AB7D-9982779559AE}"/>
              </a:ext>
            </a:extLst>
          </p:cNvPr>
          <p:cNvGraphicFramePr>
            <a:graphicFrameLocks noGrp="1"/>
          </p:cNvGraphicFramePr>
          <p:nvPr>
            <p:extLst>
              <p:ext uri="{D42A27DB-BD31-4B8C-83A1-F6EECF244321}">
                <p14:modId xmlns:p14="http://schemas.microsoft.com/office/powerpoint/2010/main" val="2422999704"/>
              </p:ext>
            </p:extLst>
          </p:nvPr>
        </p:nvGraphicFramePr>
        <p:xfrm>
          <a:off x="456708" y="2176474"/>
          <a:ext cx="8169274" cy="1188720"/>
        </p:xfrm>
        <a:graphic>
          <a:graphicData uri="http://schemas.openxmlformats.org/drawingml/2006/table">
            <a:tbl>
              <a:tblPr firstRow="1" bandRow="1">
                <a:tableStyleId>{5C22544A-7EE6-4342-B048-85BDC9FD1C3A}</a:tableStyleId>
              </a:tblPr>
              <a:tblGrid>
                <a:gridCol w="2537744">
                  <a:extLst>
                    <a:ext uri="{9D8B030D-6E8A-4147-A177-3AD203B41FA5}">
                      <a16:colId xmlns:a16="http://schemas.microsoft.com/office/drawing/2014/main" xmlns="" val="20000"/>
                    </a:ext>
                  </a:extLst>
                </a:gridCol>
                <a:gridCol w="3137658">
                  <a:extLst>
                    <a:ext uri="{9D8B030D-6E8A-4147-A177-3AD203B41FA5}">
                      <a16:colId xmlns:a16="http://schemas.microsoft.com/office/drawing/2014/main" xmlns="" val="20001"/>
                    </a:ext>
                  </a:extLst>
                </a:gridCol>
                <a:gridCol w="2493872">
                  <a:extLst>
                    <a:ext uri="{9D8B030D-6E8A-4147-A177-3AD203B41FA5}">
                      <a16:colId xmlns:a16="http://schemas.microsoft.com/office/drawing/2014/main" xmlns="" val="20002"/>
                    </a:ext>
                  </a:extLst>
                </a:gridCol>
              </a:tblGrid>
              <a:tr h="370840">
                <a:tc>
                  <a:txBody>
                    <a:bodyPr/>
                    <a:lstStyle/>
                    <a:p>
                      <a:r>
                        <a:rPr lang="en-US" sz="2200" b="1" dirty="0">
                          <a:solidFill>
                            <a:schemeClr val="bg1"/>
                          </a:solidFill>
                          <a:latin typeface="Times New Roman" panose="02020603050405020304" pitchFamily="18" charset="0"/>
                          <a:cs typeface="Times New Roman" panose="02020603050405020304" pitchFamily="18" charset="0"/>
                        </a:rPr>
                        <a:t>Name of the Topic</a:t>
                      </a:r>
                    </a:p>
                  </a:txBody>
                  <a:tcPr marL="91449" marR="91449"/>
                </a:tc>
                <a:tc>
                  <a:txBody>
                    <a:bodyPr/>
                    <a:lstStyle/>
                    <a:p>
                      <a:r>
                        <a:rPr lang="en-US" sz="2200" b="1" dirty="0">
                          <a:solidFill>
                            <a:schemeClr val="bg1"/>
                          </a:solidFill>
                          <a:latin typeface="Times New Roman" panose="02020603050405020304" pitchFamily="18" charset="0"/>
                          <a:cs typeface="Times New Roman" panose="02020603050405020304" pitchFamily="18" charset="0"/>
                        </a:rPr>
                        <a:t>Objective of the</a:t>
                      </a:r>
                      <a:r>
                        <a:rPr lang="en-US" sz="2200" b="1" baseline="0" dirty="0">
                          <a:solidFill>
                            <a:schemeClr val="bg1"/>
                          </a:solidFill>
                          <a:latin typeface="Times New Roman" panose="02020603050405020304" pitchFamily="18" charset="0"/>
                          <a:cs typeface="Times New Roman" panose="02020603050405020304" pitchFamily="18" charset="0"/>
                        </a:rPr>
                        <a:t> </a:t>
                      </a:r>
                      <a:r>
                        <a:rPr lang="en-US" sz="2200" b="1" dirty="0">
                          <a:solidFill>
                            <a:schemeClr val="bg1"/>
                          </a:solidFill>
                          <a:latin typeface="Times New Roman" panose="02020603050405020304" pitchFamily="18" charset="0"/>
                          <a:cs typeface="Times New Roman" panose="02020603050405020304" pitchFamily="18" charset="0"/>
                        </a:rPr>
                        <a:t>topic</a:t>
                      </a:r>
                    </a:p>
                  </a:txBody>
                  <a:tcPr marL="91449" marR="91449"/>
                </a:tc>
                <a:tc>
                  <a:txBody>
                    <a:bodyPr/>
                    <a:lstStyle/>
                    <a:p>
                      <a:r>
                        <a:rPr lang="en-US" sz="2200" b="1" dirty="0">
                          <a:solidFill>
                            <a:schemeClr val="bg1"/>
                          </a:solidFill>
                          <a:latin typeface="Times New Roman" panose="02020603050405020304" pitchFamily="18" charset="0"/>
                          <a:cs typeface="Times New Roman" panose="02020603050405020304" pitchFamily="18" charset="0"/>
                        </a:rPr>
                        <a:t>Mapping with CO</a:t>
                      </a:r>
                    </a:p>
                  </a:txBody>
                  <a:tcPr marL="91449" marR="91449"/>
                </a:tc>
                <a:extLst>
                  <a:ext uri="{0D108BD9-81ED-4DB2-BD59-A6C34878D82A}">
                    <a16:rowId xmlns:a16="http://schemas.microsoft.com/office/drawing/2014/main" xmlns="" val="10000"/>
                  </a:ext>
                </a:extLst>
              </a:tr>
              <a:tr h="370840">
                <a:tc>
                  <a:txBody>
                    <a:bodyPr/>
                    <a:lstStyle/>
                    <a:p>
                      <a:pPr algn="l"/>
                      <a:r>
                        <a:rPr lang="en-US" sz="2200" b="0" dirty="0">
                          <a:solidFill>
                            <a:schemeClr val="tx1"/>
                          </a:solidFill>
                          <a:latin typeface="Times New Roman" panose="02020603050405020304" pitchFamily="18" charset="0"/>
                          <a:cs typeface="Times New Roman" panose="02020603050405020304" pitchFamily="18" charset="0"/>
                        </a:rPr>
                        <a:t>Code Conversion </a:t>
                      </a:r>
                    </a:p>
                  </a:txBody>
                  <a:tcPr marL="91449" marR="91449"/>
                </a:tc>
                <a:tc>
                  <a:txBody>
                    <a:bodyPr/>
                    <a:lstStyle/>
                    <a:p>
                      <a:pPr algn="l"/>
                      <a:r>
                        <a:rPr lang="en-US" sz="2200" b="0" dirty="0">
                          <a:solidFill>
                            <a:schemeClr val="tx1"/>
                          </a:solidFill>
                          <a:latin typeface="Times New Roman" panose="02020603050405020304" pitchFamily="18" charset="0"/>
                          <a:cs typeface="Times New Roman" panose="02020603050405020304" pitchFamily="18" charset="0"/>
                        </a:rPr>
                        <a:t>To</a:t>
                      </a:r>
                      <a:r>
                        <a:rPr lang="en-US" sz="2200" b="0" baseline="0" dirty="0">
                          <a:solidFill>
                            <a:schemeClr val="tx1"/>
                          </a:solidFill>
                          <a:latin typeface="Times New Roman" panose="02020603050405020304" pitchFamily="18" charset="0"/>
                          <a:cs typeface="Times New Roman" panose="02020603050405020304" pitchFamily="18" charset="0"/>
                        </a:rPr>
                        <a:t> </a:t>
                      </a:r>
                      <a:r>
                        <a:rPr lang="en-US" sz="2200" b="0" dirty="0">
                          <a:solidFill>
                            <a:schemeClr val="tx1"/>
                          </a:solidFill>
                          <a:latin typeface="Times New Roman" panose="02020603050405020304" pitchFamily="18" charset="0"/>
                          <a:cs typeface="Times New Roman" panose="02020603050405020304" pitchFamily="18" charset="0"/>
                        </a:rPr>
                        <a:t>understand the</a:t>
                      </a:r>
                      <a:r>
                        <a:rPr lang="en-US" sz="2200" b="0" baseline="0" dirty="0">
                          <a:solidFill>
                            <a:schemeClr val="tx1"/>
                          </a:solidFill>
                          <a:latin typeface="Times New Roman" panose="02020603050405020304" pitchFamily="18" charset="0"/>
                          <a:cs typeface="Times New Roman" panose="02020603050405020304" pitchFamily="18" charset="0"/>
                        </a:rPr>
                        <a:t> </a:t>
                      </a:r>
                      <a:r>
                        <a:rPr lang="en-US" sz="2200" b="0" dirty="0">
                          <a:solidFill>
                            <a:schemeClr val="tx1"/>
                          </a:solidFill>
                          <a:latin typeface="Times New Roman" panose="02020603050405020304" pitchFamily="18" charset="0"/>
                          <a:cs typeface="Times New Roman" panose="02020603050405020304" pitchFamily="18" charset="0"/>
                        </a:rPr>
                        <a:t>concept</a:t>
                      </a:r>
                      <a:r>
                        <a:rPr lang="en-US" sz="2200" b="0" baseline="0" dirty="0">
                          <a:solidFill>
                            <a:schemeClr val="tx1"/>
                          </a:solidFill>
                          <a:latin typeface="Times New Roman" panose="02020603050405020304" pitchFamily="18" charset="0"/>
                          <a:cs typeface="Times New Roman" panose="02020603050405020304" pitchFamily="18" charset="0"/>
                        </a:rPr>
                        <a:t> of Code Conversion </a:t>
                      </a:r>
                      <a:endParaRPr lang="en-US" sz="2200" b="0" dirty="0">
                        <a:solidFill>
                          <a:schemeClr val="tx1"/>
                        </a:solidFill>
                        <a:latin typeface="Times New Roman" panose="02020603050405020304" pitchFamily="18" charset="0"/>
                        <a:cs typeface="Times New Roman" panose="02020603050405020304" pitchFamily="18" charset="0"/>
                      </a:endParaRPr>
                    </a:p>
                  </a:txBody>
                  <a:tcPr marL="91449" marR="91449"/>
                </a:tc>
                <a:tc>
                  <a:txBody>
                    <a:bodyPr/>
                    <a:lstStyle/>
                    <a:p>
                      <a:pPr algn="l"/>
                      <a:endParaRPr lang="en-US" sz="2200" b="0" dirty="0">
                        <a:solidFill>
                          <a:schemeClr val="tx1"/>
                        </a:solidFill>
                        <a:latin typeface="Times New Roman" panose="02020603050405020304" pitchFamily="18" charset="0"/>
                        <a:cs typeface="Times New Roman" panose="02020603050405020304" pitchFamily="18" charset="0"/>
                      </a:endParaRPr>
                    </a:p>
                    <a:p>
                      <a:pPr algn="ctr"/>
                      <a:r>
                        <a:rPr lang="en-US" sz="2200" b="0" dirty="0">
                          <a:solidFill>
                            <a:schemeClr val="tx1"/>
                          </a:solidFill>
                          <a:latin typeface="Times New Roman" panose="02020603050405020304" pitchFamily="18" charset="0"/>
                          <a:cs typeface="Times New Roman" panose="02020603050405020304" pitchFamily="18" charset="0"/>
                        </a:rPr>
                        <a:t>CO1</a:t>
                      </a:r>
                    </a:p>
                  </a:txBody>
                  <a:tcPr marL="91449" marR="91449"/>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6817972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1538" y="857232"/>
            <a:ext cx="7858180" cy="5572164"/>
          </a:xfrm>
        </p:spPr>
        <p:txBody>
          <a:bodyPr>
            <a:normAutofit/>
          </a:bodyPr>
          <a:lstStyle/>
          <a:p>
            <a:pPr marL="0" indent="0">
              <a:buNone/>
            </a:pPr>
            <a:endParaRPr lang="en-IN" sz="2800" b="1" baseline="3103" dirty="0">
              <a:cs typeface="Calibri"/>
            </a:endParaRPr>
          </a:p>
          <a:p>
            <a:pPr marL="0" indent="0">
              <a:buNone/>
            </a:pPr>
            <a:endParaRPr lang="en-IN" sz="2800" b="1" baseline="3103" dirty="0">
              <a:cs typeface="Calibri"/>
            </a:endParaRPr>
          </a:p>
          <a:p>
            <a:pPr marL="12700">
              <a:spcBef>
                <a:spcPts val="229"/>
              </a:spcBef>
            </a:pPr>
            <a:endParaRPr lang="en-US" b="1" baseline="3103" dirty="0">
              <a:cs typeface="Calibri"/>
            </a:endParaRPr>
          </a:p>
          <a:p>
            <a:pPr marL="12700">
              <a:spcBef>
                <a:spcPts val="229"/>
              </a:spcBef>
            </a:pPr>
            <a:endParaRPr lang="en-IN" sz="3600" b="1" baseline="3103" dirty="0">
              <a:cs typeface="Calibri"/>
            </a:endParaRPr>
          </a:p>
          <a:p>
            <a:pPr marL="12700">
              <a:spcBef>
                <a:spcPts val="229"/>
              </a:spcBef>
              <a:buNone/>
            </a:pPr>
            <a:endParaRPr lang="en-IN" sz="3600" b="1" baseline="3103" dirty="0">
              <a:cs typeface="Calibri"/>
            </a:endParaRPr>
          </a:p>
          <a:p>
            <a:pPr marL="12700">
              <a:spcBef>
                <a:spcPts val="229"/>
              </a:spcBef>
            </a:pPr>
            <a:endParaRPr lang="en-IN" sz="3600" b="1" baseline="3103" dirty="0">
              <a:cs typeface="Calibri"/>
            </a:endParaRPr>
          </a:p>
          <a:p>
            <a:pPr>
              <a:buNone/>
            </a:pPr>
            <a:endParaRPr lang="en-IN" sz="2400" b="1" baseline="3103" dirty="0">
              <a:cs typeface="Calibri"/>
            </a:endParaRPr>
          </a:p>
        </p:txBody>
      </p:sp>
      <p:sp>
        <p:nvSpPr>
          <p:cNvPr id="6" name="Date Placeholder 5"/>
          <p:cNvSpPr>
            <a:spLocks noGrp="1"/>
          </p:cNvSpPr>
          <p:nvPr>
            <p:ph type="dt" sz="half" idx="10"/>
          </p:nvPr>
        </p:nvSpPr>
        <p:spPr/>
        <p:txBody>
          <a:bodyPr/>
          <a:lstStyle/>
          <a:p>
            <a:fld id="{284611F9-49EC-4CD6-911D-0F291D9F4BBB}" type="datetime1">
              <a:rPr lang="en-US" smtClean="0"/>
              <a:t>3/22/2023</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6</a:t>
            </a:fld>
            <a:endParaRPr lang="en-US"/>
          </a:p>
        </p:txBody>
      </p:sp>
      <p:sp>
        <p:nvSpPr>
          <p:cNvPr id="10" name="Footer Placeholder 9"/>
          <p:cNvSpPr>
            <a:spLocks noGrp="1"/>
          </p:cNvSpPr>
          <p:nvPr>
            <p:ph type="ftr" sz="quarter" idx="11"/>
          </p:nvPr>
        </p:nvSpPr>
        <p:spPr>
          <a:xfrm>
            <a:off x="2514600" y="6356350"/>
            <a:ext cx="5029200" cy="365125"/>
          </a:xfrm>
        </p:spPr>
        <p:txBody>
          <a:bodyPr/>
          <a:lstStyle/>
          <a:p>
            <a:r>
              <a:rPr lang="it-IT" smtClean="0"/>
              <a:t>Shikha Singh              Microprocessor                  UNIT- 3</a:t>
            </a:r>
            <a:endParaRPr lang="en-US" dirty="0"/>
          </a:p>
        </p:txBody>
      </p:sp>
      <p:sp>
        <p:nvSpPr>
          <p:cNvPr id="11" name="Rectangle 10">
            <a:extLst>
              <a:ext uri="{FF2B5EF4-FFF2-40B4-BE49-F238E27FC236}">
                <a16:creationId xmlns:a16="http://schemas.microsoft.com/office/drawing/2014/main" xmlns="" id="{A04EFC5F-ED34-417B-A1C8-92F78C703D8A}"/>
              </a:ext>
            </a:extLst>
          </p:cNvPr>
          <p:cNvSpPr/>
          <p:nvPr/>
        </p:nvSpPr>
        <p:spPr>
          <a:xfrm>
            <a:off x="3851920" y="948118"/>
            <a:ext cx="1695795"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400" dirty="0">
                <a:latin typeface="Times New Roman" panose="02020603050405020304" pitchFamily="18" charset="0"/>
                <a:cs typeface="Times New Roman" panose="02020603050405020304" pitchFamily="18" charset="0"/>
              </a:rPr>
              <a:t>CONTENT</a:t>
            </a:r>
          </a:p>
        </p:txBody>
      </p:sp>
      <p:sp>
        <p:nvSpPr>
          <p:cNvPr id="12" name="Title 1">
            <a:extLst>
              <a:ext uri="{FF2B5EF4-FFF2-40B4-BE49-F238E27FC236}">
                <a16:creationId xmlns:a16="http://schemas.microsoft.com/office/drawing/2014/main" xmlns="" id="{3354A1DF-BB96-47BE-B4A9-E38B29F15126}"/>
              </a:ext>
            </a:extLst>
          </p:cNvPr>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pic>
        <p:nvPicPr>
          <p:cNvPr id="13" name="Picture 12">
            <a:extLst>
              <a:ext uri="{FF2B5EF4-FFF2-40B4-BE49-F238E27FC236}">
                <a16:creationId xmlns:a16="http://schemas.microsoft.com/office/drawing/2014/main" xmlns="" id="{6F2A3B7C-7950-4D8B-A801-6A1E5209F767}"/>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9" name="Content Placeholder 2">
            <a:extLst>
              <a:ext uri="{FF2B5EF4-FFF2-40B4-BE49-F238E27FC236}">
                <a16:creationId xmlns:a16="http://schemas.microsoft.com/office/drawing/2014/main" xmlns="" id="{96296244-045B-4040-AC75-BAE5128F02B0}"/>
              </a:ext>
            </a:extLst>
          </p:cNvPr>
          <p:cNvSpPr txBox="1">
            <a:spLocks/>
          </p:cNvSpPr>
          <p:nvPr/>
        </p:nvSpPr>
        <p:spPr bwMode="auto">
          <a:xfrm>
            <a:off x="446440" y="1409356"/>
            <a:ext cx="4191000" cy="437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000" dirty="0">
                <a:latin typeface="Times New Roman" pitchFamily="18" charset="0"/>
                <a:cs typeface="Times New Roman" pitchFamily="18" charset="0"/>
              </a:rPr>
              <a:t>Course Objective</a:t>
            </a:r>
          </a:p>
          <a:p>
            <a:pPr algn="just"/>
            <a:r>
              <a:rPr lang="en-US" sz="2000" dirty="0">
                <a:latin typeface="Times New Roman" pitchFamily="18" charset="0"/>
                <a:cs typeface="Times New Roman" pitchFamily="18" charset="0"/>
              </a:rPr>
              <a:t>Unit Objective</a:t>
            </a:r>
          </a:p>
          <a:p>
            <a:pPr algn="just"/>
            <a:r>
              <a:rPr lang="en-US" sz="2000" dirty="0">
                <a:latin typeface="Times New Roman" pitchFamily="18" charset="0"/>
                <a:cs typeface="Times New Roman" pitchFamily="18" charset="0"/>
              </a:rPr>
              <a:t>Course Outcome</a:t>
            </a:r>
          </a:p>
          <a:p>
            <a:pPr algn="just"/>
            <a:r>
              <a:rPr lang="en-US" sz="2000" dirty="0">
                <a:latin typeface="Times New Roman" pitchFamily="18" charset="0"/>
                <a:cs typeface="Times New Roman" pitchFamily="18" charset="0"/>
              </a:rPr>
              <a:t>CO and PO Mapping</a:t>
            </a:r>
          </a:p>
          <a:p>
            <a:pPr algn="just"/>
            <a:r>
              <a:rPr lang="en-US" sz="2000" dirty="0">
                <a:latin typeface="Times New Roman" pitchFamily="18" charset="0"/>
                <a:cs typeface="Times New Roman" pitchFamily="18" charset="0"/>
              </a:rPr>
              <a:t>Topic Objective</a:t>
            </a:r>
          </a:p>
          <a:p>
            <a:pPr algn="just"/>
            <a:r>
              <a:rPr lang="en-US" sz="2000" dirty="0">
                <a:latin typeface="Times New Roman" pitchFamily="18" charset="0"/>
                <a:cs typeface="Times New Roman" pitchFamily="18" charset="0"/>
              </a:rPr>
              <a:t>Prerequisite </a:t>
            </a:r>
          </a:p>
          <a:p>
            <a:pPr algn="just"/>
            <a:r>
              <a:rPr lang="en-IN" sz="2000" dirty="0">
                <a:latin typeface="Times New Roman" panose="02020603050405020304" pitchFamily="18" charset="0"/>
                <a:cs typeface="Times New Roman" panose="02020603050405020304" pitchFamily="18" charset="0"/>
              </a:rPr>
              <a:t>Introduction to Microprocessor</a:t>
            </a:r>
          </a:p>
          <a:p>
            <a:pPr algn="just"/>
            <a:r>
              <a:rPr lang="en-IN" sz="2000" dirty="0">
                <a:latin typeface="Times New Roman" panose="02020603050405020304" pitchFamily="18" charset="0"/>
                <a:cs typeface="Times New Roman" panose="02020603050405020304" pitchFamily="18" charset="0"/>
              </a:rPr>
              <a:t>Microprocessor evolution and types</a:t>
            </a:r>
          </a:p>
          <a:p>
            <a:pPr algn="just"/>
            <a:r>
              <a:rPr lang="en-US" sz="2000" dirty="0">
                <a:latin typeface="Times New Roman" pitchFamily="18" charset="0"/>
                <a:cs typeface="Times New Roman" pitchFamily="18" charset="0"/>
              </a:rPr>
              <a:t>Microprocessor architecture and its operations </a:t>
            </a:r>
          </a:p>
          <a:p>
            <a:pPr algn="just"/>
            <a:r>
              <a:rPr lang="en-US" sz="2000" dirty="0">
                <a:latin typeface="Times New Roman" pitchFamily="18" charset="0"/>
                <a:cs typeface="Times New Roman" pitchFamily="18" charset="0"/>
              </a:rPr>
              <a:t>Logic devices for interfacing</a:t>
            </a:r>
          </a:p>
          <a:p>
            <a:pPr algn="just"/>
            <a:r>
              <a:rPr lang="en-US" sz="2000" dirty="0">
                <a:latin typeface="Times New Roman" pitchFamily="18" charset="0"/>
                <a:cs typeface="Times New Roman" pitchFamily="18" charset="0"/>
              </a:rPr>
              <a:t>Pin Diagram</a:t>
            </a:r>
          </a:p>
          <a:p>
            <a:r>
              <a:rPr lang="en-IN" sz="2000" dirty="0">
                <a:latin typeface="Times New Roman" panose="02020603050405020304" pitchFamily="18" charset="0"/>
                <a:cs typeface="Times New Roman" panose="02020603050405020304" pitchFamily="18" charset="0"/>
              </a:rPr>
              <a:t>Internal architecture of 8085 Microprocessor</a:t>
            </a:r>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a:p>
        </p:txBody>
      </p:sp>
      <p:sp>
        <p:nvSpPr>
          <p:cNvPr id="14" name="Content Placeholder 2">
            <a:extLst>
              <a:ext uri="{FF2B5EF4-FFF2-40B4-BE49-F238E27FC236}">
                <a16:creationId xmlns:a16="http://schemas.microsoft.com/office/drawing/2014/main" xmlns="" id="{CAF0EF88-DFDB-40B3-B8C9-B83323BADC91}"/>
              </a:ext>
            </a:extLst>
          </p:cNvPr>
          <p:cNvSpPr txBox="1">
            <a:spLocks/>
          </p:cNvSpPr>
          <p:nvPr/>
        </p:nvSpPr>
        <p:spPr>
          <a:xfrm>
            <a:off x="4802379" y="1457679"/>
            <a:ext cx="3962400" cy="38473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000" b="0" i="0" u="none" strike="noStrike" baseline="0" dirty="0">
                <a:latin typeface="Times New Roman" panose="02020603050405020304" pitchFamily="18" charset="0"/>
                <a:cs typeface="Times New Roman" panose="02020603050405020304" pitchFamily="18" charset="0"/>
              </a:rPr>
              <a:t>Example of an 8085 based computer</a:t>
            </a:r>
          </a:p>
          <a:p>
            <a:pPr algn="just"/>
            <a:r>
              <a:rPr lang="en-IN" sz="2000" b="0" i="0" u="none" strike="noStrike" baseline="0" dirty="0">
                <a:latin typeface="Times New Roman" panose="02020603050405020304" pitchFamily="18" charset="0"/>
                <a:cs typeface="Times New Roman" panose="02020603050405020304" pitchFamily="18" charset="0"/>
              </a:rPr>
              <a:t>Instruction and data flow</a:t>
            </a:r>
          </a:p>
          <a:p>
            <a:pPr algn="just"/>
            <a:r>
              <a:rPr lang="en-IN" sz="2000" b="0" i="0" u="none" strike="noStrike" baseline="0" dirty="0">
                <a:latin typeface="Times New Roman" panose="02020603050405020304" pitchFamily="18" charset="0"/>
                <a:cs typeface="Times New Roman" panose="02020603050405020304" pitchFamily="18" charset="0"/>
              </a:rPr>
              <a:t>Timer and timing diagram</a:t>
            </a:r>
          </a:p>
          <a:p>
            <a:pPr algn="just"/>
            <a:r>
              <a:rPr lang="en-IN" sz="2000" b="0" i="0" u="none" strike="noStrike" baseline="0" dirty="0">
                <a:latin typeface="Times New Roman" panose="02020603050405020304" pitchFamily="18" charset="0"/>
                <a:cs typeface="Times New Roman" panose="02020603050405020304" pitchFamily="18" charset="0"/>
              </a:rPr>
              <a:t>Interrupt and </a:t>
            </a:r>
            <a:r>
              <a:rPr lang="en-IN" sz="2000" dirty="0">
                <a:latin typeface="Times New Roman" panose="02020603050405020304" pitchFamily="18" charset="0"/>
                <a:cs typeface="Times New Roman" panose="02020603050405020304" pitchFamily="18" charset="0"/>
              </a:rPr>
              <a:t>M</a:t>
            </a:r>
            <a:r>
              <a:rPr lang="en-IN" sz="2000" b="0" i="0" u="none" strike="noStrike" baseline="0" dirty="0">
                <a:latin typeface="Times New Roman" panose="02020603050405020304" pitchFamily="18" charset="0"/>
                <a:cs typeface="Times New Roman" panose="02020603050405020304" pitchFamily="18" charset="0"/>
              </a:rPr>
              <a:t>achine Cycle</a:t>
            </a:r>
          </a:p>
          <a:p>
            <a:pPr algn="just"/>
            <a:r>
              <a:rPr lang="en-IN" sz="2000" b="0" i="0" u="none" strike="noStrike" baseline="0" dirty="0">
                <a:latin typeface="Times New Roman" panose="02020603050405020304" pitchFamily="18" charset="0"/>
                <a:cs typeface="Times New Roman" panose="02020603050405020304" pitchFamily="18" charset="0"/>
              </a:rPr>
              <a:t>Addressing modes</a:t>
            </a:r>
            <a:endParaRPr lang="en-US" sz="2000" b="0" i="0" u="none" strike="noStrike" baseline="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itchFamily="18" charset="0"/>
              </a:rPr>
              <a:t>Daily quiz &amp; MCQs</a:t>
            </a:r>
          </a:p>
          <a:p>
            <a:pPr algn="just">
              <a:spcBef>
                <a:spcPts val="480"/>
              </a:spcBef>
            </a:pPr>
            <a:r>
              <a:rPr lang="en-US" sz="2000" dirty="0">
                <a:latin typeface="Times New Roman" panose="02020603050405020304" pitchFamily="18" charset="0"/>
                <a:cs typeface="Times New Roman" pitchFamily="18" charset="0"/>
              </a:rPr>
              <a:t>Old Question Papers</a:t>
            </a:r>
          </a:p>
          <a:p>
            <a:pPr algn="just">
              <a:spcBef>
                <a:spcPts val="480"/>
              </a:spcBef>
            </a:pPr>
            <a:r>
              <a:rPr lang="en-US" sz="2000" dirty="0">
                <a:latin typeface="Times New Roman" panose="02020603050405020304" pitchFamily="18" charset="0"/>
                <a:cs typeface="Times New Roman" pitchFamily="18" charset="0"/>
              </a:rPr>
              <a:t>Recap</a:t>
            </a:r>
          </a:p>
          <a:p>
            <a:pPr algn="just">
              <a:spcBef>
                <a:spcPts val="480"/>
              </a:spcBef>
            </a:pPr>
            <a:r>
              <a:rPr lang="en-US" sz="2000" dirty="0">
                <a:latin typeface="Times New Roman" panose="02020603050405020304" pitchFamily="18" charset="0"/>
                <a:cs typeface="Times New Roman" pitchFamily="18" charset="0"/>
              </a:rPr>
              <a:t>Video Links</a:t>
            </a:r>
          </a:p>
          <a:p>
            <a:pPr algn="just">
              <a:spcBef>
                <a:spcPts val="480"/>
              </a:spcBef>
            </a:pPr>
            <a:r>
              <a:rPr lang="en-US" sz="2000" dirty="0">
                <a:latin typeface="Times New Roman" panose="02020603050405020304" pitchFamily="18" charset="0"/>
                <a:cs typeface="Times New Roman" pitchFamily="18" charset="0"/>
              </a:rPr>
              <a:t>Weekly Assignments</a:t>
            </a:r>
          </a:p>
          <a:p>
            <a:pPr algn="just">
              <a:spcBef>
                <a:spcPts val="480"/>
              </a:spcBef>
            </a:pPr>
            <a:r>
              <a:rPr lang="en-US" sz="2000" dirty="0">
                <a:latin typeface="Times New Roman" panose="02020603050405020304" pitchFamily="18" charset="0"/>
                <a:cs typeface="Times New Roman" pitchFamily="18" charset="0"/>
              </a:rPr>
              <a:t>References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93BE31CB-CF36-4ED0-AF9B-6052F78E7D10}"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60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1767114" y="1011857"/>
            <a:ext cx="5581195"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GB" sz="3200" dirty="0"/>
              <a:t>Code Conversion</a:t>
            </a:r>
            <a:endParaRPr lang="en-US" sz="3200" dirty="0"/>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428623" y="1612469"/>
            <a:ext cx="8258175" cy="4160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eaLnBrk="1" hangingPunct="1">
              <a:lnSpc>
                <a:spcPct val="150000"/>
              </a:lnSpc>
              <a:spcBef>
                <a:spcPct val="0"/>
              </a:spcBef>
            </a:pPr>
            <a:r>
              <a:rPr lang="en-US" altLang="en-US" sz="1600" dirty="0">
                <a:latin typeface="Times New Roman" panose="02020603050405020304" pitchFamily="18" charset="0"/>
                <a:cs typeface="Times New Roman" panose="02020603050405020304" pitchFamily="18" charset="0"/>
              </a:rPr>
              <a:t>The ASCII (American Standard Code For Information Interchange) keyboard is a commonly used input device for disk-based microcomputer systems. </a:t>
            </a:r>
          </a:p>
          <a:p>
            <a:pPr algn="just" eaLnBrk="1" hangingPunct="1">
              <a:lnSpc>
                <a:spcPct val="150000"/>
              </a:lnSpc>
              <a:spcBef>
                <a:spcPct val="0"/>
              </a:spcBef>
            </a:pPr>
            <a:r>
              <a:rPr lang="en-US" altLang="en-US" sz="1600" dirty="0">
                <a:latin typeface="Times New Roman" panose="02020603050405020304" pitchFamily="18" charset="0"/>
                <a:cs typeface="Times New Roman" panose="02020603050405020304" pitchFamily="18" charset="0"/>
              </a:rPr>
              <a:t>Alphanumeric characters (letters and numbers) are displayed on a CRT (cathode ray tube) terminal using the ASCII code. However, inside the microprocessor data processing is usually performed in binary. </a:t>
            </a:r>
          </a:p>
          <a:p>
            <a:pPr algn="just" eaLnBrk="1" hangingPunct="1">
              <a:lnSpc>
                <a:spcPct val="150000"/>
              </a:lnSpc>
              <a:spcBef>
                <a:spcPct val="0"/>
              </a:spcBef>
            </a:pPr>
            <a:r>
              <a:rPr lang="en-US" altLang="en-US" sz="1600" dirty="0">
                <a:latin typeface="Times New Roman" panose="02020603050405020304" pitchFamily="18" charset="0"/>
                <a:cs typeface="Times New Roman" panose="02020603050405020304" pitchFamily="18" charset="0"/>
              </a:rPr>
              <a:t>In some instances, arithmetic operations are performed in BCD numbers. Therefore, data must be converted from one code to another code. </a:t>
            </a:r>
          </a:p>
          <a:p>
            <a:pPr algn="just" eaLnBrk="1" hangingPunct="1">
              <a:lnSpc>
                <a:spcPct val="150000"/>
              </a:lnSpc>
              <a:spcBef>
                <a:spcPct val="0"/>
              </a:spcBef>
            </a:pPr>
            <a:r>
              <a:rPr lang="en-US" altLang="en-US" sz="1600" dirty="0">
                <a:latin typeface="Times New Roman" panose="02020603050405020304" pitchFamily="18" charset="0"/>
                <a:cs typeface="Times New Roman" panose="02020603050405020304" pitchFamily="18" charset="0"/>
              </a:rPr>
              <a:t>The programming techniques used for code </a:t>
            </a:r>
            <a:r>
              <a:rPr lang="en-US" altLang="en-US" sz="1600" dirty="0" smtClean="0">
                <a:latin typeface="Times New Roman" panose="02020603050405020304" pitchFamily="18" charset="0"/>
                <a:cs typeface="Times New Roman" panose="02020603050405020304" pitchFamily="18" charset="0"/>
              </a:rPr>
              <a:t>conversion </a:t>
            </a:r>
            <a:r>
              <a:rPr lang="en-US" altLang="en-US" sz="1600" dirty="0">
                <a:latin typeface="Times New Roman" panose="02020603050405020304" pitchFamily="18" charset="0"/>
                <a:cs typeface="Times New Roman" panose="02020603050405020304" pitchFamily="18" charset="0"/>
              </a:rPr>
              <a:t>fall into four general categories:</a:t>
            </a:r>
          </a:p>
          <a:p>
            <a:pPr lvl="1" indent="-342900" algn="just" eaLnBrk="1" hangingPunct="1">
              <a:lnSpc>
                <a:spcPct val="150000"/>
              </a:lnSpc>
              <a:spcBef>
                <a:spcPct val="0"/>
              </a:spcBef>
              <a:buAutoNum type="arabicPeriod"/>
            </a:pPr>
            <a:r>
              <a:rPr lang="en-US" altLang="en-US" sz="1600" dirty="0">
                <a:latin typeface="Times New Roman" panose="02020603050405020304" pitchFamily="18" charset="0"/>
                <a:cs typeface="Times New Roman" panose="02020603050405020304" pitchFamily="18" charset="0"/>
              </a:rPr>
              <a:t>Conversion based on the position of a digit in a number (BCD to binary and vice versa).</a:t>
            </a:r>
          </a:p>
          <a:p>
            <a:pPr lvl="1" indent="-342900" algn="just" eaLnBrk="1" hangingPunct="1">
              <a:lnSpc>
                <a:spcPct val="150000"/>
              </a:lnSpc>
              <a:spcBef>
                <a:spcPct val="0"/>
              </a:spcBef>
              <a:buAutoNum type="arabicPeriod"/>
            </a:pPr>
            <a:r>
              <a:rPr lang="en-US" altLang="en-US" sz="1600" dirty="0">
                <a:latin typeface="Times New Roman" panose="02020603050405020304" pitchFamily="18" charset="0"/>
                <a:cs typeface="Times New Roman" panose="02020603050405020304" pitchFamily="18" charset="0"/>
              </a:rPr>
              <a:t>Conversion based on hardware consideration (binary to seven-segment code using table look- up procedure).</a:t>
            </a:r>
          </a:p>
          <a:p>
            <a:pPr lvl="1" indent="-342900" algn="just" eaLnBrk="1" hangingPunct="1">
              <a:lnSpc>
                <a:spcPct val="150000"/>
              </a:lnSpc>
              <a:spcBef>
                <a:spcPct val="0"/>
              </a:spcBef>
              <a:buAutoNum type="arabicPeriod"/>
            </a:pPr>
            <a:r>
              <a:rPr lang="en-US" altLang="en-US" sz="1600" dirty="0">
                <a:latin typeface="Times New Roman" panose="02020603050405020304" pitchFamily="18" charset="0"/>
                <a:cs typeface="Times New Roman" panose="02020603050405020304" pitchFamily="18" charset="0"/>
              </a:rPr>
              <a:t>Conversion based on sequential order of digits (binary to ASCII and vice versa).</a:t>
            </a:r>
          </a:p>
          <a:p>
            <a:pPr lvl="1" indent="-342900" algn="just" eaLnBrk="1" hangingPunct="1">
              <a:lnSpc>
                <a:spcPct val="150000"/>
              </a:lnSpc>
              <a:spcBef>
                <a:spcPct val="0"/>
              </a:spcBef>
              <a:buAutoNum type="arabicPeriod"/>
            </a:pPr>
            <a:r>
              <a:rPr lang="en-US" altLang="en-US" sz="1600" dirty="0">
                <a:latin typeface="Times New Roman" panose="02020603050405020304" pitchFamily="18" charset="0"/>
                <a:cs typeface="Times New Roman" panose="02020603050405020304" pitchFamily="18" charset="0"/>
              </a:rPr>
              <a:t>Decimal adjustment in BCD arithmetic operations. (This is an adjustment rather than a code conversion.)</a:t>
            </a:r>
            <a:endParaRPr lang="en-IN" altLang="en-US" sz="16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Tree>
    <p:extLst>
      <p:ext uri="{BB962C8B-B14F-4D97-AF65-F5344CB8AC3E}">
        <p14:creationId xmlns:p14="http://schemas.microsoft.com/office/powerpoint/2010/main" val="20069346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31E33E8B-04F2-4967-BD7E-E039E771E4A4}"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61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1767114" y="1011857"/>
            <a:ext cx="5581195"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GB" sz="3200" dirty="0"/>
              <a:t>BCD To Binary Conversion</a:t>
            </a:r>
            <a:endParaRPr lang="en-US" sz="3200" dirty="0"/>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428623" y="1612468"/>
            <a:ext cx="8258175" cy="4984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eaLnBrk="1" hangingPunct="1">
              <a:lnSpc>
                <a:spcPct val="150000"/>
              </a:lnSpc>
              <a:spcBef>
                <a:spcPct val="0"/>
              </a:spcBef>
            </a:pPr>
            <a:r>
              <a:rPr lang="en-US" altLang="en-US" sz="1800" dirty="0">
                <a:latin typeface="Times New Roman" panose="02020603050405020304" pitchFamily="18" charset="0"/>
                <a:cs typeface="Times New Roman" panose="02020603050405020304" pitchFamily="18" charset="0"/>
              </a:rPr>
              <a:t>In most microprocessor-based products, data are and displayed in decimal numbers.</a:t>
            </a:r>
          </a:p>
          <a:p>
            <a:pPr algn="just" eaLnBrk="1" hangingPunct="1">
              <a:lnSpc>
                <a:spcPct val="150000"/>
              </a:lnSpc>
              <a:spcBef>
                <a:spcPct val="0"/>
              </a:spcBef>
            </a:pPr>
            <a:r>
              <a:rPr lang="en-US" altLang="en-US" sz="1800" dirty="0">
                <a:latin typeface="Times New Roman" panose="02020603050405020304" pitchFamily="18" charset="0"/>
                <a:cs typeface="Times New Roman" panose="02020603050405020304" pitchFamily="18" charset="0"/>
              </a:rPr>
              <a:t>The system-monitor program of instrument converts each key into an equivalent 4-bit number, stores two numbers an Two BCD numbers in an 8-bit register memory location. These numbers called </a:t>
            </a:r>
            <a:r>
              <a:rPr lang="en-US" altLang="en-US" sz="1800" b="1" dirty="0">
                <a:latin typeface="Times New Roman" panose="02020603050405020304" pitchFamily="18" charset="0"/>
                <a:cs typeface="Times New Roman" panose="02020603050405020304" pitchFamily="18" charset="0"/>
              </a:rPr>
              <a:t>packed BCD</a:t>
            </a:r>
            <a:r>
              <a:rPr lang="en-US" altLang="en-US" sz="1800" dirty="0">
                <a:latin typeface="Times New Roman" panose="02020603050405020304" pitchFamily="18" charset="0"/>
                <a:cs typeface="Times New Roman" panose="02020603050405020304" pitchFamily="18" charset="0"/>
              </a:rPr>
              <a:t>. </a:t>
            </a:r>
          </a:p>
          <a:p>
            <a:pPr algn="just" eaLnBrk="1" hangingPunct="1">
              <a:lnSpc>
                <a:spcPct val="150000"/>
              </a:lnSpc>
              <a:spcBef>
                <a:spcPct val="0"/>
              </a:spcBef>
            </a:pPr>
            <a:r>
              <a:rPr lang="en-US" altLang="en-US" sz="1800" dirty="0">
                <a:latin typeface="Times New Roman" panose="02020603050405020304" pitchFamily="18" charset="0"/>
                <a:cs typeface="Times New Roman" panose="02020603050405020304" pitchFamily="18" charset="0"/>
              </a:rPr>
              <a:t>Even if data are entered in decimal digits, it is inefficient to process data in BCD numbers because, in each 4-bit combination, digits A through F go unused. Therefore, BCD numbers are converted into binary numbers for data processing.</a:t>
            </a:r>
          </a:p>
          <a:p>
            <a:pPr algn="just" eaLnBrk="1" hangingPunct="1">
              <a:lnSpc>
                <a:spcPct val="150000"/>
              </a:lnSpc>
              <a:spcBef>
                <a:spcPct val="0"/>
              </a:spcBef>
            </a:pPr>
            <a:r>
              <a:rPr lang="en-US" altLang="en-US" sz="1800" dirty="0">
                <a:latin typeface="Times New Roman" panose="02020603050405020304" pitchFamily="18" charset="0"/>
                <a:cs typeface="Times New Roman" panose="02020603050405020304" pitchFamily="18" charset="0"/>
              </a:rPr>
              <a:t>The conversion of BCD number into its binary equivalent employs the principle </a:t>
            </a:r>
            <a:r>
              <a:rPr lang="en-US" altLang="en-US" sz="1800" b="1" dirty="0">
                <a:latin typeface="Times New Roman" panose="02020603050405020304" pitchFamily="18" charset="0"/>
                <a:cs typeface="Times New Roman" panose="02020603050405020304" pitchFamily="18" charset="0"/>
              </a:rPr>
              <a:t>positional weighting</a:t>
            </a:r>
            <a:r>
              <a:rPr lang="en-US" altLang="en-US" sz="1800" dirty="0">
                <a:latin typeface="Times New Roman" panose="02020603050405020304" pitchFamily="18" charset="0"/>
                <a:cs typeface="Times New Roman" panose="02020603050405020304" pitchFamily="18" charset="0"/>
              </a:rPr>
              <a:t> in a given number. </a:t>
            </a: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Tree>
    <p:extLst>
      <p:ext uri="{BB962C8B-B14F-4D97-AF65-F5344CB8AC3E}">
        <p14:creationId xmlns:p14="http://schemas.microsoft.com/office/powerpoint/2010/main" val="1357307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31E33E8B-04F2-4967-BD7E-E039E771E4A4}"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62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1767114" y="1011857"/>
            <a:ext cx="5581195"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GB" sz="3200" dirty="0"/>
              <a:t>BCD To Binary Conversion</a:t>
            </a:r>
            <a:endParaRPr lang="en-US" sz="3200" dirty="0"/>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11F12047-42E6-4B4F-B0C7-DDE3CD6E2F99}"/>
              </a:ext>
            </a:extLst>
          </p:cNvPr>
          <p:cNvSpPr txBox="1">
            <a:spLocks/>
          </p:cNvSpPr>
          <p:nvPr/>
        </p:nvSpPr>
        <p:spPr bwMode="auto">
          <a:xfrm>
            <a:off x="428623" y="1612468"/>
            <a:ext cx="8258175" cy="4984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eaLnBrk="1" hangingPunct="1">
              <a:lnSpc>
                <a:spcPct val="150000"/>
              </a:lnSpc>
              <a:spcBef>
                <a:spcPct val="0"/>
              </a:spcBef>
            </a:pPr>
            <a:r>
              <a:rPr lang="en-US" altLang="en-US" sz="1800" dirty="0">
                <a:latin typeface="Times New Roman" panose="02020603050405020304" pitchFamily="18" charset="0"/>
                <a:cs typeface="Times New Roman" panose="02020603050405020304" pitchFamily="18" charset="0"/>
              </a:rPr>
              <a:t>For example: 72</a:t>
            </a:r>
            <a:r>
              <a:rPr lang="en-US" altLang="en-US" sz="1200" dirty="0">
                <a:latin typeface="Times New Roman" panose="02020603050405020304" pitchFamily="18" charset="0"/>
                <a:cs typeface="Times New Roman" panose="02020603050405020304" pitchFamily="18" charset="0"/>
              </a:rPr>
              <a:t>10</a:t>
            </a:r>
            <a:r>
              <a:rPr lang="en-US" altLang="en-US" sz="1800" dirty="0">
                <a:latin typeface="Times New Roman" panose="02020603050405020304" pitchFamily="18" charset="0"/>
                <a:cs typeface="Times New Roman" panose="02020603050405020304" pitchFamily="18" charset="0"/>
              </a:rPr>
              <a:t> = 7 × 10 + 2 </a:t>
            </a:r>
          </a:p>
          <a:p>
            <a:pPr algn="just" eaLnBrk="1" hangingPunct="1">
              <a:lnSpc>
                <a:spcPct val="150000"/>
              </a:lnSpc>
              <a:spcBef>
                <a:spcPct val="0"/>
              </a:spcBef>
            </a:pPr>
            <a:r>
              <a:rPr lang="en-US" altLang="en-US" sz="1800" dirty="0">
                <a:latin typeface="Times New Roman" panose="02020603050405020304" pitchFamily="18" charset="0"/>
                <a:cs typeface="Times New Roman" panose="02020603050405020304" pitchFamily="18" charset="0"/>
              </a:rPr>
              <a:t>The digit 7 represents 70, based on its second position the right. Therefore, converting 72</a:t>
            </a:r>
            <a:r>
              <a:rPr lang="en-US" altLang="en-US" sz="1200" dirty="0">
                <a:latin typeface="Times New Roman" panose="02020603050405020304" pitchFamily="18" charset="0"/>
                <a:cs typeface="Times New Roman" panose="02020603050405020304" pitchFamily="18" charset="0"/>
              </a:rPr>
              <a:t>BCD</a:t>
            </a:r>
            <a:r>
              <a:rPr lang="en-US" altLang="en-US" sz="1800" dirty="0">
                <a:latin typeface="Times New Roman" panose="02020603050405020304" pitchFamily="18" charset="0"/>
                <a:cs typeface="Times New Roman" panose="02020603050405020304" pitchFamily="18" charset="0"/>
              </a:rPr>
              <a:t> into its binary equivalent requires multiplying second digit 10, and adding digit.</a:t>
            </a:r>
          </a:p>
          <a:p>
            <a:pPr algn="just" eaLnBrk="1" hangingPunct="1">
              <a:lnSpc>
                <a:spcPct val="150000"/>
              </a:lnSpc>
              <a:spcBef>
                <a:spcPct val="0"/>
              </a:spcBef>
            </a:pPr>
            <a:r>
              <a:rPr lang="en-US" altLang="en-US" sz="1800" dirty="0">
                <a:latin typeface="Times New Roman" panose="02020603050405020304" pitchFamily="18" charset="0"/>
                <a:cs typeface="Times New Roman" panose="02020603050405020304" pitchFamily="18" charset="0"/>
              </a:rPr>
              <a:t>Converting 2-digit BCD number into binary equivalent the following steps: </a:t>
            </a:r>
          </a:p>
          <a:p>
            <a:pPr lvl="1" algn="just" eaLnBrk="1" hangingPunct="1">
              <a:lnSpc>
                <a:spcPct val="150000"/>
              </a:lnSpc>
              <a:spcBef>
                <a:spcPct val="0"/>
              </a:spcBef>
            </a:pPr>
            <a:r>
              <a:rPr lang="en-US" altLang="en-US" sz="1800" dirty="0">
                <a:latin typeface="Times New Roman" panose="02020603050405020304" pitchFamily="18" charset="0"/>
                <a:cs typeface="Times New Roman" panose="02020603050405020304" pitchFamily="18" charset="0"/>
              </a:rPr>
              <a:t>Separate an 8-bit packed BCD number into 4-bit unpacked digits: BCD</a:t>
            </a:r>
            <a:r>
              <a:rPr lang="en-US" altLang="en-US" sz="1200" dirty="0">
                <a:latin typeface="Times New Roman" panose="02020603050405020304" pitchFamily="18" charset="0"/>
                <a:cs typeface="Times New Roman" panose="02020603050405020304" pitchFamily="18" charset="0"/>
              </a:rPr>
              <a:t>1</a:t>
            </a:r>
            <a:r>
              <a:rPr lang="en-US" altLang="en-US" sz="1800" dirty="0">
                <a:latin typeface="Times New Roman" panose="02020603050405020304" pitchFamily="18" charset="0"/>
                <a:cs typeface="Times New Roman" panose="02020603050405020304" pitchFamily="18" charset="0"/>
              </a:rPr>
              <a:t>, and BCD₂.</a:t>
            </a:r>
          </a:p>
          <a:p>
            <a:pPr lvl="1" algn="just" eaLnBrk="1" hangingPunct="1">
              <a:lnSpc>
                <a:spcPct val="150000"/>
              </a:lnSpc>
              <a:spcBef>
                <a:spcPct val="0"/>
              </a:spcBef>
            </a:pPr>
            <a:r>
              <a:rPr lang="en-US" altLang="en-US" sz="1800" dirty="0">
                <a:latin typeface="Times New Roman" panose="02020603050405020304" pitchFamily="18" charset="0"/>
                <a:cs typeface="Times New Roman" panose="02020603050405020304" pitchFamily="18" charset="0"/>
              </a:rPr>
              <a:t>Convert each digit into its binary value according to its position.</a:t>
            </a:r>
          </a:p>
          <a:p>
            <a:pPr lvl="1" algn="just" eaLnBrk="1" hangingPunct="1">
              <a:lnSpc>
                <a:spcPct val="150000"/>
              </a:lnSpc>
              <a:spcBef>
                <a:spcPct val="0"/>
              </a:spcBef>
            </a:pPr>
            <a:r>
              <a:rPr lang="en-US" altLang="en-US" sz="1800" dirty="0">
                <a:latin typeface="Times New Roman" panose="02020603050405020304" pitchFamily="18" charset="0"/>
                <a:cs typeface="Times New Roman" panose="02020603050405020304" pitchFamily="18" charset="0"/>
              </a:rPr>
              <a:t>Add both binary numbers to obtain the binary equivalent of the BCD numbers.</a:t>
            </a:r>
            <a:endParaRPr lang="en-IN" altLang="en-US" sz="1800" dirty="0">
              <a:latin typeface="Times New Roman" panose="02020603050405020304" pitchFamily="18" charset="0"/>
              <a:cs typeface="Times New Roman" panose="02020603050405020304" pitchFamily="18" charset="0"/>
            </a:endParaRPr>
          </a:p>
          <a:p>
            <a:pPr algn="just" eaLnBrk="1" hangingPunct="1">
              <a:lnSpc>
                <a:spcPct val="150000"/>
              </a:lnSpc>
              <a:spcBef>
                <a:spcPct val="0"/>
              </a:spcBef>
            </a:pPr>
            <a:endParaRPr lang="en-US" altLang="en-US" sz="1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Tree>
    <p:extLst>
      <p:ext uri="{BB962C8B-B14F-4D97-AF65-F5344CB8AC3E}">
        <p14:creationId xmlns:p14="http://schemas.microsoft.com/office/powerpoint/2010/main" val="31845027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EA74994B-E0A7-4F39-AA91-11267279F6B5}"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63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1767114" y="1011857"/>
            <a:ext cx="5581195"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GB" sz="3200" dirty="0"/>
              <a:t>BCD To Binary Conversion</a:t>
            </a:r>
            <a:endParaRPr lang="en-US" sz="3200" dirty="0"/>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pic>
        <p:nvPicPr>
          <p:cNvPr id="11" name="Content Placeholder 4" descr="bcd to binary.jpg">
            <a:extLst>
              <a:ext uri="{FF2B5EF4-FFF2-40B4-BE49-F238E27FC236}">
                <a16:creationId xmlns:a16="http://schemas.microsoft.com/office/drawing/2014/main" xmlns="" id="{B3DC6733-4684-4B1A-9659-A357E50177FB}"/>
              </a:ext>
            </a:extLst>
          </p:cNvPr>
          <p:cNvPicPr>
            <a:picLocks noChangeAspect="1"/>
          </p:cNvPicPr>
          <p:nvPr/>
        </p:nvPicPr>
        <p:blipFill>
          <a:blip r:embed="rId4" cstate="print"/>
          <a:stretch>
            <a:fillRect/>
          </a:stretch>
        </p:blipFill>
        <p:spPr bwMode="auto">
          <a:xfrm>
            <a:off x="533400" y="1600200"/>
            <a:ext cx="8077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1942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484299F2-1F54-4D55-8B89-1FCE14BC54B2}"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64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1767114" y="1011857"/>
            <a:ext cx="5581195"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GB" sz="3200" dirty="0"/>
              <a:t>BCD To Binary Conversion</a:t>
            </a:r>
            <a:endParaRPr lang="en-US" sz="3200" dirty="0"/>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875308"/>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pic>
        <p:nvPicPr>
          <p:cNvPr id="12" name="Picture 11" descr="New Doc 2018-04-16_1.jpg">
            <a:extLst>
              <a:ext uri="{FF2B5EF4-FFF2-40B4-BE49-F238E27FC236}">
                <a16:creationId xmlns:a16="http://schemas.microsoft.com/office/drawing/2014/main" xmlns="" id="{0E53B3F9-0770-4606-B6EE-44F0B25CC960}"/>
              </a:ext>
            </a:extLst>
          </p:cNvPr>
          <p:cNvPicPr>
            <a:picLocks noChangeAspect="1"/>
          </p:cNvPicPr>
          <p:nvPr/>
        </p:nvPicPr>
        <p:blipFill>
          <a:blip r:embed="rId4"/>
          <a:stretch>
            <a:fillRect/>
          </a:stretch>
        </p:blipFill>
        <p:spPr>
          <a:xfrm>
            <a:off x="5858109" y="1003382"/>
            <a:ext cx="3176960" cy="5489517"/>
          </a:xfrm>
          <a:prstGeom prst="rect">
            <a:avLst/>
          </a:prstGeom>
        </p:spPr>
      </p:pic>
      <p:pic>
        <p:nvPicPr>
          <p:cNvPr id="13" name="Picture 12" descr="bcd to binary problem.jpg">
            <a:extLst>
              <a:ext uri="{FF2B5EF4-FFF2-40B4-BE49-F238E27FC236}">
                <a16:creationId xmlns:a16="http://schemas.microsoft.com/office/drawing/2014/main" xmlns="" id="{61B94E77-5660-4AF1-B7EC-9C11824F917F}"/>
              </a:ext>
            </a:extLst>
          </p:cNvPr>
          <p:cNvPicPr>
            <a:picLocks noChangeAspect="1"/>
          </p:cNvPicPr>
          <p:nvPr/>
        </p:nvPicPr>
        <p:blipFill>
          <a:blip r:embed="rId5" cstate="print"/>
          <a:stretch>
            <a:fillRect/>
          </a:stretch>
        </p:blipFill>
        <p:spPr>
          <a:xfrm>
            <a:off x="794731" y="1001416"/>
            <a:ext cx="5063377" cy="3291679"/>
          </a:xfrm>
          <a:prstGeom prst="rect">
            <a:avLst/>
          </a:prstGeom>
        </p:spPr>
      </p:pic>
    </p:spTree>
    <p:extLst>
      <p:ext uri="{BB962C8B-B14F-4D97-AF65-F5344CB8AC3E}">
        <p14:creationId xmlns:p14="http://schemas.microsoft.com/office/powerpoint/2010/main" val="34525367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5F566D6D-C273-4E1C-99A7-F9E234ED457E}"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65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A2C77E70-2134-4752-83DB-D4299C80EF2D}"/>
              </a:ext>
            </a:extLst>
          </p:cNvPr>
          <p:cNvSpPr txBox="1">
            <a:spLocks/>
          </p:cNvSpPr>
          <p:nvPr/>
        </p:nvSpPr>
        <p:spPr>
          <a:xfrm>
            <a:off x="1767114" y="744166"/>
            <a:ext cx="5581195" cy="48902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GB" sz="3200" dirty="0"/>
              <a:t>BCD To Binary Conversion</a:t>
            </a:r>
            <a:endParaRPr lang="en-US" sz="3200" dirty="0"/>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xmlns="" id="{149620DF-CEA5-414D-949B-2EE0D8F931A8}"/>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8F140326-FC6E-41A8-A8BF-CFE4CCD6E562}"/>
              </a:ext>
            </a:extLst>
          </p:cNvPr>
          <p:cNvSpPr>
            <a:spLocks noGrp="1"/>
          </p:cNvSpPr>
          <p:nvPr>
            <p:ph type="title"/>
          </p:nvPr>
        </p:nvSpPr>
        <p:spPr>
          <a:xfrm>
            <a:off x="1371600" y="1"/>
            <a:ext cx="7804150" cy="744165"/>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pic>
        <p:nvPicPr>
          <p:cNvPr id="14" name="Picture 13" descr="New Doc 2018-04-16_3.jpg">
            <a:extLst>
              <a:ext uri="{FF2B5EF4-FFF2-40B4-BE49-F238E27FC236}">
                <a16:creationId xmlns:a16="http://schemas.microsoft.com/office/drawing/2014/main" xmlns="" id="{6CD7AE2D-CB8C-425F-BA21-6E4127C686AC}"/>
              </a:ext>
            </a:extLst>
          </p:cNvPr>
          <p:cNvPicPr>
            <a:picLocks noChangeAspect="1"/>
          </p:cNvPicPr>
          <p:nvPr/>
        </p:nvPicPr>
        <p:blipFill>
          <a:blip r:embed="rId4"/>
          <a:stretch>
            <a:fillRect/>
          </a:stretch>
        </p:blipFill>
        <p:spPr>
          <a:xfrm>
            <a:off x="755576" y="1233192"/>
            <a:ext cx="7855024" cy="5624808"/>
          </a:xfrm>
          <a:prstGeom prst="rect">
            <a:avLst/>
          </a:prstGeom>
        </p:spPr>
      </p:pic>
    </p:spTree>
    <p:extLst>
      <p:ext uri="{BB962C8B-B14F-4D97-AF65-F5344CB8AC3E}">
        <p14:creationId xmlns:p14="http://schemas.microsoft.com/office/powerpoint/2010/main" val="7527299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F0489A8B-AB06-46EC-9447-C86821054294}"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66</a:t>
            </a:fld>
            <a:endParaRPr lang="en-US" altLang="en-US">
              <a:solidFill>
                <a:srgbClr val="898989"/>
              </a:solidFill>
              <a:latin typeface="Calibri" panose="020F0502020204030204" pitchFamily="34" charset="0"/>
            </a:endParaRP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24423D76-7ACF-EB40-9D15-5E7306095C4D}"/>
              </a:ext>
            </a:extLst>
          </p:cNvPr>
          <p:cNvSpPr txBox="1">
            <a:spLocks/>
          </p:cNvSpPr>
          <p:nvPr/>
        </p:nvSpPr>
        <p:spPr bwMode="auto">
          <a:xfrm>
            <a:off x="457200" y="1717696"/>
            <a:ext cx="8286750" cy="437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spcBef>
                <a:spcPct val="0"/>
              </a:spcBef>
            </a:pPr>
            <a:r>
              <a:rPr lang="en-US" altLang="en-US" sz="1400" dirty="0">
                <a:latin typeface="Times New Roman" panose="02020603050405020304" pitchFamily="18" charset="0"/>
                <a:cs typeface="Times New Roman" panose="02020603050405020304" pitchFamily="18" charset="0"/>
              </a:rPr>
              <a:t>Microprocessor-based products, numbers are displayed in decimal. However, if data processing inside the microprocessor is performed in binary, it is necessary to convert the binary results into their equivalent BCD numbers just before they are displayed. </a:t>
            </a:r>
          </a:p>
          <a:p>
            <a:pPr eaLnBrk="1" hangingPunct="1">
              <a:spcBef>
                <a:spcPct val="0"/>
              </a:spcBef>
            </a:pPr>
            <a:r>
              <a:rPr lang="en-US" altLang="en-US" sz="1400" dirty="0">
                <a:latin typeface="Times New Roman" panose="02020603050405020304" pitchFamily="18" charset="0"/>
                <a:cs typeface="Times New Roman" panose="02020603050405020304" pitchFamily="18" charset="0"/>
              </a:rPr>
              <a:t>Results are quite often stored in R/W memory locations called the </a:t>
            </a:r>
            <a:r>
              <a:rPr lang="en-US" altLang="en-US" sz="1400" b="1" dirty="0">
                <a:latin typeface="Times New Roman" panose="02020603050405020304" pitchFamily="18" charset="0"/>
                <a:cs typeface="Times New Roman" panose="02020603050405020304" pitchFamily="18" charset="0"/>
              </a:rPr>
              <a:t>Output Buffer.</a:t>
            </a:r>
          </a:p>
          <a:p>
            <a:pPr eaLnBrk="1" hangingPunct="1">
              <a:spcBef>
                <a:spcPct val="0"/>
              </a:spcBef>
            </a:pPr>
            <a:r>
              <a:rPr lang="en-US" altLang="en-US" sz="1400" dirty="0">
                <a:latin typeface="Times New Roman" panose="02020603050405020304" pitchFamily="18" charset="0"/>
                <a:cs typeface="Times New Roman" panose="02020603050405020304" pitchFamily="18" charset="0"/>
              </a:rPr>
              <a:t>The conversion of binary to BCD is performed by dividing the number by the powers of ten and the division is performed by the subtraction method. </a:t>
            </a:r>
          </a:p>
          <a:p>
            <a:pPr marL="0" indent="0" eaLnBrk="1" hangingPunct="1">
              <a:spcBef>
                <a:spcPct val="0"/>
              </a:spcBef>
              <a:buNone/>
            </a:pPr>
            <a:r>
              <a:rPr lang="en-US" altLang="en-US" sz="1400" dirty="0">
                <a:latin typeface="Times New Roman" panose="02020603050405020304" pitchFamily="18" charset="0"/>
                <a:cs typeface="Times New Roman" panose="02020603050405020304" pitchFamily="18" charset="0"/>
              </a:rPr>
              <a:t>	For example</a:t>
            </a:r>
          </a:p>
          <a:p>
            <a:pPr marL="0" indent="0" eaLnBrk="1" hangingPunct="1">
              <a:spcBef>
                <a:spcPct val="0"/>
              </a:spcBef>
              <a:buNone/>
            </a:pPr>
            <a:r>
              <a:rPr lang="en-US" altLang="en-US" sz="1400" dirty="0">
                <a:latin typeface="Times New Roman" panose="02020603050405020304" pitchFamily="18" charset="0"/>
                <a:cs typeface="Times New Roman" panose="02020603050405020304" pitchFamily="18" charset="0"/>
              </a:rPr>
              <a:t>	1111   1111</a:t>
            </a:r>
            <a:r>
              <a:rPr lang="en-US" altLang="en-US" sz="1050" dirty="0">
                <a:latin typeface="Times New Roman" panose="02020603050405020304" pitchFamily="18" charset="0"/>
                <a:cs typeface="Times New Roman" panose="02020603050405020304" pitchFamily="18" charset="0"/>
              </a:rPr>
              <a:t>2</a:t>
            </a:r>
            <a:r>
              <a:rPr lang="en-US" altLang="en-US" sz="1400" dirty="0">
                <a:latin typeface="Times New Roman" panose="02020603050405020304" pitchFamily="18" charset="0"/>
                <a:cs typeface="Times New Roman" panose="02020603050405020304" pitchFamily="18" charset="0"/>
              </a:rPr>
              <a:t> (FFH) = 255</a:t>
            </a:r>
            <a:r>
              <a:rPr lang="en-US" altLang="en-US" sz="1100" dirty="0">
                <a:latin typeface="Times New Roman" panose="02020603050405020304" pitchFamily="18" charset="0"/>
                <a:cs typeface="Times New Roman" panose="02020603050405020304" pitchFamily="18" charset="0"/>
              </a:rPr>
              <a:t>10</a:t>
            </a:r>
          </a:p>
          <a:p>
            <a:pPr eaLnBrk="1" hangingPunct="1">
              <a:spcBef>
                <a:spcPct val="0"/>
              </a:spcBef>
            </a:pPr>
            <a:r>
              <a:rPr lang="en-US" altLang="en-US" sz="1400" dirty="0">
                <a:latin typeface="Times New Roman" panose="02020603050405020304" pitchFamily="18" charset="0"/>
                <a:cs typeface="Times New Roman" panose="02020603050405020304" pitchFamily="18" charset="0"/>
              </a:rPr>
              <a:t>To represent this number in BCD requires twelve bits or three BCD digits, labelled here as BCD3 (MSB), BCD₂, and BCD</a:t>
            </a:r>
            <a:r>
              <a:rPr lang="en-US" altLang="en-US" sz="1100" dirty="0">
                <a:latin typeface="Times New Roman" panose="02020603050405020304" pitchFamily="18" charset="0"/>
                <a:cs typeface="Times New Roman" panose="02020603050405020304" pitchFamily="18" charset="0"/>
              </a:rPr>
              <a:t>1 </a:t>
            </a:r>
            <a:r>
              <a:rPr lang="en-US" altLang="en-US" sz="1400" dirty="0">
                <a:latin typeface="Times New Roman" panose="02020603050405020304" pitchFamily="18" charset="0"/>
                <a:cs typeface="Times New Roman" panose="02020603050405020304" pitchFamily="18" charset="0"/>
              </a:rPr>
              <a:t>(LSB),</a:t>
            </a:r>
          </a:p>
          <a:p>
            <a:pPr marL="0" indent="0" eaLnBrk="1" hangingPunct="1">
              <a:spcBef>
                <a:spcPct val="0"/>
              </a:spcBef>
              <a:buNone/>
            </a:pPr>
            <a:r>
              <a:rPr lang="en-US" altLang="en-US" sz="1400" dirty="0">
                <a:latin typeface="Times New Roman" panose="02020603050405020304" pitchFamily="18" charset="0"/>
                <a:cs typeface="Times New Roman" panose="02020603050405020304" pitchFamily="18" charset="0"/>
              </a:rPr>
              <a:t>	= 0010	 0101 	0101 </a:t>
            </a:r>
          </a:p>
          <a:p>
            <a:pPr marL="0" indent="0" eaLnBrk="1" hangingPunct="1">
              <a:spcBef>
                <a:spcPct val="0"/>
              </a:spcBef>
              <a:buNone/>
            </a:pPr>
            <a:r>
              <a:rPr lang="en-US" altLang="en-US" sz="1400" dirty="0">
                <a:latin typeface="Times New Roman" panose="02020603050405020304" pitchFamily="18" charset="0"/>
                <a:cs typeface="Times New Roman" panose="02020603050405020304" pitchFamily="18" charset="0"/>
              </a:rPr>
              <a:t>	   BCD</a:t>
            </a:r>
            <a:r>
              <a:rPr lang="en-US" altLang="en-US" sz="1100" dirty="0">
                <a:latin typeface="Times New Roman" panose="02020603050405020304" pitchFamily="18" charset="0"/>
                <a:cs typeface="Times New Roman" panose="02020603050405020304" pitchFamily="18" charset="0"/>
              </a:rPr>
              <a:t>3 </a:t>
            </a:r>
            <a:r>
              <a:rPr lang="en-US" altLang="en-US" sz="1400" dirty="0">
                <a:latin typeface="Times New Roman" panose="02020603050405020304" pitchFamily="18" charset="0"/>
                <a:cs typeface="Times New Roman" panose="02020603050405020304" pitchFamily="18" charset="0"/>
              </a:rPr>
              <a:t>	 BCD₂	BCD₁</a:t>
            </a:r>
          </a:p>
          <a:p>
            <a:pPr marL="0" indent="0" eaLnBrk="1" hangingPunct="1">
              <a:spcBef>
                <a:spcPct val="0"/>
              </a:spcBef>
              <a:buNone/>
            </a:pPr>
            <a:endParaRPr lang="en-US" altLang="en-US" sz="1400" dirty="0">
              <a:latin typeface="Times New Roman" panose="02020603050405020304" pitchFamily="18" charset="0"/>
              <a:cs typeface="Times New Roman" panose="02020603050405020304" pitchFamily="18" charset="0"/>
            </a:endParaRPr>
          </a:p>
          <a:p>
            <a:pPr marL="0" indent="0" eaLnBrk="1" hangingPunct="1">
              <a:spcBef>
                <a:spcPct val="0"/>
              </a:spcBef>
              <a:buNone/>
            </a:pPr>
            <a:r>
              <a:rPr lang="en-US" altLang="en-US" sz="1400" dirty="0">
                <a:latin typeface="Times New Roman" panose="02020603050405020304" pitchFamily="18" charset="0"/>
                <a:cs typeface="Times New Roman" panose="02020603050405020304" pitchFamily="18" charset="0"/>
              </a:rPr>
              <a:t>The conversion can be performed as follows:</a:t>
            </a:r>
          </a:p>
          <a:p>
            <a:pPr marL="0" indent="0" eaLnBrk="1" hangingPunct="1">
              <a:spcBef>
                <a:spcPct val="0"/>
              </a:spcBef>
              <a:buNone/>
            </a:pPr>
            <a:r>
              <a:rPr lang="en-US" altLang="en-US" sz="1400" b="1" dirty="0">
                <a:latin typeface="Times New Roman" panose="02020603050405020304" pitchFamily="18" charset="0"/>
                <a:cs typeface="Times New Roman" panose="02020603050405020304" pitchFamily="18" charset="0"/>
              </a:rPr>
              <a:t>Step 1: </a:t>
            </a:r>
            <a:r>
              <a:rPr lang="en-US" altLang="en-US" sz="1400" dirty="0">
                <a:latin typeface="Times New Roman" panose="02020603050405020304" pitchFamily="18" charset="0"/>
                <a:cs typeface="Times New Roman" panose="02020603050405020304" pitchFamily="18" charset="0"/>
              </a:rPr>
              <a:t>If the number is less than 100, go to Step 2; otherwise, divide by 100 or subtract 100 repeatedly until the remainder is less than 100. The quotient is the most significant BCD digit BCD₁.</a:t>
            </a:r>
          </a:p>
          <a:p>
            <a:pPr marL="0" indent="0" eaLnBrk="1" hangingPunct="1">
              <a:spcBef>
                <a:spcPct val="0"/>
              </a:spcBef>
              <a:buNone/>
            </a:pPr>
            <a:r>
              <a:rPr lang="en-US" altLang="en-US" sz="1400" b="1" dirty="0">
                <a:latin typeface="Times New Roman" panose="02020603050405020304" pitchFamily="18" charset="0"/>
                <a:cs typeface="Times New Roman" panose="02020603050405020304" pitchFamily="18" charset="0"/>
              </a:rPr>
              <a:t>Step 2: </a:t>
            </a:r>
            <a:r>
              <a:rPr lang="en-US" altLang="en-US" sz="1400" dirty="0">
                <a:latin typeface="Times New Roman" panose="02020603050405020304" pitchFamily="18" charset="0"/>
                <a:cs typeface="Times New Roman" panose="02020603050405020304" pitchFamily="18" charset="0"/>
              </a:rPr>
              <a:t>If the number is less than 10, go to Step 3, otherwise divide by 10 repeatedly until the remainder is less than 10. The quotient is  BCD₂.</a:t>
            </a:r>
          </a:p>
          <a:p>
            <a:pPr marL="0" indent="0" eaLnBrk="1" hangingPunct="1">
              <a:spcBef>
                <a:spcPct val="0"/>
              </a:spcBef>
              <a:buNone/>
            </a:pPr>
            <a:r>
              <a:rPr lang="en-US" altLang="en-US" sz="1400" b="1" dirty="0">
                <a:latin typeface="Times New Roman" panose="02020603050405020304" pitchFamily="18" charset="0"/>
                <a:cs typeface="Times New Roman" panose="02020603050405020304" pitchFamily="18" charset="0"/>
              </a:rPr>
              <a:t>Step 3: </a:t>
            </a:r>
            <a:r>
              <a:rPr lang="en-US" altLang="en-US" sz="1400" dirty="0">
                <a:latin typeface="Times New Roman" panose="02020603050405020304" pitchFamily="18" charset="0"/>
                <a:cs typeface="Times New Roman" panose="02020603050405020304" pitchFamily="18" charset="0"/>
              </a:rPr>
              <a:t>The remainder from step 2 is BCD₁.</a:t>
            </a:r>
          </a:p>
        </p:txBody>
      </p:sp>
      <p:pic>
        <p:nvPicPr>
          <p:cNvPr id="9" name="Picture 8">
            <a:extLst>
              <a:ext uri="{FF2B5EF4-FFF2-40B4-BE49-F238E27FC236}">
                <a16:creationId xmlns:a16="http://schemas.microsoft.com/office/drawing/2014/main" xmlns="" id="{18BC4526-FE77-424F-92D7-472DC5449A19}"/>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9C881D60-DBC5-41EC-84CE-7556D1D9CA6E}"/>
              </a:ext>
            </a:extLst>
          </p:cNvPr>
          <p:cNvSpPr>
            <a:spLocks noGrp="1"/>
          </p:cNvSpPr>
          <p:nvPr>
            <p:ph type="title"/>
          </p:nvPr>
        </p:nvSpPr>
        <p:spPr>
          <a:xfrm>
            <a:off x="1416050" y="-14289"/>
            <a:ext cx="77279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11" name="Title 1">
            <a:extLst>
              <a:ext uri="{FF2B5EF4-FFF2-40B4-BE49-F238E27FC236}">
                <a16:creationId xmlns:a16="http://schemas.microsoft.com/office/drawing/2014/main" xmlns="" id="{A2C77E70-2134-4752-83DB-D4299C80EF2D}"/>
              </a:ext>
            </a:extLst>
          </p:cNvPr>
          <p:cNvSpPr txBox="1">
            <a:spLocks/>
          </p:cNvSpPr>
          <p:nvPr/>
        </p:nvSpPr>
        <p:spPr>
          <a:xfrm>
            <a:off x="1767114" y="1011857"/>
            <a:ext cx="5581195"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GB" sz="3200" dirty="0"/>
              <a:t>Binary to BCD Conversion</a:t>
            </a:r>
            <a:endParaRPr lang="en-US" sz="3200" dirty="0"/>
          </a:p>
        </p:txBody>
      </p:sp>
    </p:spTree>
    <p:extLst>
      <p:ext uri="{BB962C8B-B14F-4D97-AF65-F5344CB8AC3E}">
        <p14:creationId xmlns:p14="http://schemas.microsoft.com/office/powerpoint/2010/main" val="21079085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3B66CCAA-CB0F-4D6E-9133-578DA3C33226}"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67</a:t>
            </a:fld>
            <a:endParaRPr lang="en-US" altLang="en-US">
              <a:solidFill>
                <a:srgbClr val="898989"/>
              </a:solidFill>
              <a:latin typeface="Calibri" panose="020F0502020204030204" pitchFamily="34" charset="0"/>
            </a:endParaRP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xmlns="" id="{18BC4526-FE77-424F-92D7-472DC5449A19}"/>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9C881D60-DBC5-41EC-84CE-7556D1D9CA6E}"/>
              </a:ext>
            </a:extLst>
          </p:cNvPr>
          <p:cNvSpPr>
            <a:spLocks noGrp="1"/>
          </p:cNvSpPr>
          <p:nvPr>
            <p:ph type="title"/>
          </p:nvPr>
        </p:nvSpPr>
        <p:spPr>
          <a:xfrm>
            <a:off x="1416050" y="-14289"/>
            <a:ext cx="77279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11" name="Title 1">
            <a:extLst>
              <a:ext uri="{FF2B5EF4-FFF2-40B4-BE49-F238E27FC236}">
                <a16:creationId xmlns:a16="http://schemas.microsoft.com/office/drawing/2014/main" xmlns="" id="{A2C77E70-2134-4752-83DB-D4299C80EF2D}"/>
              </a:ext>
            </a:extLst>
          </p:cNvPr>
          <p:cNvSpPr txBox="1">
            <a:spLocks/>
          </p:cNvSpPr>
          <p:nvPr/>
        </p:nvSpPr>
        <p:spPr>
          <a:xfrm>
            <a:off x="1767114" y="1011857"/>
            <a:ext cx="5581195"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GB" sz="3200" dirty="0"/>
              <a:t>Binary to BCD Conversion</a:t>
            </a:r>
            <a:endParaRPr lang="en-US" sz="3200" dirty="0"/>
          </a:p>
        </p:txBody>
      </p:sp>
      <p:pic>
        <p:nvPicPr>
          <p:cNvPr id="12" name="Content Placeholder 9" descr="binary to BCD.jpg">
            <a:extLst>
              <a:ext uri="{FF2B5EF4-FFF2-40B4-BE49-F238E27FC236}">
                <a16:creationId xmlns:a16="http://schemas.microsoft.com/office/drawing/2014/main" xmlns="" id="{5429C772-A787-47D6-AB0F-09D4F35C21E2}"/>
              </a:ext>
            </a:extLst>
          </p:cNvPr>
          <p:cNvPicPr>
            <a:picLocks noChangeAspect="1"/>
          </p:cNvPicPr>
          <p:nvPr/>
        </p:nvPicPr>
        <p:blipFill>
          <a:blip r:embed="rId4" cstate="print"/>
          <a:stretch>
            <a:fillRect/>
          </a:stretch>
        </p:blipFill>
        <p:spPr bwMode="auto">
          <a:xfrm>
            <a:off x="685800" y="1632026"/>
            <a:ext cx="7848600" cy="486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0195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99B7C80A-F0D9-4A89-814D-A64D36CDBEDA}"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68</a:t>
            </a:fld>
            <a:endParaRPr lang="en-US" altLang="en-US">
              <a:solidFill>
                <a:srgbClr val="898989"/>
              </a:solidFill>
              <a:latin typeface="Calibri" panose="020F0502020204030204" pitchFamily="34" charset="0"/>
            </a:endParaRP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xmlns="" id="{18BC4526-FE77-424F-92D7-472DC5449A19}"/>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9C881D60-DBC5-41EC-84CE-7556D1D9CA6E}"/>
              </a:ext>
            </a:extLst>
          </p:cNvPr>
          <p:cNvSpPr>
            <a:spLocks noGrp="1"/>
          </p:cNvSpPr>
          <p:nvPr>
            <p:ph type="title"/>
          </p:nvPr>
        </p:nvSpPr>
        <p:spPr>
          <a:xfrm>
            <a:off x="1416050" y="-14289"/>
            <a:ext cx="77279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11" name="Title 1">
            <a:extLst>
              <a:ext uri="{FF2B5EF4-FFF2-40B4-BE49-F238E27FC236}">
                <a16:creationId xmlns:a16="http://schemas.microsoft.com/office/drawing/2014/main" xmlns="" id="{A2C77E70-2134-4752-83DB-D4299C80EF2D}"/>
              </a:ext>
            </a:extLst>
          </p:cNvPr>
          <p:cNvSpPr txBox="1">
            <a:spLocks/>
          </p:cNvSpPr>
          <p:nvPr/>
        </p:nvSpPr>
        <p:spPr>
          <a:xfrm>
            <a:off x="1767114" y="1011857"/>
            <a:ext cx="5581195"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GB" sz="3200" dirty="0"/>
              <a:t>Binary to BCD Conversion</a:t>
            </a:r>
            <a:endParaRPr lang="en-US" sz="3200" dirty="0"/>
          </a:p>
        </p:txBody>
      </p:sp>
      <p:pic>
        <p:nvPicPr>
          <p:cNvPr id="13" name="Picture 12" descr="New Doc 2018-04-16_8.jpg">
            <a:extLst>
              <a:ext uri="{FF2B5EF4-FFF2-40B4-BE49-F238E27FC236}">
                <a16:creationId xmlns:a16="http://schemas.microsoft.com/office/drawing/2014/main" xmlns="" id="{A89C99B2-B30A-465E-A847-75CBD4E5D0F3}"/>
              </a:ext>
            </a:extLst>
          </p:cNvPr>
          <p:cNvPicPr>
            <a:picLocks noChangeAspect="1"/>
          </p:cNvPicPr>
          <p:nvPr/>
        </p:nvPicPr>
        <p:blipFill>
          <a:blip r:embed="rId4"/>
          <a:stretch>
            <a:fillRect/>
          </a:stretch>
        </p:blipFill>
        <p:spPr>
          <a:xfrm>
            <a:off x="251520" y="1641499"/>
            <a:ext cx="8892480" cy="4870305"/>
          </a:xfrm>
          <a:prstGeom prst="rect">
            <a:avLst/>
          </a:prstGeom>
        </p:spPr>
      </p:pic>
    </p:spTree>
    <p:extLst>
      <p:ext uri="{BB962C8B-B14F-4D97-AF65-F5344CB8AC3E}">
        <p14:creationId xmlns:p14="http://schemas.microsoft.com/office/powerpoint/2010/main" val="16860642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85CE9D2E-EAD7-4D77-AC65-54C710EB4C9F}"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69</a:t>
            </a:fld>
            <a:endParaRPr lang="en-US" altLang="en-US">
              <a:solidFill>
                <a:srgbClr val="898989"/>
              </a:solidFill>
              <a:latin typeface="Calibri" panose="020F0502020204030204" pitchFamily="34" charset="0"/>
            </a:endParaRP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xmlns="" id="{18BC4526-FE77-424F-92D7-472DC5449A19}"/>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9C881D60-DBC5-41EC-84CE-7556D1D9CA6E}"/>
              </a:ext>
            </a:extLst>
          </p:cNvPr>
          <p:cNvSpPr>
            <a:spLocks noGrp="1"/>
          </p:cNvSpPr>
          <p:nvPr>
            <p:ph type="title"/>
          </p:nvPr>
        </p:nvSpPr>
        <p:spPr>
          <a:xfrm>
            <a:off x="1416050" y="-14289"/>
            <a:ext cx="77279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pic>
        <p:nvPicPr>
          <p:cNvPr id="12" name="Picture 11" descr="New Doc 2018-04-16_5.jpg">
            <a:extLst>
              <a:ext uri="{FF2B5EF4-FFF2-40B4-BE49-F238E27FC236}">
                <a16:creationId xmlns:a16="http://schemas.microsoft.com/office/drawing/2014/main" xmlns="" id="{EB2072C1-E692-4444-BD0A-9C699F8B6452}"/>
              </a:ext>
            </a:extLst>
          </p:cNvPr>
          <p:cNvPicPr>
            <a:picLocks noChangeAspect="1"/>
          </p:cNvPicPr>
          <p:nvPr/>
        </p:nvPicPr>
        <p:blipFill>
          <a:blip r:embed="rId4"/>
          <a:stretch>
            <a:fillRect/>
          </a:stretch>
        </p:blipFill>
        <p:spPr>
          <a:xfrm>
            <a:off x="323528" y="1215094"/>
            <a:ext cx="8568952" cy="5642906"/>
          </a:xfrm>
          <a:prstGeom prst="rect">
            <a:avLst/>
          </a:prstGeom>
        </p:spPr>
      </p:pic>
      <p:sp>
        <p:nvSpPr>
          <p:cNvPr id="13" name="Title 1">
            <a:extLst>
              <a:ext uri="{FF2B5EF4-FFF2-40B4-BE49-F238E27FC236}">
                <a16:creationId xmlns:a16="http://schemas.microsoft.com/office/drawing/2014/main" xmlns="" id="{9CCFAC9C-42BA-4EE0-859F-773DFBC6E126}"/>
              </a:ext>
            </a:extLst>
          </p:cNvPr>
          <p:cNvSpPr txBox="1">
            <a:spLocks/>
          </p:cNvSpPr>
          <p:nvPr/>
        </p:nvSpPr>
        <p:spPr>
          <a:xfrm>
            <a:off x="1767114" y="895044"/>
            <a:ext cx="5581195" cy="3200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GB" sz="3200" dirty="0"/>
              <a:t>Binary to BCD Conversion</a:t>
            </a:r>
            <a:endParaRPr lang="en-US" sz="3200" dirty="0"/>
          </a:p>
        </p:txBody>
      </p:sp>
    </p:spTree>
    <p:extLst>
      <p:ext uri="{BB962C8B-B14F-4D97-AF65-F5344CB8AC3E}">
        <p14:creationId xmlns:p14="http://schemas.microsoft.com/office/powerpoint/2010/main" val="1522484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xmlns="" id="{152BA256-1405-49C7-8478-D4E158E19916}"/>
              </a:ext>
            </a:extLst>
          </p:cNvPr>
          <p:cNvSpPr>
            <a:spLocks noGrp="1"/>
          </p:cNvSpPr>
          <p:nvPr>
            <p:ph type="dt" sz="quarter" idx="10"/>
          </p:nvPr>
        </p:nvSpPr>
        <p:spPr/>
        <p:txBody>
          <a:bodyPr/>
          <a:lstStyle/>
          <a:p>
            <a:pPr>
              <a:defRPr/>
            </a:pPr>
            <a:fld id="{6ED9D435-8591-4725-860B-B3597D5241EA}" type="datetime1">
              <a:rPr lang="en-US" smtClean="0"/>
              <a:t>3/22/2023</a:t>
            </a:fld>
            <a:endParaRPr lang="en-US" dirty="0"/>
          </a:p>
        </p:txBody>
      </p:sp>
      <p:sp>
        <p:nvSpPr>
          <p:cNvPr id="7" name="Slide Number Placeholder 6">
            <a:extLst>
              <a:ext uri="{FF2B5EF4-FFF2-40B4-BE49-F238E27FC236}">
                <a16:creationId xmlns:a16="http://schemas.microsoft.com/office/drawing/2014/main" xmlns="" id="{9FB4748D-8409-4418-B627-016FC439A18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B89E179-F7DA-4383-907F-F17A3F5214ED}" type="slidenum">
              <a:rPr lang="en-US" altLang="en-US">
                <a:solidFill>
                  <a:srgbClr val="898989"/>
                </a:solidFill>
                <a:latin typeface="Calibri" panose="020F0502020204030204" pitchFamily="34" charset="0"/>
              </a:rPr>
              <a:pPr eaLnBrk="1" hangingPunct="1"/>
              <a:t>7</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xmlns="" id="{F9137533-5691-4BF4-A1B8-DCD629653422}"/>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Content</a:t>
            </a:r>
          </a:p>
        </p:txBody>
      </p:sp>
      <p:sp>
        <p:nvSpPr>
          <p:cNvPr id="10" name="Footer Placeholder 9">
            <a:extLst>
              <a:ext uri="{FF2B5EF4-FFF2-40B4-BE49-F238E27FC236}">
                <a16:creationId xmlns:a16="http://schemas.microsoft.com/office/drawing/2014/main" xmlns="" id="{ACDA2572-13A1-4BF1-950D-805918C96176}"/>
              </a:ext>
            </a:extLst>
          </p:cNvPr>
          <p:cNvSpPr>
            <a:spLocks noGrp="1"/>
          </p:cNvSpPr>
          <p:nvPr>
            <p:ph type="ftr" sz="quarter" idx="11"/>
          </p:nvPr>
        </p:nvSpPr>
        <p:spPr>
          <a:xfrm>
            <a:off x="2514600" y="6429396"/>
            <a:ext cx="5029200" cy="365125"/>
          </a:xfrm>
        </p:spPr>
        <p:txBody>
          <a:bodyPr/>
          <a:lstStyle/>
          <a:p>
            <a:pPr>
              <a:defRPr/>
            </a:pPr>
            <a:r>
              <a:rPr lang="it-IT" smtClean="0"/>
              <a:t>Shikha Singh              Microprocessor                  UNIT- 3</a:t>
            </a:r>
            <a:endParaRPr lang="en-US" dirty="0"/>
          </a:p>
        </p:txBody>
      </p:sp>
      <p:sp>
        <p:nvSpPr>
          <p:cNvPr id="11" name="Content Placeholder 2">
            <a:extLst>
              <a:ext uri="{FF2B5EF4-FFF2-40B4-BE49-F238E27FC236}">
                <a16:creationId xmlns:a16="http://schemas.microsoft.com/office/drawing/2014/main" xmlns="" id="{952E7602-9612-4E8B-803E-B61699233AEB}"/>
              </a:ext>
            </a:extLst>
          </p:cNvPr>
          <p:cNvSpPr txBox="1">
            <a:spLocks/>
          </p:cNvSpPr>
          <p:nvPr/>
        </p:nvSpPr>
        <p:spPr bwMode="auto">
          <a:xfrm>
            <a:off x="908956" y="1379763"/>
            <a:ext cx="8020761" cy="3178629"/>
          </a:xfrm>
          <a:prstGeom prst="rect">
            <a:avLst/>
          </a:prstGeom>
          <a:noFill/>
          <a:ln w="9525">
            <a:noFill/>
            <a:miter lim="800000"/>
            <a:headEnd/>
            <a:tailEnd/>
          </a:ln>
        </p:spPr>
        <p:txBody>
          <a:bodyPr>
            <a:normAutofit/>
          </a:bodyPr>
          <a:lstStyle/>
          <a:p>
            <a:pPr>
              <a:spcBef>
                <a:spcPct val="20000"/>
              </a:spcBef>
              <a:defRPr/>
            </a:pPr>
            <a:r>
              <a:rPr lang="en-GB" sz="2400" dirty="0">
                <a:latin typeface="+mn-lt"/>
                <a:cs typeface="+mn-cs"/>
              </a:rPr>
              <a:t>•   </a:t>
            </a:r>
            <a:r>
              <a:rPr lang="en-GB" sz="2400" b="1" dirty="0">
                <a:latin typeface="+mn-lt"/>
                <a:cs typeface="+mn-cs"/>
              </a:rPr>
              <a:t>Introduction to Microprocessor  &amp; its application</a:t>
            </a:r>
          </a:p>
          <a:p>
            <a:pPr>
              <a:spcBef>
                <a:spcPct val="20000"/>
              </a:spcBef>
              <a:defRPr/>
            </a:pPr>
            <a:endParaRPr lang="en-GB" sz="2400" b="1" dirty="0">
              <a:latin typeface="+mn-lt"/>
              <a:cs typeface="+mn-cs"/>
            </a:endParaRPr>
          </a:p>
          <a:p>
            <a:pPr>
              <a:spcBef>
                <a:spcPct val="20000"/>
              </a:spcBef>
              <a:defRPr/>
            </a:pPr>
            <a:r>
              <a:rPr lang="en-GB" sz="2400" b="1" dirty="0">
                <a:latin typeface="+mn-lt"/>
                <a:cs typeface="+mn-cs"/>
              </a:rPr>
              <a:t>•   Microprocessor evolution and types of microprocessor</a:t>
            </a:r>
          </a:p>
          <a:p>
            <a:pPr>
              <a:spcBef>
                <a:spcPct val="20000"/>
              </a:spcBef>
              <a:defRPr/>
            </a:pPr>
            <a:endParaRPr lang="en-US" sz="2400" b="1" dirty="0">
              <a:latin typeface="+mn-lt"/>
              <a:cs typeface="+mn-cs"/>
            </a:endParaRPr>
          </a:p>
          <a:p>
            <a:pPr>
              <a:spcBef>
                <a:spcPct val="20000"/>
              </a:spcBef>
              <a:defRPr/>
            </a:pPr>
            <a:r>
              <a:rPr lang="en-GB" sz="2400" b="1" dirty="0">
                <a:latin typeface="+mn-lt"/>
                <a:cs typeface="+mn-cs"/>
              </a:rPr>
              <a:t>•   Microprocessor Architecture &amp; operation of its component</a:t>
            </a:r>
          </a:p>
          <a:p>
            <a:pPr>
              <a:spcBef>
                <a:spcPct val="20000"/>
              </a:spcBef>
              <a:defRPr/>
            </a:pPr>
            <a:endParaRPr lang="en-GB" sz="2400" dirty="0">
              <a:latin typeface="+mn-lt"/>
              <a:cs typeface="+mn-cs"/>
            </a:endParaRPr>
          </a:p>
          <a:p>
            <a:pPr>
              <a:spcBef>
                <a:spcPct val="20000"/>
              </a:spcBef>
              <a:defRPr/>
            </a:pPr>
            <a:endParaRPr lang="en-US" sz="2400" dirty="0">
              <a:latin typeface="+mn-lt"/>
              <a:cs typeface="+mn-cs"/>
            </a:endParaRPr>
          </a:p>
        </p:txBody>
      </p:sp>
      <p:pic>
        <p:nvPicPr>
          <p:cNvPr id="9" name="Picture 8">
            <a:extLst>
              <a:ext uri="{FF2B5EF4-FFF2-40B4-BE49-F238E27FC236}">
                <a16:creationId xmlns:a16="http://schemas.microsoft.com/office/drawing/2014/main" xmlns="" id="{E21C5114-3948-482C-A94D-EC97B968AC40}"/>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2" name="Title 1">
            <a:extLst>
              <a:ext uri="{FF2B5EF4-FFF2-40B4-BE49-F238E27FC236}">
                <a16:creationId xmlns:a16="http://schemas.microsoft.com/office/drawing/2014/main" xmlns="" id="{F95AF7DE-E19D-4673-8FDC-9047FE247F82}"/>
              </a:ext>
            </a:extLst>
          </p:cNvPr>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697CF293-3EFA-4617-BB8A-479200451881}"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70</a:t>
            </a:fld>
            <a:endParaRPr lang="en-US" altLang="en-US">
              <a:solidFill>
                <a:srgbClr val="898989"/>
              </a:solidFill>
              <a:latin typeface="Calibri" panose="020F0502020204030204" pitchFamily="34" charset="0"/>
            </a:endParaRP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24423D76-7ACF-EB40-9D15-5E7306095C4D}"/>
              </a:ext>
            </a:extLst>
          </p:cNvPr>
          <p:cNvSpPr txBox="1">
            <a:spLocks/>
          </p:cNvSpPr>
          <p:nvPr/>
        </p:nvSpPr>
        <p:spPr bwMode="auto">
          <a:xfrm>
            <a:off x="457200" y="1682829"/>
            <a:ext cx="8286750" cy="437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Many times 7-segment LED display is used to display the results or parameters in the microprocessor system. </a:t>
            </a:r>
          </a:p>
          <a:p>
            <a:r>
              <a:rPr lang="en-US" sz="2000" dirty="0">
                <a:latin typeface="Times New Roman" panose="02020603050405020304" pitchFamily="18" charset="0"/>
                <a:cs typeface="Times New Roman" panose="02020603050405020304" pitchFamily="18" charset="0"/>
              </a:rPr>
              <a:t>In such cases we have to convert the result or parameter in 7-segment code.</a:t>
            </a:r>
          </a:p>
          <a:p>
            <a:r>
              <a:rPr lang="en-US" sz="2000" dirty="0">
                <a:latin typeface="Times New Roman" panose="02020603050405020304" pitchFamily="18" charset="0"/>
                <a:cs typeface="Times New Roman" panose="02020603050405020304" pitchFamily="18" charset="0"/>
              </a:rPr>
              <a:t>This conversion can be done using look-up technique.</a:t>
            </a:r>
          </a:p>
          <a:p>
            <a:r>
              <a:rPr lang="en-US" sz="2000" dirty="0">
                <a:latin typeface="Times New Roman" panose="02020603050405020304" pitchFamily="18" charset="0"/>
                <a:cs typeface="Times New Roman" panose="02020603050405020304" pitchFamily="18" charset="0"/>
              </a:rPr>
              <a:t> In the look-up table the codes of the digits (0-9) to be displayed are stored sequentially in the memory. </a:t>
            </a:r>
          </a:p>
          <a:p>
            <a:r>
              <a:rPr lang="en-US" sz="2000" dirty="0">
                <a:latin typeface="Times New Roman" panose="02020603050405020304" pitchFamily="18" charset="0"/>
                <a:cs typeface="Times New Roman" panose="02020603050405020304" pitchFamily="18" charset="0"/>
              </a:rPr>
              <a:t>The conversion program locates the code of a digit based on its BCD digit.</a:t>
            </a:r>
          </a:p>
          <a:p>
            <a:r>
              <a:rPr lang="en-US" sz="2000" dirty="0">
                <a:latin typeface="Times New Roman" panose="02020603050405020304" pitchFamily="18" charset="0"/>
                <a:cs typeface="Times New Roman" panose="02020603050405020304" pitchFamily="18" charset="0"/>
              </a:rPr>
              <a:t>Let us see the Program for BCD to common cathode 7-segment code conversion.</a:t>
            </a:r>
          </a:p>
        </p:txBody>
      </p:sp>
      <p:pic>
        <p:nvPicPr>
          <p:cNvPr id="9" name="Picture 8">
            <a:extLst>
              <a:ext uri="{FF2B5EF4-FFF2-40B4-BE49-F238E27FC236}">
                <a16:creationId xmlns:a16="http://schemas.microsoft.com/office/drawing/2014/main" xmlns="" id="{18BC4526-FE77-424F-92D7-472DC5449A19}"/>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9C881D60-DBC5-41EC-84CE-7556D1D9CA6E}"/>
              </a:ext>
            </a:extLst>
          </p:cNvPr>
          <p:cNvSpPr>
            <a:spLocks noGrp="1"/>
          </p:cNvSpPr>
          <p:nvPr>
            <p:ph type="title"/>
          </p:nvPr>
        </p:nvSpPr>
        <p:spPr>
          <a:xfrm>
            <a:off x="1416050" y="-14289"/>
            <a:ext cx="77279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11" name="Title 1">
            <a:extLst>
              <a:ext uri="{FF2B5EF4-FFF2-40B4-BE49-F238E27FC236}">
                <a16:creationId xmlns:a16="http://schemas.microsoft.com/office/drawing/2014/main" xmlns="" id="{A2C77E70-2134-4752-83DB-D4299C80EF2D}"/>
              </a:ext>
            </a:extLst>
          </p:cNvPr>
          <p:cNvSpPr txBox="1">
            <a:spLocks/>
          </p:cNvSpPr>
          <p:nvPr/>
        </p:nvSpPr>
        <p:spPr>
          <a:xfrm>
            <a:off x="1809977" y="1010363"/>
            <a:ext cx="6650455"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BCD to Seven Segment Conversion</a:t>
            </a:r>
          </a:p>
        </p:txBody>
      </p:sp>
    </p:spTree>
    <p:extLst>
      <p:ext uri="{BB962C8B-B14F-4D97-AF65-F5344CB8AC3E}">
        <p14:creationId xmlns:p14="http://schemas.microsoft.com/office/powerpoint/2010/main" val="4757480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6C228B2A-B115-4D68-BD0A-E7F160D0CC5B}"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71</a:t>
            </a:fld>
            <a:endParaRPr lang="en-US" altLang="en-US">
              <a:solidFill>
                <a:srgbClr val="898989"/>
              </a:solidFill>
              <a:latin typeface="Calibri" panose="020F0502020204030204" pitchFamily="34" charset="0"/>
            </a:endParaRP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xmlns="" id="{18BC4526-FE77-424F-92D7-472DC5449A19}"/>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9C881D60-DBC5-41EC-84CE-7556D1D9CA6E}"/>
              </a:ext>
            </a:extLst>
          </p:cNvPr>
          <p:cNvSpPr>
            <a:spLocks noGrp="1"/>
          </p:cNvSpPr>
          <p:nvPr>
            <p:ph type="title"/>
          </p:nvPr>
        </p:nvSpPr>
        <p:spPr>
          <a:xfrm>
            <a:off x="1416050" y="-14289"/>
            <a:ext cx="77279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11" name="Title 1">
            <a:extLst>
              <a:ext uri="{FF2B5EF4-FFF2-40B4-BE49-F238E27FC236}">
                <a16:creationId xmlns:a16="http://schemas.microsoft.com/office/drawing/2014/main" xmlns="" id="{A2C77E70-2134-4752-83DB-D4299C80EF2D}"/>
              </a:ext>
            </a:extLst>
          </p:cNvPr>
          <p:cNvSpPr txBox="1">
            <a:spLocks/>
          </p:cNvSpPr>
          <p:nvPr/>
        </p:nvSpPr>
        <p:spPr>
          <a:xfrm>
            <a:off x="1809977" y="1010363"/>
            <a:ext cx="6650455"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BCD to Seven Segment Conversion</a:t>
            </a:r>
          </a:p>
        </p:txBody>
      </p:sp>
      <p:pic>
        <p:nvPicPr>
          <p:cNvPr id="12" name="Content Placeholder 3" descr="New Doc 2018-04-16_6.jpg">
            <a:extLst>
              <a:ext uri="{FF2B5EF4-FFF2-40B4-BE49-F238E27FC236}">
                <a16:creationId xmlns:a16="http://schemas.microsoft.com/office/drawing/2014/main" xmlns="" id="{6A3A47D9-D3B8-4164-A973-8B059505D0B2}"/>
              </a:ext>
            </a:extLst>
          </p:cNvPr>
          <p:cNvPicPr>
            <a:picLocks noChangeAspect="1"/>
          </p:cNvPicPr>
          <p:nvPr/>
        </p:nvPicPr>
        <p:blipFill>
          <a:blip r:embed="rId4"/>
          <a:stretch>
            <a:fillRect/>
          </a:stretch>
        </p:blipFill>
        <p:spPr bwMode="auto">
          <a:xfrm>
            <a:off x="1219200" y="1682303"/>
            <a:ext cx="7097216"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61700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9AD473DE-1FC5-4536-84E8-B38F9EE1FC3D}"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72</a:t>
            </a:fld>
            <a:endParaRPr lang="en-US" altLang="en-US">
              <a:solidFill>
                <a:srgbClr val="898989"/>
              </a:solidFill>
              <a:latin typeface="Calibri" panose="020F0502020204030204" pitchFamily="34" charset="0"/>
            </a:endParaRP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xmlns="" id="{18BC4526-FE77-424F-92D7-472DC5449A19}"/>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9C881D60-DBC5-41EC-84CE-7556D1D9CA6E}"/>
              </a:ext>
            </a:extLst>
          </p:cNvPr>
          <p:cNvSpPr>
            <a:spLocks noGrp="1"/>
          </p:cNvSpPr>
          <p:nvPr>
            <p:ph type="title"/>
          </p:nvPr>
        </p:nvSpPr>
        <p:spPr>
          <a:xfrm>
            <a:off x="1416050" y="-14289"/>
            <a:ext cx="77279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11" name="Title 1">
            <a:extLst>
              <a:ext uri="{FF2B5EF4-FFF2-40B4-BE49-F238E27FC236}">
                <a16:creationId xmlns:a16="http://schemas.microsoft.com/office/drawing/2014/main" xmlns="" id="{A2C77E70-2134-4752-83DB-D4299C80EF2D}"/>
              </a:ext>
            </a:extLst>
          </p:cNvPr>
          <p:cNvSpPr txBox="1">
            <a:spLocks/>
          </p:cNvSpPr>
          <p:nvPr/>
        </p:nvSpPr>
        <p:spPr>
          <a:xfrm>
            <a:off x="1809977" y="866255"/>
            <a:ext cx="6650455"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BCD to Seven Segment Conversion</a:t>
            </a:r>
          </a:p>
        </p:txBody>
      </p:sp>
      <p:sp>
        <p:nvSpPr>
          <p:cNvPr id="13" name="Title 1">
            <a:extLst>
              <a:ext uri="{FF2B5EF4-FFF2-40B4-BE49-F238E27FC236}">
                <a16:creationId xmlns:a16="http://schemas.microsoft.com/office/drawing/2014/main" xmlns="" id="{FF7955CB-493A-4EFC-8667-9A4F3ACEDEEF}"/>
              </a:ext>
            </a:extLst>
          </p:cNvPr>
          <p:cNvSpPr txBox="1">
            <a:spLocks/>
          </p:cNvSpPr>
          <p:nvPr/>
        </p:nvSpPr>
        <p:spPr bwMode="auto">
          <a:xfrm>
            <a:off x="386714" y="1581146"/>
            <a:ext cx="8229600" cy="9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21" bIns="45720" numCol="1"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endParaRPr lang="en-US" sz="20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813" y="1355280"/>
            <a:ext cx="8840787" cy="5502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3514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9AD473DE-1FC5-4536-84E8-B38F9EE1FC3D}"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73</a:t>
            </a:fld>
            <a:endParaRPr lang="en-US" altLang="en-US">
              <a:solidFill>
                <a:srgbClr val="898989"/>
              </a:solidFill>
              <a:latin typeface="Calibri" panose="020F0502020204030204" pitchFamily="34" charset="0"/>
            </a:endParaRP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xmlns="" id="{18BC4526-FE77-424F-92D7-472DC5449A19}"/>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9C881D60-DBC5-41EC-84CE-7556D1D9CA6E}"/>
              </a:ext>
            </a:extLst>
          </p:cNvPr>
          <p:cNvSpPr>
            <a:spLocks noGrp="1"/>
          </p:cNvSpPr>
          <p:nvPr>
            <p:ph type="title"/>
          </p:nvPr>
        </p:nvSpPr>
        <p:spPr>
          <a:xfrm>
            <a:off x="1416050" y="-14289"/>
            <a:ext cx="77279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11" name="Title 1">
            <a:extLst>
              <a:ext uri="{FF2B5EF4-FFF2-40B4-BE49-F238E27FC236}">
                <a16:creationId xmlns:a16="http://schemas.microsoft.com/office/drawing/2014/main" xmlns="" id="{A2C77E70-2134-4752-83DB-D4299C80EF2D}"/>
              </a:ext>
            </a:extLst>
          </p:cNvPr>
          <p:cNvSpPr txBox="1">
            <a:spLocks/>
          </p:cNvSpPr>
          <p:nvPr/>
        </p:nvSpPr>
        <p:spPr>
          <a:xfrm>
            <a:off x="1809977" y="866255"/>
            <a:ext cx="6650455"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BCD to Seven Segment Conversion</a:t>
            </a:r>
          </a:p>
        </p:txBody>
      </p:sp>
      <p:sp>
        <p:nvSpPr>
          <p:cNvPr id="13" name="Title 1">
            <a:extLst>
              <a:ext uri="{FF2B5EF4-FFF2-40B4-BE49-F238E27FC236}">
                <a16:creationId xmlns:a16="http://schemas.microsoft.com/office/drawing/2014/main" xmlns="" id="{FF7955CB-493A-4EFC-8667-9A4F3ACEDEEF}"/>
              </a:ext>
            </a:extLst>
          </p:cNvPr>
          <p:cNvSpPr txBox="1">
            <a:spLocks/>
          </p:cNvSpPr>
          <p:nvPr/>
        </p:nvSpPr>
        <p:spPr bwMode="auto">
          <a:xfrm>
            <a:off x="386714" y="1581146"/>
            <a:ext cx="8229600" cy="9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21" bIns="45720" numCol="1"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endParaRPr lang="en-US" sz="20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698" y="1355281"/>
            <a:ext cx="7269163"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831781"/>
            <a:ext cx="7716837" cy="3026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67501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B4DDDC37-A617-4EEF-AACB-29A198B27674}"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74</a:t>
            </a:fld>
            <a:endParaRPr lang="en-US" altLang="en-US">
              <a:solidFill>
                <a:srgbClr val="898989"/>
              </a:solidFill>
              <a:latin typeface="Calibri" panose="020F0502020204030204" pitchFamily="34" charset="0"/>
            </a:endParaRP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24423D76-7ACF-EB40-9D15-5E7306095C4D}"/>
              </a:ext>
            </a:extLst>
          </p:cNvPr>
          <p:cNvSpPr txBox="1">
            <a:spLocks/>
          </p:cNvSpPr>
          <p:nvPr/>
        </p:nvSpPr>
        <p:spPr bwMode="auto">
          <a:xfrm>
            <a:off x="457200" y="1717696"/>
            <a:ext cx="8286750" cy="437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The ASCII Code (American Standard Code for Information Interchange) is commonly used for communication. </a:t>
            </a:r>
          </a:p>
          <a:p>
            <a:r>
              <a:rPr lang="en-US" sz="2000" dirty="0">
                <a:latin typeface="Times New Roman" panose="02020603050405020304" pitchFamily="18" charset="0"/>
                <a:cs typeface="Times New Roman" panose="02020603050405020304" pitchFamily="18" charset="0"/>
              </a:rPr>
              <a:t>In such cases we need to convert binary number to its ASCII equivalent.</a:t>
            </a:r>
          </a:p>
          <a:p>
            <a:r>
              <a:rPr lang="en-US" sz="2000" dirty="0">
                <a:latin typeface="Times New Roman" panose="02020603050405020304" pitchFamily="18" charset="0"/>
                <a:cs typeface="Times New Roman" panose="02020603050405020304" pitchFamily="18" charset="0"/>
              </a:rPr>
              <a:t>It is a seven bit code. </a:t>
            </a:r>
          </a:p>
          <a:p>
            <a:r>
              <a:rPr lang="en-US" sz="2000" dirty="0">
                <a:latin typeface="Times New Roman" panose="02020603050405020304" pitchFamily="18" charset="0"/>
                <a:cs typeface="Times New Roman" panose="02020603050405020304" pitchFamily="18" charset="0"/>
              </a:rPr>
              <a:t>In this code number 0 through 9 are represented as 30 through 39 respectively and letters A through Z are represented as 41H through 5AH.</a:t>
            </a:r>
          </a:p>
          <a:p>
            <a:r>
              <a:rPr lang="en-US" sz="2000" dirty="0">
                <a:latin typeface="Times New Roman" panose="02020603050405020304" pitchFamily="18" charset="0"/>
                <a:cs typeface="Times New Roman" panose="02020603050405020304" pitchFamily="18" charset="0"/>
              </a:rPr>
              <a:t>Therefore, by adding 30H we can convert number into its ASCII equivalent and by adding 37H we can convert letter to its ASCII equivalent. </a:t>
            </a:r>
          </a:p>
          <a:p>
            <a:r>
              <a:rPr lang="en-US" sz="2000" dirty="0">
                <a:latin typeface="Times New Roman" panose="02020603050405020304" pitchFamily="18" charset="0"/>
                <a:cs typeface="Times New Roman" panose="02020603050405020304" pitchFamily="18" charset="0"/>
              </a:rPr>
              <a:t>Let us see the Program for binary to ASCII code conversion.</a:t>
            </a:r>
          </a:p>
        </p:txBody>
      </p:sp>
      <p:pic>
        <p:nvPicPr>
          <p:cNvPr id="9" name="Picture 8">
            <a:extLst>
              <a:ext uri="{FF2B5EF4-FFF2-40B4-BE49-F238E27FC236}">
                <a16:creationId xmlns:a16="http://schemas.microsoft.com/office/drawing/2014/main" xmlns="" id="{18BC4526-FE77-424F-92D7-472DC5449A19}"/>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9C881D60-DBC5-41EC-84CE-7556D1D9CA6E}"/>
              </a:ext>
            </a:extLst>
          </p:cNvPr>
          <p:cNvSpPr>
            <a:spLocks noGrp="1"/>
          </p:cNvSpPr>
          <p:nvPr>
            <p:ph type="title"/>
          </p:nvPr>
        </p:nvSpPr>
        <p:spPr>
          <a:xfrm>
            <a:off x="1416050" y="-14289"/>
            <a:ext cx="77279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11" name="Title 1">
            <a:extLst>
              <a:ext uri="{FF2B5EF4-FFF2-40B4-BE49-F238E27FC236}">
                <a16:creationId xmlns:a16="http://schemas.microsoft.com/office/drawing/2014/main" xmlns="" id="{A2C77E70-2134-4752-83DB-D4299C80EF2D}"/>
              </a:ext>
            </a:extLst>
          </p:cNvPr>
          <p:cNvSpPr txBox="1">
            <a:spLocks/>
          </p:cNvSpPr>
          <p:nvPr/>
        </p:nvSpPr>
        <p:spPr>
          <a:xfrm>
            <a:off x="1767114" y="1011857"/>
            <a:ext cx="597323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GB" sz="3200" dirty="0"/>
              <a:t>Binary to ASCII Code Conversion</a:t>
            </a:r>
          </a:p>
        </p:txBody>
      </p:sp>
    </p:spTree>
    <p:extLst>
      <p:ext uri="{BB962C8B-B14F-4D97-AF65-F5344CB8AC3E}">
        <p14:creationId xmlns:p14="http://schemas.microsoft.com/office/powerpoint/2010/main" val="32080380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1F2EA089-A556-4F90-92C0-A70AA0106427}"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75</a:t>
            </a:fld>
            <a:endParaRPr lang="en-US" altLang="en-US">
              <a:solidFill>
                <a:srgbClr val="898989"/>
              </a:solidFill>
              <a:latin typeface="Calibri" panose="020F0502020204030204" pitchFamily="34" charset="0"/>
            </a:endParaRP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xmlns="" id="{18BC4526-FE77-424F-92D7-472DC5449A19}"/>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9C881D60-DBC5-41EC-84CE-7556D1D9CA6E}"/>
              </a:ext>
            </a:extLst>
          </p:cNvPr>
          <p:cNvSpPr>
            <a:spLocks noGrp="1"/>
          </p:cNvSpPr>
          <p:nvPr>
            <p:ph type="title"/>
          </p:nvPr>
        </p:nvSpPr>
        <p:spPr>
          <a:xfrm>
            <a:off x="1416050" y="-14289"/>
            <a:ext cx="77279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12" name="Title 1">
            <a:extLst>
              <a:ext uri="{FF2B5EF4-FFF2-40B4-BE49-F238E27FC236}">
                <a16:creationId xmlns:a16="http://schemas.microsoft.com/office/drawing/2014/main" xmlns="" id="{21BB25D2-AB8F-47D1-A65C-BBF77E1C3BB9}"/>
              </a:ext>
            </a:extLst>
          </p:cNvPr>
          <p:cNvSpPr txBox="1">
            <a:spLocks/>
          </p:cNvSpPr>
          <p:nvPr/>
        </p:nvSpPr>
        <p:spPr>
          <a:xfrm>
            <a:off x="1767114" y="1011857"/>
            <a:ext cx="597323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GB" sz="3200" dirty="0"/>
              <a:t>Binary to ASCII Code Conversion</a:t>
            </a:r>
          </a:p>
        </p:txBody>
      </p:sp>
      <p:pic>
        <p:nvPicPr>
          <p:cNvPr id="15" name="Content Placeholder 3" descr="New Doc 2018-04-17_1.jpg">
            <a:extLst>
              <a:ext uri="{FF2B5EF4-FFF2-40B4-BE49-F238E27FC236}">
                <a16:creationId xmlns:a16="http://schemas.microsoft.com/office/drawing/2014/main" xmlns="" id="{5C88C253-652E-46EC-A70A-D6D57EFEB36C}"/>
              </a:ext>
            </a:extLst>
          </p:cNvPr>
          <p:cNvPicPr>
            <a:picLocks noChangeAspect="1"/>
          </p:cNvPicPr>
          <p:nvPr/>
        </p:nvPicPr>
        <p:blipFill>
          <a:blip r:embed="rId4"/>
          <a:stretch>
            <a:fillRect/>
          </a:stretch>
        </p:blipFill>
        <p:spPr bwMode="auto">
          <a:xfrm>
            <a:off x="899592" y="1618981"/>
            <a:ext cx="7787207" cy="5239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35179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42AD0607-FEFC-4E64-A8B9-145A5BEBD586}"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76</a:t>
            </a:fld>
            <a:endParaRPr lang="en-US" altLang="en-US">
              <a:solidFill>
                <a:srgbClr val="898989"/>
              </a:solidFill>
              <a:latin typeface="Calibri" panose="020F0502020204030204" pitchFamily="34" charset="0"/>
            </a:endParaRP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xmlns="" id="{18BC4526-FE77-424F-92D7-472DC5449A19}"/>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9C881D60-DBC5-41EC-84CE-7556D1D9CA6E}"/>
              </a:ext>
            </a:extLst>
          </p:cNvPr>
          <p:cNvSpPr>
            <a:spLocks noGrp="1"/>
          </p:cNvSpPr>
          <p:nvPr>
            <p:ph type="title"/>
          </p:nvPr>
        </p:nvSpPr>
        <p:spPr>
          <a:xfrm>
            <a:off x="1416050" y="-14289"/>
            <a:ext cx="77279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12" name="Title 1">
            <a:extLst>
              <a:ext uri="{FF2B5EF4-FFF2-40B4-BE49-F238E27FC236}">
                <a16:creationId xmlns:a16="http://schemas.microsoft.com/office/drawing/2014/main" xmlns="" id="{21BB25D2-AB8F-47D1-A65C-BBF77E1C3BB9}"/>
              </a:ext>
            </a:extLst>
          </p:cNvPr>
          <p:cNvSpPr txBox="1">
            <a:spLocks/>
          </p:cNvSpPr>
          <p:nvPr/>
        </p:nvSpPr>
        <p:spPr>
          <a:xfrm>
            <a:off x="1767114" y="895044"/>
            <a:ext cx="597323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GB" sz="3200" dirty="0"/>
              <a:t>Binary to ASCII Code Conversion</a:t>
            </a:r>
          </a:p>
        </p:txBody>
      </p:sp>
      <p:sp>
        <p:nvSpPr>
          <p:cNvPr id="14" name="Title 1">
            <a:extLst>
              <a:ext uri="{FF2B5EF4-FFF2-40B4-BE49-F238E27FC236}">
                <a16:creationId xmlns:a16="http://schemas.microsoft.com/office/drawing/2014/main" xmlns="" id="{23A4DF5F-4EBA-4EF9-A121-9A739F701B43}"/>
              </a:ext>
            </a:extLst>
          </p:cNvPr>
          <p:cNvSpPr txBox="1">
            <a:spLocks/>
          </p:cNvSpPr>
          <p:nvPr/>
        </p:nvSpPr>
        <p:spPr bwMode="auto">
          <a:xfrm>
            <a:off x="0" y="1219197"/>
            <a:ext cx="1767114"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21" bIns="45720" numCol="1" anchor="ctr" anchorCtr="0" compatLnSpc="1">
            <a:prstTxWarp prst="textNoShape">
              <a:avLst/>
            </a:prstTxWarp>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endParaRPr lang="en-US" sz="2400" b="1"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1" y="1419458"/>
            <a:ext cx="7918648" cy="3233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5912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42AD0607-FEFC-4E64-A8B9-145A5BEBD586}"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77</a:t>
            </a:fld>
            <a:endParaRPr lang="en-US" altLang="en-US">
              <a:solidFill>
                <a:srgbClr val="898989"/>
              </a:solidFill>
              <a:latin typeface="Calibri" panose="020F0502020204030204" pitchFamily="34" charset="0"/>
            </a:endParaRP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xmlns="" id="{18BC4526-FE77-424F-92D7-472DC5449A19}"/>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9C881D60-DBC5-41EC-84CE-7556D1D9CA6E}"/>
              </a:ext>
            </a:extLst>
          </p:cNvPr>
          <p:cNvSpPr>
            <a:spLocks noGrp="1"/>
          </p:cNvSpPr>
          <p:nvPr>
            <p:ph type="title"/>
          </p:nvPr>
        </p:nvSpPr>
        <p:spPr>
          <a:xfrm>
            <a:off x="1416050" y="-14289"/>
            <a:ext cx="77279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12" name="Title 1">
            <a:extLst>
              <a:ext uri="{FF2B5EF4-FFF2-40B4-BE49-F238E27FC236}">
                <a16:creationId xmlns:a16="http://schemas.microsoft.com/office/drawing/2014/main" xmlns="" id="{21BB25D2-AB8F-47D1-A65C-BBF77E1C3BB9}"/>
              </a:ext>
            </a:extLst>
          </p:cNvPr>
          <p:cNvSpPr txBox="1">
            <a:spLocks/>
          </p:cNvSpPr>
          <p:nvPr/>
        </p:nvSpPr>
        <p:spPr>
          <a:xfrm>
            <a:off x="1767114" y="895044"/>
            <a:ext cx="597323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GB" sz="3200" dirty="0"/>
              <a:t>Binary to ASCII Code Conversion</a:t>
            </a:r>
          </a:p>
        </p:txBody>
      </p:sp>
      <p:sp>
        <p:nvSpPr>
          <p:cNvPr id="14" name="Title 1">
            <a:extLst>
              <a:ext uri="{FF2B5EF4-FFF2-40B4-BE49-F238E27FC236}">
                <a16:creationId xmlns:a16="http://schemas.microsoft.com/office/drawing/2014/main" xmlns="" id="{23A4DF5F-4EBA-4EF9-A121-9A739F701B43}"/>
              </a:ext>
            </a:extLst>
          </p:cNvPr>
          <p:cNvSpPr txBox="1">
            <a:spLocks/>
          </p:cNvSpPr>
          <p:nvPr/>
        </p:nvSpPr>
        <p:spPr bwMode="auto">
          <a:xfrm>
            <a:off x="0" y="1219197"/>
            <a:ext cx="1767114"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21" bIns="45720" numCol="1" anchor="ctr" anchorCtr="0" compatLnSpc="1">
            <a:prstTxWarp prst="textNoShape">
              <a:avLst/>
            </a:prstTxWarp>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endParaRPr lang="en-US" sz="2400" b="1"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384071"/>
            <a:ext cx="8062665" cy="5473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69444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E5C7E67D-26E1-4BEC-B4A5-ED453B3E5C9E}"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78</a:t>
            </a:fld>
            <a:endParaRPr lang="en-US" altLang="en-US">
              <a:solidFill>
                <a:srgbClr val="898989"/>
              </a:solidFill>
              <a:latin typeface="Calibri" panose="020F0502020204030204" pitchFamily="34" charset="0"/>
            </a:endParaRP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24423D76-7ACF-EB40-9D15-5E7306095C4D}"/>
              </a:ext>
            </a:extLst>
          </p:cNvPr>
          <p:cNvSpPr txBox="1">
            <a:spLocks/>
          </p:cNvSpPr>
          <p:nvPr/>
        </p:nvSpPr>
        <p:spPr bwMode="auto">
          <a:xfrm>
            <a:off x="457200" y="1717696"/>
            <a:ext cx="8286750" cy="437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18BC4526-FE77-424F-92D7-472DC5449A19}"/>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9C881D60-DBC5-41EC-84CE-7556D1D9CA6E}"/>
              </a:ext>
            </a:extLst>
          </p:cNvPr>
          <p:cNvSpPr>
            <a:spLocks noGrp="1"/>
          </p:cNvSpPr>
          <p:nvPr>
            <p:ph type="title"/>
          </p:nvPr>
        </p:nvSpPr>
        <p:spPr>
          <a:xfrm>
            <a:off x="1416050" y="-14289"/>
            <a:ext cx="77279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11" name="Title 1">
            <a:extLst>
              <a:ext uri="{FF2B5EF4-FFF2-40B4-BE49-F238E27FC236}">
                <a16:creationId xmlns:a16="http://schemas.microsoft.com/office/drawing/2014/main" xmlns="" id="{A2C77E70-2134-4752-83DB-D4299C80EF2D}"/>
              </a:ext>
            </a:extLst>
          </p:cNvPr>
          <p:cNvSpPr txBox="1">
            <a:spLocks/>
          </p:cNvSpPr>
          <p:nvPr/>
        </p:nvSpPr>
        <p:spPr>
          <a:xfrm>
            <a:off x="1767114" y="881397"/>
            <a:ext cx="597323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ASCII Code to Binary Conversion</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476621"/>
            <a:ext cx="8507288" cy="27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8965" y="4077072"/>
            <a:ext cx="6549302" cy="2007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78369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FF998010-4FAF-4344-9A3E-4AF5B8499B09}"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79</a:t>
            </a:fld>
            <a:endParaRPr lang="en-US" altLang="en-US">
              <a:solidFill>
                <a:srgbClr val="898989"/>
              </a:solidFill>
              <a:latin typeface="Calibri" panose="020F0502020204030204" pitchFamily="34" charset="0"/>
            </a:endParaRP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24423D76-7ACF-EB40-9D15-5E7306095C4D}"/>
              </a:ext>
            </a:extLst>
          </p:cNvPr>
          <p:cNvSpPr txBox="1">
            <a:spLocks/>
          </p:cNvSpPr>
          <p:nvPr/>
        </p:nvSpPr>
        <p:spPr bwMode="auto">
          <a:xfrm>
            <a:off x="457200" y="1412775"/>
            <a:ext cx="8286750" cy="5080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1600" dirty="0">
                <a:latin typeface="Times New Roman" panose="02020603050405020304" pitchFamily="18" charset="0"/>
                <a:cs typeface="Times New Roman" panose="02020603050405020304" pitchFamily="18" charset="0"/>
              </a:rPr>
              <a:t>The microprocessor cannot recognize BCD numbers; it adds any two numbers in binary. In BCD addition, any number larger than 9 (from A to F) is invalid and needs to be adjusted by adding 6 in binary. </a:t>
            </a:r>
          </a:p>
          <a:p>
            <a:pPr algn="just"/>
            <a:r>
              <a:rPr lang="en-US" sz="1600" dirty="0">
                <a:latin typeface="Times New Roman" panose="02020603050405020304" pitchFamily="18" charset="0"/>
                <a:cs typeface="Times New Roman" panose="02020603050405020304" pitchFamily="18" charset="0"/>
              </a:rPr>
              <a:t>E.g. A:  0000 1010 </a:t>
            </a:r>
          </a:p>
          <a:p>
            <a:pPr marL="0" indent="0" algn="just">
              <a:buNone/>
            </a:pPr>
            <a:r>
              <a:rPr lang="en-US" sz="1600" dirty="0">
                <a:latin typeface="Times New Roman" panose="02020603050405020304" pitchFamily="18" charset="0"/>
                <a:cs typeface="Times New Roman" panose="02020603050405020304" pitchFamily="18" charset="0"/>
              </a:rPr>
              <a:t>	+  0000 0110 </a:t>
            </a:r>
          </a:p>
          <a:p>
            <a:pPr marL="0" indent="0" algn="just">
              <a:buNone/>
            </a:pPr>
            <a:r>
              <a:rPr lang="en-US" sz="1600" dirty="0">
                <a:latin typeface="Times New Roman" panose="02020603050405020304" pitchFamily="18" charset="0"/>
                <a:cs typeface="Times New Roman" panose="02020603050405020304" pitchFamily="18" charset="0"/>
              </a:rPr>
              <a:t>	   0001 0000 	10 BCD </a:t>
            </a:r>
          </a:p>
          <a:p>
            <a:pPr marL="0" indent="0" algn="just">
              <a:buNone/>
            </a:pPr>
            <a:r>
              <a:rPr lang="en-US" sz="1600" dirty="0">
                <a:latin typeface="Times New Roman" panose="02020603050405020304" pitchFamily="18" charset="0"/>
                <a:cs typeface="Times New Roman" panose="02020603050405020304" pitchFamily="18" charset="0"/>
              </a:rPr>
              <a:t>A special instruction called DAA performs the function of adjusting a BCD sum in 8085. It uses the AC flag to sense that the value of the least four bits is larger than 9 and adjusts the bits to BCD value. Similarly, it uses CY flag to adjust the most significant four bits. </a:t>
            </a:r>
          </a:p>
          <a:p>
            <a:pPr marL="0" indent="0" algn="just">
              <a:buNone/>
            </a:pPr>
            <a:r>
              <a:rPr lang="en-US" sz="1600" dirty="0">
                <a:latin typeface="Times New Roman" panose="02020603050405020304" pitchFamily="18" charset="0"/>
                <a:cs typeface="Times New Roman" panose="02020603050405020304" pitchFamily="18" charset="0"/>
              </a:rPr>
              <a:t>E.g. Add BCD 77 and 48 </a:t>
            </a:r>
          </a:p>
          <a:p>
            <a:pPr marL="0" indent="0" algn="just">
              <a:buNone/>
            </a:pPr>
            <a:r>
              <a:rPr lang="en-US" sz="1600" dirty="0">
                <a:latin typeface="Times New Roman" panose="02020603050405020304" pitchFamily="18" charset="0"/>
                <a:cs typeface="Times New Roman" panose="02020603050405020304" pitchFamily="18" charset="0"/>
              </a:rPr>
              <a:t>	77	= 0111 0111 </a:t>
            </a:r>
          </a:p>
          <a:p>
            <a:pPr marL="0" indent="0" algn="just">
              <a:buNone/>
            </a:pPr>
            <a:r>
              <a:rPr lang="en-US" sz="1600" dirty="0">
                <a:latin typeface="Times New Roman" panose="02020603050405020304" pitchFamily="18" charset="0"/>
                <a:cs typeface="Times New Roman" panose="02020603050405020304" pitchFamily="18" charset="0"/>
              </a:rPr>
              <a:t>	+48	= 0100 1000 </a:t>
            </a:r>
          </a:p>
          <a:p>
            <a:pPr marL="0" indent="0" algn="just">
              <a:buNone/>
            </a:pPr>
            <a:r>
              <a:rPr lang="en-US" sz="1600" dirty="0">
                <a:latin typeface="Times New Roman" panose="02020603050405020304" pitchFamily="18" charset="0"/>
                <a:cs typeface="Times New Roman" panose="02020603050405020304" pitchFamily="18" charset="0"/>
              </a:rPr>
              <a:t>	125 	= 1011 1111 </a:t>
            </a:r>
          </a:p>
          <a:p>
            <a:pPr marL="0" indent="0" algn="just">
              <a:buNone/>
            </a:pPr>
            <a:r>
              <a:rPr lang="en-US" sz="1600" dirty="0">
                <a:latin typeface="Times New Roman" panose="02020603050405020304" pitchFamily="18" charset="0"/>
                <a:cs typeface="Times New Roman" panose="02020603050405020304" pitchFamily="18" charset="0"/>
              </a:rPr>
              <a:t>		          +0110 </a:t>
            </a:r>
          </a:p>
          <a:p>
            <a:pPr marL="0" indent="0" algn="just">
              <a:buNone/>
            </a:pPr>
            <a:r>
              <a:rPr lang="en-US" sz="1600" dirty="0">
                <a:latin typeface="Times New Roman" panose="02020603050405020304" pitchFamily="18" charset="0"/>
                <a:cs typeface="Times New Roman" panose="02020603050405020304" pitchFamily="18" charset="0"/>
              </a:rPr>
              <a:t>		         1 0101 </a:t>
            </a:r>
          </a:p>
          <a:p>
            <a:pPr marL="0" indent="0" algn="just">
              <a:buNone/>
            </a:pPr>
            <a:r>
              <a:rPr lang="en-US" sz="1600" dirty="0">
                <a:latin typeface="Times New Roman" panose="02020603050405020304" pitchFamily="18" charset="0"/>
                <a:cs typeface="Times New Roman" panose="02020603050405020304" pitchFamily="18" charset="0"/>
              </a:rPr>
              <a:t>		+0110 </a:t>
            </a:r>
          </a:p>
          <a:p>
            <a:pPr marL="0" indent="0" algn="just">
              <a:buNone/>
            </a:pPr>
            <a:r>
              <a:rPr lang="en-US" sz="1600" dirty="0">
                <a:latin typeface="Times New Roman" panose="02020603050405020304" pitchFamily="18" charset="0"/>
                <a:cs typeface="Times New Roman" panose="02020603050405020304" pitchFamily="18" charset="0"/>
              </a:rPr>
              <a:t>	CY	=   0010 0101	 25 BCD</a:t>
            </a:r>
          </a:p>
        </p:txBody>
      </p:sp>
      <p:pic>
        <p:nvPicPr>
          <p:cNvPr id="9" name="Picture 8">
            <a:extLst>
              <a:ext uri="{FF2B5EF4-FFF2-40B4-BE49-F238E27FC236}">
                <a16:creationId xmlns:a16="http://schemas.microsoft.com/office/drawing/2014/main" xmlns="" id="{18BC4526-FE77-424F-92D7-472DC5449A19}"/>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9C881D60-DBC5-41EC-84CE-7556D1D9CA6E}"/>
              </a:ext>
            </a:extLst>
          </p:cNvPr>
          <p:cNvSpPr>
            <a:spLocks noGrp="1"/>
          </p:cNvSpPr>
          <p:nvPr>
            <p:ph type="title"/>
          </p:nvPr>
        </p:nvSpPr>
        <p:spPr>
          <a:xfrm>
            <a:off x="1416050" y="-14289"/>
            <a:ext cx="77279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11" name="Title 1">
            <a:extLst>
              <a:ext uri="{FF2B5EF4-FFF2-40B4-BE49-F238E27FC236}">
                <a16:creationId xmlns:a16="http://schemas.microsoft.com/office/drawing/2014/main" xmlns="" id="{A2C77E70-2134-4752-83DB-D4299C80EF2D}"/>
              </a:ext>
            </a:extLst>
          </p:cNvPr>
          <p:cNvSpPr txBox="1">
            <a:spLocks/>
          </p:cNvSpPr>
          <p:nvPr/>
        </p:nvSpPr>
        <p:spPr>
          <a:xfrm>
            <a:off x="1767114" y="923750"/>
            <a:ext cx="597323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BCD Addition</a:t>
            </a:r>
          </a:p>
        </p:txBody>
      </p:sp>
      <p:cxnSp>
        <p:nvCxnSpPr>
          <p:cNvPr id="7" name="Straight Connector 6"/>
          <p:cNvCxnSpPr/>
          <p:nvPr/>
        </p:nvCxnSpPr>
        <p:spPr>
          <a:xfrm flipH="1">
            <a:off x="1582756" y="2780928"/>
            <a:ext cx="1045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411760" y="4797152"/>
            <a:ext cx="11521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446818" y="5301208"/>
            <a:ext cx="10820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2411760" y="5877272"/>
            <a:ext cx="10820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627784" y="2924944"/>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635896" y="6093296"/>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446818" y="5904483"/>
            <a:ext cx="180966" cy="29778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a:solidFill>
                    <a:schemeClr val="bg1"/>
                  </a:solidFill>
                </a:ln>
                <a:solidFill>
                  <a:schemeClr val="bg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1274284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ontent Placeholder 2">
            <a:extLst>
              <a:ext uri="{FF2B5EF4-FFF2-40B4-BE49-F238E27FC236}">
                <a16:creationId xmlns:a16="http://schemas.microsoft.com/office/drawing/2014/main" xmlns="" id="{AD1DC8A3-3869-4219-B5C4-F545BA90D12D}"/>
              </a:ext>
            </a:extLst>
          </p:cNvPr>
          <p:cNvSpPr>
            <a:spLocks noGrp="1"/>
          </p:cNvSpPr>
          <p:nvPr>
            <p:ph idx="1"/>
          </p:nvPr>
        </p:nvSpPr>
        <p:spPr>
          <a:xfrm>
            <a:off x="533400" y="1143000"/>
            <a:ext cx="8229600" cy="4525963"/>
          </a:xfrm>
        </p:spPr>
        <p:txBody>
          <a:bodyPr/>
          <a:lstStyle/>
          <a:p>
            <a:pPr eaLnBrk="1" hangingPunct="1">
              <a:buFont typeface="Arial" panose="020B0604020202020204" pitchFamily="34" charset="0"/>
              <a:buNone/>
            </a:pPr>
            <a:endParaRPr lang="en-US" altLang="en-US" sz="1800" dirty="0"/>
          </a:p>
          <a:p>
            <a:pPr marL="0" indent="0" eaLnBrk="1" hangingPunct="1">
              <a:buNone/>
            </a:pPr>
            <a:endParaRPr lang="en-US" altLang="en-US" sz="1800" dirty="0"/>
          </a:p>
          <a:p>
            <a:pPr eaLnBrk="1" hangingPunct="1">
              <a:buFont typeface="Arial" panose="020B0604020202020204" pitchFamily="34" charset="0"/>
              <a:buNone/>
            </a:pPr>
            <a:endParaRPr lang="en-US" altLang="en-US" sz="1800" dirty="0"/>
          </a:p>
        </p:txBody>
      </p:sp>
      <p:sp>
        <p:nvSpPr>
          <p:cNvPr id="4" name="Date Placeholder 3">
            <a:extLst>
              <a:ext uri="{FF2B5EF4-FFF2-40B4-BE49-F238E27FC236}">
                <a16:creationId xmlns:a16="http://schemas.microsoft.com/office/drawing/2014/main" xmlns="" id="{EE16BEAB-00C1-4B0D-A9E5-3CD729451CC6}"/>
              </a:ext>
            </a:extLst>
          </p:cNvPr>
          <p:cNvSpPr>
            <a:spLocks noGrp="1"/>
          </p:cNvSpPr>
          <p:nvPr>
            <p:ph type="dt" sz="quarter" idx="10"/>
          </p:nvPr>
        </p:nvSpPr>
        <p:spPr/>
        <p:txBody>
          <a:bodyPr/>
          <a:lstStyle/>
          <a:p>
            <a:pPr>
              <a:defRPr/>
            </a:pPr>
            <a:fld id="{E20603CF-0087-4C6F-9427-602C1A4EF0D7}" type="datetime1">
              <a:rPr lang="en-US" smtClean="0"/>
              <a:t>3/22/2023</a:t>
            </a:fld>
            <a:endParaRPr lang="en-US"/>
          </a:p>
        </p:txBody>
      </p:sp>
      <p:sp>
        <p:nvSpPr>
          <p:cNvPr id="5" name="Footer Placeholder 4">
            <a:extLst>
              <a:ext uri="{FF2B5EF4-FFF2-40B4-BE49-F238E27FC236}">
                <a16:creationId xmlns:a16="http://schemas.microsoft.com/office/drawing/2014/main" xmlns="" id="{3471A5A8-BBE0-4E87-9E1B-562C64644510}"/>
              </a:ext>
            </a:extLst>
          </p:cNvPr>
          <p:cNvSpPr>
            <a:spLocks noGrp="1"/>
          </p:cNvSpPr>
          <p:nvPr>
            <p:ph type="ftr" sz="quarter" idx="11"/>
          </p:nvPr>
        </p:nvSpPr>
        <p:spPr>
          <a:xfrm>
            <a:off x="2339752" y="6338020"/>
            <a:ext cx="5688632" cy="35013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3C02CC17-C64B-42D1-A3A4-D773380B84F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3D8D99B-8618-4652-A0C7-7A46D9FD1D0A}" type="slidenum">
              <a:rPr lang="en-US" altLang="en-US">
                <a:solidFill>
                  <a:srgbClr val="898989"/>
                </a:solidFill>
                <a:latin typeface="Calibri" panose="020F0502020204030204" pitchFamily="34" charset="0"/>
              </a:rPr>
              <a:pPr eaLnBrk="1" hangingPunct="1"/>
              <a:t>8</a:t>
            </a:fld>
            <a:endParaRPr lang="en-US" altLang="en-US" dirty="0">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FE4785AE-8FDB-4FC7-8926-810C685905C7}"/>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endParaRPr lang="en-US" sz="3200" dirty="0"/>
          </a:p>
        </p:txBody>
      </p:sp>
      <p:pic>
        <p:nvPicPr>
          <p:cNvPr id="4103" name="Picture 2" descr="E:\NIET\Project\xLogo11.png.pagespeed.ic.pydHLuCQEZ.png">
            <a:extLst>
              <a:ext uri="{FF2B5EF4-FFF2-40B4-BE49-F238E27FC236}">
                <a16:creationId xmlns:a16="http://schemas.microsoft.com/office/drawing/2014/main" xmlns="" id="{A312278C-FAD5-4F0D-9A54-796E3D3E8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D6DE7709-BF61-A14C-9A14-C439B3CA199F}"/>
              </a:ext>
            </a:extLst>
          </p:cNvPr>
          <p:cNvSpPr txBox="1">
            <a:spLocks/>
          </p:cNvSpPr>
          <p:nvPr/>
        </p:nvSpPr>
        <p:spPr bwMode="auto">
          <a:xfrm>
            <a:off x="742950" y="1772816"/>
            <a:ext cx="8130268" cy="422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Arial" panose="020B0604020202020204" pitchFamily="34" charset="0"/>
              <a:buNone/>
            </a:pPr>
            <a:r>
              <a:rPr lang="en-GB" altLang="en-US" sz="2800" b="1" dirty="0"/>
              <a:t>The student should be able to</a:t>
            </a:r>
            <a:endParaRPr lang="en-US" altLang="en-US" sz="2200" dirty="0"/>
          </a:p>
          <a:p>
            <a:pPr algn="just" eaLnBrk="1" hangingPunct="1"/>
            <a:r>
              <a:rPr lang="en-GB" altLang="en-US" sz="2200" dirty="0"/>
              <a:t> Understand the functional block diagram and fundamental operation of 8-bit microprocessor(INTEL 8085)</a:t>
            </a:r>
          </a:p>
          <a:p>
            <a:pPr marL="0" indent="0" algn="just" eaLnBrk="1" hangingPunct="1">
              <a:buNone/>
            </a:pPr>
            <a:endParaRPr lang="en-GB" altLang="en-US" sz="2200" dirty="0"/>
          </a:p>
          <a:p>
            <a:pPr algn="just" eaLnBrk="1" hangingPunct="1"/>
            <a:r>
              <a:rPr lang="en-GB" altLang="en-US" sz="2200" dirty="0"/>
              <a:t>Learn programming skill in assembly language of 8085/86 </a:t>
            </a:r>
          </a:p>
          <a:p>
            <a:pPr algn="just" eaLnBrk="1" hangingPunct="1"/>
            <a:endParaRPr lang="en-GB" altLang="en-US" sz="2200" dirty="0"/>
          </a:p>
          <a:p>
            <a:pPr algn="just" eaLnBrk="1" hangingPunct="1"/>
            <a:r>
              <a:rPr lang="en-GB" altLang="en-US" sz="2200" dirty="0"/>
              <a:t>Understand the knowledge of basic functional operation of 16-bit microprocessor(INTEL 8086)</a:t>
            </a:r>
          </a:p>
          <a:p>
            <a:pPr algn="just" eaLnBrk="1" hangingPunct="1"/>
            <a:endParaRPr lang="en-GB" altLang="en-US" sz="2200" dirty="0"/>
          </a:p>
          <a:p>
            <a:pPr algn="just" eaLnBrk="1" hangingPunct="1"/>
            <a:r>
              <a:rPr lang="en-GB" altLang="en-US" sz="2200" dirty="0"/>
              <a:t>Acquire basic knowledge of programming and interfacing with peripheral IC’s</a:t>
            </a:r>
          </a:p>
          <a:p>
            <a:pPr marL="0" indent="0" eaLnBrk="1" hangingPunct="1">
              <a:buNone/>
            </a:pPr>
            <a:endParaRPr lang="en-US" altLang="en-US" sz="1800" dirty="0"/>
          </a:p>
          <a:p>
            <a:pPr eaLnBrk="1" hangingPunct="1">
              <a:buFont typeface="Arial" panose="020B0604020202020204" pitchFamily="34" charset="0"/>
              <a:buNone/>
            </a:pPr>
            <a:endParaRPr lang="en-US" altLang="en-US" sz="1800" dirty="0"/>
          </a:p>
        </p:txBody>
      </p:sp>
      <p:pic>
        <p:nvPicPr>
          <p:cNvPr id="9" name="Picture 8">
            <a:extLst>
              <a:ext uri="{FF2B5EF4-FFF2-40B4-BE49-F238E27FC236}">
                <a16:creationId xmlns:a16="http://schemas.microsoft.com/office/drawing/2014/main" xmlns="" id="{29A85579-B082-4CC2-B2C3-E257828848B1}"/>
              </a:ext>
            </a:extLst>
          </p:cNvPr>
          <p:cNvPicPr>
            <a:picLocks noChangeAspect="1"/>
          </p:cNvPicPr>
          <p:nvPr/>
        </p:nvPicPr>
        <p:blipFill>
          <a:blip r:embed="rId4" cstate="print"/>
          <a:stretch>
            <a:fillRect/>
          </a:stretch>
        </p:blipFill>
        <p:spPr>
          <a:xfrm>
            <a:off x="0" y="-1"/>
            <a:ext cx="1371600" cy="879475"/>
          </a:xfrm>
          <a:prstGeom prst="rect">
            <a:avLst/>
          </a:prstGeom>
        </p:spPr>
      </p:pic>
      <p:sp>
        <p:nvSpPr>
          <p:cNvPr id="12" name="Title 1">
            <a:extLst>
              <a:ext uri="{FF2B5EF4-FFF2-40B4-BE49-F238E27FC236}">
                <a16:creationId xmlns:a16="http://schemas.microsoft.com/office/drawing/2014/main" xmlns="" id="{6F0F0C04-8F95-49CF-994C-481852723B80}"/>
              </a:ext>
            </a:extLst>
          </p:cNvPr>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13" name="Title 1">
            <a:extLst>
              <a:ext uri="{FF2B5EF4-FFF2-40B4-BE49-F238E27FC236}">
                <a16:creationId xmlns:a16="http://schemas.microsoft.com/office/drawing/2014/main" xmlns="" id="{A072DC88-DBBE-42F8-832A-B8F453A48773}"/>
              </a:ext>
            </a:extLst>
          </p:cNvPr>
          <p:cNvSpPr txBox="1">
            <a:spLocks/>
          </p:cNvSpPr>
          <p:nvPr/>
        </p:nvSpPr>
        <p:spPr>
          <a:xfrm>
            <a:off x="2937892" y="1109680"/>
            <a:ext cx="3268216" cy="52320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Course Objective</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D5AB9E6A-E9D2-4C76-8ACA-62BFC0788B25}"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80</a:t>
            </a:fld>
            <a:endParaRPr lang="en-US" altLang="en-US">
              <a:solidFill>
                <a:srgbClr val="898989"/>
              </a:solidFill>
              <a:latin typeface="Calibri" panose="020F0502020204030204" pitchFamily="34" charset="0"/>
            </a:endParaRP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xmlns="" id="{18BC4526-FE77-424F-92D7-472DC5449A19}"/>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9C881D60-DBC5-41EC-84CE-7556D1D9CA6E}"/>
              </a:ext>
            </a:extLst>
          </p:cNvPr>
          <p:cNvSpPr>
            <a:spLocks noGrp="1"/>
          </p:cNvSpPr>
          <p:nvPr>
            <p:ph type="title"/>
          </p:nvPr>
        </p:nvSpPr>
        <p:spPr>
          <a:xfrm>
            <a:off x="1416050" y="-14289"/>
            <a:ext cx="77279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11" name="Title 1">
            <a:extLst>
              <a:ext uri="{FF2B5EF4-FFF2-40B4-BE49-F238E27FC236}">
                <a16:creationId xmlns:a16="http://schemas.microsoft.com/office/drawing/2014/main" xmlns="" id="{A2C77E70-2134-4752-83DB-D4299C80EF2D}"/>
              </a:ext>
            </a:extLst>
          </p:cNvPr>
          <p:cNvSpPr txBox="1">
            <a:spLocks/>
          </p:cNvSpPr>
          <p:nvPr/>
        </p:nvSpPr>
        <p:spPr>
          <a:xfrm>
            <a:off x="1767114" y="923750"/>
            <a:ext cx="597323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BCD Addition (2-digit)</a:t>
            </a:r>
          </a:p>
        </p:txBody>
      </p:sp>
      <p:pic>
        <p:nvPicPr>
          <p:cNvPr id="18" name="Content Placeholder 3" descr="New Doc 2018-04-17_4.jpg">
            <a:extLst>
              <a:ext uri="{FF2B5EF4-FFF2-40B4-BE49-F238E27FC236}">
                <a16:creationId xmlns:a16="http://schemas.microsoft.com/office/drawing/2014/main" xmlns="" id="{B0BCE445-7057-4C5C-9D68-D1F610B27D30}"/>
              </a:ext>
            </a:extLst>
          </p:cNvPr>
          <p:cNvPicPr>
            <a:picLocks noChangeAspect="1"/>
          </p:cNvPicPr>
          <p:nvPr/>
        </p:nvPicPr>
        <p:blipFill>
          <a:blip r:embed="rId4"/>
          <a:stretch>
            <a:fillRect/>
          </a:stretch>
        </p:blipFill>
        <p:spPr bwMode="auto">
          <a:xfrm>
            <a:off x="723900" y="1528098"/>
            <a:ext cx="777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57086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8BE1C855-D326-4B34-B069-3C6B8B2C3483}"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81</a:t>
            </a:fld>
            <a:endParaRPr lang="en-US" altLang="en-US">
              <a:solidFill>
                <a:srgbClr val="898989"/>
              </a:solidFill>
              <a:latin typeface="Calibri" panose="020F0502020204030204" pitchFamily="34" charset="0"/>
            </a:endParaRP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xmlns="" id="{18BC4526-FE77-424F-92D7-472DC5449A19}"/>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9C881D60-DBC5-41EC-84CE-7556D1D9CA6E}"/>
              </a:ext>
            </a:extLst>
          </p:cNvPr>
          <p:cNvSpPr>
            <a:spLocks noGrp="1"/>
          </p:cNvSpPr>
          <p:nvPr>
            <p:ph type="title"/>
          </p:nvPr>
        </p:nvSpPr>
        <p:spPr>
          <a:xfrm>
            <a:off x="1416050" y="-14289"/>
            <a:ext cx="77279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11" name="Title 1">
            <a:extLst>
              <a:ext uri="{FF2B5EF4-FFF2-40B4-BE49-F238E27FC236}">
                <a16:creationId xmlns:a16="http://schemas.microsoft.com/office/drawing/2014/main" xmlns="" id="{A2C77E70-2134-4752-83DB-D4299C80EF2D}"/>
              </a:ext>
            </a:extLst>
          </p:cNvPr>
          <p:cNvSpPr txBox="1">
            <a:spLocks/>
          </p:cNvSpPr>
          <p:nvPr/>
        </p:nvSpPr>
        <p:spPr>
          <a:xfrm>
            <a:off x="1767114" y="923750"/>
            <a:ext cx="597323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BCD Addition (4-digit)</a:t>
            </a:r>
          </a:p>
        </p:txBody>
      </p:sp>
      <p:pic>
        <p:nvPicPr>
          <p:cNvPr id="18" name="Content Placeholder 3" descr="New Doc 2018-04-16_11.jpg">
            <a:extLst>
              <a:ext uri="{FF2B5EF4-FFF2-40B4-BE49-F238E27FC236}">
                <a16:creationId xmlns:a16="http://schemas.microsoft.com/office/drawing/2014/main" xmlns="" id="{D34864E5-5130-4268-8AD2-97B351DD675C}"/>
              </a:ext>
            </a:extLst>
          </p:cNvPr>
          <p:cNvPicPr>
            <a:picLocks noChangeAspect="1"/>
          </p:cNvPicPr>
          <p:nvPr/>
        </p:nvPicPr>
        <p:blipFill>
          <a:blip r:embed="rId4"/>
          <a:stretch>
            <a:fillRect/>
          </a:stretch>
        </p:blipFill>
        <p:spPr bwMode="auto">
          <a:xfrm>
            <a:off x="971600" y="1692275"/>
            <a:ext cx="7639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52682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2DAD5087-C4DF-4923-9A03-9BA3C4C76BCC}"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82</a:t>
            </a:fld>
            <a:endParaRPr lang="en-US" altLang="en-US">
              <a:solidFill>
                <a:srgbClr val="898989"/>
              </a:solidFill>
              <a:latin typeface="Calibri" panose="020F0502020204030204" pitchFamily="34" charset="0"/>
            </a:endParaRP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xmlns="" id="{18BC4526-FE77-424F-92D7-472DC5449A19}"/>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9C881D60-DBC5-41EC-84CE-7556D1D9CA6E}"/>
              </a:ext>
            </a:extLst>
          </p:cNvPr>
          <p:cNvSpPr>
            <a:spLocks noGrp="1"/>
          </p:cNvSpPr>
          <p:nvPr>
            <p:ph type="title"/>
          </p:nvPr>
        </p:nvSpPr>
        <p:spPr>
          <a:xfrm>
            <a:off x="1416050" y="-14289"/>
            <a:ext cx="77279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12" name="Title 1">
            <a:extLst>
              <a:ext uri="{FF2B5EF4-FFF2-40B4-BE49-F238E27FC236}">
                <a16:creationId xmlns:a16="http://schemas.microsoft.com/office/drawing/2014/main" xmlns="" id="{0CFDDE63-1F8C-40DB-AE11-9C5062F0C813}"/>
              </a:ext>
            </a:extLst>
          </p:cNvPr>
          <p:cNvSpPr txBox="1">
            <a:spLocks/>
          </p:cNvSpPr>
          <p:nvPr/>
        </p:nvSpPr>
        <p:spPr>
          <a:xfrm>
            <a:off x="1767114" y="923750"/>
            <a:ext cx="597323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BCD Subtraction</a:t>
            </a:r>
          </a:p>
        </p:txBody>
      </p:sp>
      <p:pic>
        <p:nvPicPr>
          <p:cNvPr id="13" name="Content Placeholder 9" descr="New Doc 2018-04-16_9.jpg">
            <a:extLst>
              <a:ext uri="{FF2B5EF4-FFF2-40B4-BE49-F238E27FC236}">
                <a16:creationId xmlns:a16="http://schemas.microsoft.com/office/drawing/2014/main" xmlns="" id="{92D016D6-EE91-4247-B665-0575277C9CB2}"/>
              </a:ext>
            </a:extLst>
          </p:cNvPr>
          <p:cNvPicPr>
            <a:picLocks noChangeAspect="1"/>
          </p:cNvPicPr>
          <p:nvPr/>
        </p:nvPicPr>
        <p:blipFill>
          <a:blip r:embed="rId4"/>
          <a:stretch>
            <a:fillRect/>
          </a:stretch>
        </p:blipFill>
        <p:spPr bwMode="auto">
          <a:xfrm>
            <a:off x="457200" y="1676400"/>
            <a:ext cx="82296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57621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5FA134F2-7BF2-4069-B1F2-E9B0E2E29249}"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83</a:t>
            </a:fld>
            <a:endParaRPr lang="en-US" altLang="en-US">
              <a:solidFill>
                <a:srgbClr val="898989"/>
              </a:solidFill>
              <a:latin typeface="Calibri" panose="020F0502020204030204" pitchFamily="34" charset="0"/>
            </a:endParaRP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24423D76-7ACF-EB40-9D15-5E7306095C4D}"/>
              </a:ext>
            </a:extLst>
          </p:cNvPr>
          <p:cNvSpPr txBox="1">
            <a:spLocks/>
          </p:cNvSpPr>
          <p:nvPr/>
        </p:nvSpPr>
        <p:spPr bwMode="auto">
          <a:xfrm>
            <a:off x="457200" y="1717696"/>
            <a:ext cx="8286750" cy="437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8085 performs subtraction operation by using 2’s complement and the steps used are:</a:t>
            </a:r>
          </a:p>
          <a:p>
            <a:pPr marL="0" indent="0">
              <a:buNone/>
            </a:pPr>
            <a:r>
              <a:rPr lang="en-US" sz="1600" dirty="0">
                <a:latin typeface="Times New Roman" panose="02020603050405020304" pitchFamily="18" charset="0"/>
                <a:cs typeface="Times New Roman" panose="02020603050405020304" pitchFamily="18" charset="0"/>
              </a:rPr>
              <a:t>1) Converts the subtrahend (the number to be subtracted) into its 1’s complement.</a:t>
            </a:r>
          </a:p>
          <a:p>
            <a:pPr marL="0" indent="0">
              <a:buNone/>
            </a:pPr>
            <a:r>
              <a:rPr lang="en-US" sz="1600" dirty="0">
                <a:latin typeface="Times New Roman" panose="02020603050405020304" pitchFamily="18" charset="0"/>
                <a:cs typeface="Times New Roman" panose="02020603050405020304" pitchFamily="18" charset="0"/>
              </a:rPr>
              <a:t>2) Adds 1 to 1’s complement to obtain 2’s complement of the subtrahend.</a:t>
            </a:r>
          </a:p>
          <a:p>
            <a:pPr marL="0" indent="0">
              <a:buNone/>
            </a:pPr>
            <a:r>
              <a:rPr lang="en-US" sz="1600" dirty="0">
                <a:latin typeface="Times New Roman" panose="02020603050405020304" pitchFamily="18" charset="0"/>
                <a:cs typeface="Times New Roman" panose="02020603050405020304" pitchFamily="18" charset="0"/>
              </a:rPr>
              <a:t>3) Adds 2’s complement to the minuend (the contents of the accumulator).</a:t>
            </a:r>
          </a:p>
          <a:p>
            <a:pPr marL="0" indent="0">
              <a:buNone/>
            </a:pPr>
            <a:r>
              <a:rPr lang="en-US" sz="1600" dirty="0">
                <a:latin typeface="Times New Roman" panose="02020603050405020304" pitchFamily="18" charset="0"/>
                <a:cs typeface="Times New Roman" panose="02020603050405020304" pitchFamily="18" charset="0"/>
              </a:rPr>
              <a:t>4) Complements the carry flag.</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E.g. MVI A, 97H 			65H:  0 1 1 0 0 1 0 1</a:t>
            </a:r>
          </a:p>
          <a:p>
            <a:pPr marL="0" indent="0">
              <a:buNone/>
            </a:pPr>
            <a:r>
              <a:rPr lang="en-US" sz="1600" dirty="0">
                <a:latin typeface="Times New Roman" panose="02020603050405020304" pitchFamily="18" charset="0"/>
                <a:cs typeface="Times New Roman" panose="02020603050405020304" pitchFamily="18" charset="0"/>
              </a:rPr>
              <a:t>        MVI B, 65H 	1’s complement of      65H : 1 0 0 1 1 0 1 0</a:t>
            </a:r>
          </a:p>
          <a:p>
            <a:pPr marL="0" indent="0">
              <a:buNone/>
            </a:pPr>
            <a:r>
              <a:rPr lang="en-US" sz="1600" dirty="0">
                <a:latin typeface="Times New Roman" panose="02020603050405020304" pitchFamily="18" charset="0"/>
                <a:cs typeface="Times New Roman" panose="02020603050405020304" pitchFamily="18" charset="0"/>
              </a:rPr>
              <a:t>        SUB B 				           +1</a:t>
            </a:r>
          </a:p>
          <a:p>
            <a:pPr marL="0" indent="0">
              <a:buNone/>
            </a:pPr>
            <a:r>
              <a:rPr lang="en-US" sz="1600" dirty="0">
                <a:latin typeface="Times New Roman" panose="02020603050405020304" pitchFamily="18" charset="0"/>
                <a:cs typeface="Times New Roman" panose="02020603050405020304" pitchFamily="18" charset="0"/>
              </a:rPr>
              <a:t>		2’s Complement of 65H:      1 0 0 1 1 0 1 1</a:t>
            </a:r>
          </a:p>
          <a:p>
            <a:pPr marL="0" indent="0">
              <a:buNone/>
            </a:pPr>
            <a:r>
              <a:rPr lang="en-US" sz="1600" dirty="0">
                <a:latin typeface="Times New Roman" panose="02020603050405020304" pitchFamily="18" charset="0"/>
                <a:cs typeface="Times New Roman" panose="02020603050405020304" pitchFamily="18" charset="0"/>
              </a:rPr>
              <a:t> 		97H: 		       + 1 0 0 1 0 1 1 1</a:t>
            </a:r>
          </a:p>
          <a:p>
            <a:pPr marL="0" indent="0">
              <a:buNone/>
            </a:pPr>
            <a:r>
              <a:rPr lang="en-US" sz="1600" dirty="0">
                <a:latin typeface="Times New Roman" panose="02020603050405020304" pitchFamily="18" charset="0"/>
                <a:cs typeface="Times New Roman" panose="02020603050405020304" pitchFamily="18" charset="0"/>
              </a:rPr>
              <a:t>				       1 0 0 1 1 0 0 1 0</a:t>
            </a:r>
          </a:p>
          <a:p>
            <a:pPr marL="0" indent="0">
              <a:buNone/>
            </a:pPr>
            <a:r>
              <a:rPr lang="en-US" sz="1600" dirty="0">
                <a:latin typeface="Times New Roman" panose="02020603050405020304" pitchFamily="18" charset="0"/>
                <a:cs typeface="Times New Roman" panose="02020603050405020304" pitchFamily="18" charset="0"/>
              </a:rPr>
              <a:t> 					32</a:t>
            </a:r>
          </a:p>
          <a:p>
            <a:pPr marL="0" indent="0">
              <a:buNone/>
            </a:pPr>
            <a:r>
              <a:rPr lang="en-US" sz="1600" dirty="0">
                <a:latin typeface="Times New Roman" panose="02020603050405020304" pitchFamily="18" charset="0"/>
                <a:cs typeface="Times New Roman" panose="02020603050405020304" pitchFamily="18" charset="0"/>
              </a:rPr>
              <a:t> 				      CY</a:t>
            </a:r>
          </a:p>
          <a:p>
            <a:pPr marL="0" indent="0">
              <a:buNone/>
            </a:pPr>
            <a:r>
              <a:rPr lang="en-US" sz="1600" dirty="0">
                <a:latin typeface="Times New Roman" panose="02020603050405020304" pitchFamily="18" charset="0"/>
                <a:cs typeface="Times New Roman" panose="02020603050405020304" pitchFamily="18" charset="0"/>
              </a:rPr>
              <a:t>		Complement carry = 0  A=32 CY=0</a:t>
            </a:r>
          </a:p>
        </p:txBody>
      </p:sp>
      <p:pic>
        <p:nvPicPr>
          <p:cNvPr id="9" name="Picture 8">
            <a:extLst>
              <a:ext uri="{FF2B5EF4-FFF2-40B4-BE49-F238E27FC236}">
                <a16:creationId xmlns:a16="http://schemas.microsoft.com/office/drawing/2014/main" xmlns="" id="{18BC4526-FE77-424F-92D7-472DC5449A19}"/>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9C881D60-DBC5-41EC-84CE-7556D1D9CA6E}"/>
              </a:ext>
            </a:extLst>
          </p:cNvPr>
          <p:cNvSpPr>
            <a:spLocks noGrp="1"/>
          </p:cNvSpPr>
          <p:nvPr>
            <p:ph type="title"/>
          </p:nvPr>
        </p:nvSpPr>
        <p:spPr>
          <a:xfrm>
            <a:off x="1416050" y="-14289"/>
            <a:ext cx="77279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11" name="Title 1">
            <a:extLst>
              <a:ext uri="{FF2B5EF4-FFF2-40B4-BE49-F238E27FC236}">
                <a16:creationId xmlns:a16="http://schemas.microsoft.com/office/drawing/2014/main" xmlns="" id="{A2C77E70-2134-4752-83DB-D4299C80EF2D}"/>
              </a:ext>
            </a:extLst>
          </p:cNvPr>
          <p:cNvSpPr txBox="1">
            <a:spLocks/>
          </p:cNvSpPr>
          <p:nvPr/>
        </p:nvSpPr>
        <p:spPr>
          <a:xfrm>
            <a:off x="1767114" y="1011857"/>
            <a:ext cx="597323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BCD Subtraction</a:t>
            </a:r>
          </a:p>
        </p:txBody>
      </p:sp>
      <p:cxnSp>
        <p:nvCxnSpPr>
          <p:cNvPr id="7" name="Straight Connector 6"/>
          <p:cNvCxnSpPr/>
          <p:nvPr/>
        </p:nvCxnSpPr>
        <p:spPr>
          <a:xfrm>
            <a:off x="4499992" y="4077072"/>
            <a:ext cx="1512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499992" y="4653136"/>
            <a:ext cx="1512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716016" y="4941168"/>
            <a:ext cx="1440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644008" y="5229200"/>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589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E04D8F2A-FBF0-4D51-817D-1D1DDBBA05BB}"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84</a:t>
            </a:fld>
            <a:endParaRPr lang="en-US" altLang="en-US">
              <a:solidFill>
                <a:srgbClr val="898989"/>
              </a:solidFill>
              <a:latin typeface="Calibri" panose="020F0502020204030204" pitchFamily="34" charset="0"/>
            </a:endParaRP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a:extLst>
              <a:ext uri="{FF2B5EF4-FFF2-40B4-BE49-F238E27FC236}">
                <a16:creationId xmlns:a16="http://schemas.microsoft.com/office/drawing/2014/main" xmlns="" id="{24423D76-7ACF-EB40-9D15-5E7306095C4D}"/>
              </a:ext>
            </a:extLst>
          </p:cNvPr>
          <p:cNvSpPr txBox="1">
            <a:spLocks/>
          </p:cNvSpPr>
          <p:nvPr/>
        </p:nvSpPr>
        <p:spPr bwMode="auto">
          <a:xfrm>
            <a:off x="457200" y="1412775"/>
            <a:ext cx="8286750" cy="5080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600" dirty="0"/>
              <a:t>B=97H, A=65H </a:t>
            </a:r>
          </a:p>
          <a:p>
            <a:pPr marL="0" indent="0" algn="just">
              <a:buNone/>
            </a:pPr>
            <a:r>
              <a:rPr lang="en-US" sz="1600" dirty="0"/>
              <a:t>97H: 	1 0 0 1 0 1 1 1 </a:t>
            </a:r>
          </a:p>
          <a:p>
            <a:pPr marL="0" indent="0" algn="just">
              <a:buNone/>
            </a:pPr>
            <a:r>
              <a:rPr lang="en-US" sz="1600" dirty="0"/>
              <a:t>	MVI B, 65H 	1’s complement of 97H:     0 1 1 0 1 0 0 0 </a:t>
            </a:r>
          </a:p>
          <a:p>
            <a:pPr marL="0" indent="0" algn="just">
              <a:buNone/>
            </a:pPr>
            <a:r>
              <a:rPr lang="en-US" sz="1600" dirty="0"/>
              <a:t>	SUB B 					         +1</a:t>
            </a:r>
          </a:p>
          <a:p>
            <a:pPr marL="0" indent="0" algn="just">
              <a:buNone/>
            </a:pPr>
            <a:r>
              <a:rPr lang="en-US" sz="1600" dirty="0"/>
              <a:t>			2’s Complement of 97H:     0 1 1 0 1 0 0 1 </a:t>
            </a:r>
          </a:p>
          <a:p>
            <a:pPr marL="0" indent="0" algn="just">
              <a:buNone/>
            </a:pPr>
            <a:r>
              <a:rPr lang="en-US" sz="1600" dirty="0"/>
              <a:t>				               65H:  + 0 1 1 0 0 1 0 1 </a:t>
            </a:r>
          </a:p>
          <a:p>
            <a:pPr marL="0" indent="0" algn="just">
              <a:buNone/>
            </a:pPr>
            <a:r>
              <a:rPr lang="en-US" sz="1600" dirty="0"/>
              <a:t>					      0 1 1 0 0 1 1 1 0 </a:t>
            </a:r>
          </a:p>
          <a:p>
            <a:pPr marL="0" indent="0" algn="just">
              <a:buNone/>
            </a:pPr>
            <a:r>
              <a:rPr lang="en-US" sz="1600" dirty="0"/>
              <a:t>					         (Result in 2’s complement form) </a:t>
            </a:r>
          </a:p>
          <a:p>
            <a:pPr marL="0" indent="0" algn="just">
              <a:buNone/>
            </a:pPr>
            <a:r>
              <a:rPr lang="en-US" sz="1600" dirty="0"/>
              <a:t>					      CY </a:t>
            </a:r>
          </a:p>
          <a:p>
            <a:pPr marL="0" indent="0" algn="just">
              <a:buNone/>
            </a:pPr>
            <a:r>
              <a:rPr lang="en-US" sz="1600" dirty="0"/>
              <a:t>CY=1, 	A= 	CE: 	1 1 0 0 1 1 1 1 0 </a:t>
            </a:r>
          </a:p>
          <a:p>
            <a:pPr marL="0" indent="0" algn="just">
              <a:buNone/>
            </a:pPr>
            <a:r>
              <a:rPr lang="en-US" sz="1600" dirty="0"/>
              <a:t>	1’s complement: 	0 0 1 1 0 0 0 0 1 </a:t>
            </a:r>
          </a:p>
          <a:p>
            <a:pPr marL="0" indent="0" algn="just">
              <a:buNone/>
            </a:pPr>
            <a:r>
              <a:rPr lang="en-US" sz="1600" dirty="0"/>
              <a:t>	2’s complement: 	0 0 1 1 0 0 0 1 0 </a:t>
            </a:r>
          </a:p>
          <a:p>
            <a:pPr marL="0" indent="0" algn="just">
              <a:buNone/>
            </a:pPr>
            <a:r>
              <a:rPr lang="en-US" sz="1600" dirty="0"/>
              <a:t>			            32 </a:t>
            </a:r>
            <a:endParaRPr lang="en-US" sz="1600" dirty="0">
              <a:latin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r>
              <a:rPr lang="en-US" sz="1600" dirty="0">
                <a:latin typeface="Times New Roman" panose="02020603050405020304" pitchFamily="18" charset="0"/>
                <a:cs typeface="Times New Roman" panose="02020603050405020304" pitchFamily="18" charset="0"/>
              </a:rPr>
              <a:t>		</a:t>
            </a:r>
          </a:p>
        </p:txBody>
      </p:sp>
      <p:pic>
        <p:nvPicPr>
          <p:cNvPr id="9" name="Picture 8">
            <a:extLst>
              <a:ext uri="{FF2B5EF4-FFF2-40B4-BE49-F238E27FC236}">
                <a16:creationId xmlns:a16="http://schemas.microsoft.com/office/drawing/2014/main" xmlns="" id="{18BC4526-FE77-424F-92D7-472DC5449A19}"/>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9C881D60-DBC5-41EC-84CE-7556D1D9CA6E}"/>
              </a:ext>
            </a:extLst>
          </p:cNvPr>
          <p:cNvSpPr>
            <a:spLocks noGrp="1"/>
          </p:cNvSpPr>
          <p:nvPr>
            <p:ph type="title"/>
          </p:nvPr>
        </p:nvSpPr>
        <p:spPr>
          <a:xfrm>
            <a:off x="1416050" y="-14289"/>
            <a:ext cx="77279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11" name="Title 1">
            <a:extLst>
              <a:ext uri="{FF2B5EF4-FFF2-40B4-BE49-F238E27FC236}">
                <a16:creationId xmlns:a16="http://schemas.microsoft.com/office/drawing/2014/main" xmlns="" id="{A2C77E70-2134-4752-83DB-D4299C80EF2D}"/>
              </a:ext>
            </a:extLst>
          </p:cNvPr>
          <p:cNvSpPr txBox="1">
            <a:spLocks/>
          </p:cNvSpPr>
          <p:nvPr/>
        </p:nvSpPr>
        <p:spPr>
          <a:xfrm>
            <a:off x="1767114" y="923750"/>
            <a:ext cx="597323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BCD Subtraction</a:t>
            </a:r>
          </a:p>
        </p:txBody>
      </p:sp>
      <p:cxnSp>
        <p:nvCxnSpPr>
          <p:cNvPr id="7" name="Straight Connector 6"/>
          <p:cNvCxnSpPr/>
          <p:nvPr/>
        </p:nvCxnSpPr>
        <p:spPr>
          <a:xfrm flipH="1">
            <a:off x="5436096" y="2564904"/>
            <a:ext cx="12961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3275856" y="4941168"/>
            <a:ext cx="12961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5436096" y="3212976"/>
            <a:ext cx="12961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5436096" y="3501008"/>
            <a:ext cx="0"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61843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xmlns="" id="{CB1A5BB2-91B3-4992-B972-5330E8EBF862}"/>
              </a:ext>
            </a:extLst>
          </p:cNvPr>
          <p:cNvSpPr>
            <a:spLocks noGrp="1"/>
          </p:cNvSpPr>
          <p:nvPr>
            <p:ph idx="1"/>
          </p:nvPr>
        </p:nvSpPr>
        <p:spPr>
          <a:xfrm>
            <a:off x="533400" y="1143000"/>
            <a:ext cx="8229600" cy="4525963"/>
          </a:xfrm>
        </p:spPr>
        <p:txBody>
          <a:bodyPr/>
          <a:lstStyle/>
          <a:p>
            <a:pPr marL="0" indent="0" eaLnBrk="1" hangingPunct="1">
              <a:buNone/>
            </a:pPr>
            <a:endParaRPr lang="en-GB" altLang="en-US" sz="1800" b="1" dirty="0"/>
          </a:p>
          <a:p>
            <a:pPr eaLnBrk="1" hangingPunct="1"/>
            <a:endParaRPr lang="en-GB" altLang="en-US" sz="1800" b="1" dirty="0"/>
          </a:p>
          <a:p>
            <a:pPr marL="0" indent="0" eaLnBrk="1" hangingPunct="1">
              <a:buNone/>
            </a:pPr>
            <a:endParaRPr lang="en-US" altLang="en-US" sz="1800" dirty="0"/>
          </a:p>
        </p:txBody>
      </p:sp>
      <p:sp>
        <p:nvSpPr>
          <p:cNvPr id="4" name="Date Placeholder 3">
            <a:extLst>
              <a:ext uri="{FF2B5EF4-FFF2-40B4-BE49-F238E27FC236}">
                <a16:creationId xmlns:a16="http://schemas.microsoft.com/office/drawing/2014/main" xmlns="" id="{6C86B626-CC9D-4047-A3A8-7CA44FE4A656}"/>
              </a:ext>
            </a:extLst>
          </p:cNvPr>
          <p:cNvSpPr>
            <a:spLocks noGrp="1"/>
          </p:cNvSpPr>
          <p:nvPr>
            <p:ph type="dt" sz="quarter" idx="10"/>
          </p:nvPr>
        </p:nvSpPr>
        <p:spPr/>
        <p:txBody>
          <a:bodyPr/>
          <a:lstStyle/>
          <a:p>
            <a:pPr>
              <a:defRPr/>
            </a:pPr>
            <a:fld id="{2F08F448-62E0-44EB-A599-D0DC85C4C6F2}" type="datetime1">
              <a:rPr lang="en-US" smtClean="0"/>
              <a:t>3/22/2023</a:t>
            </a:fld>
            <a:endParaRPr lang="en-US"/>
          </a:p>
        </p:txBody>
      </p:sp>
      <p:sp>
        <p:nvSpPr>
          <p:cNvPr id="5" name="Footer Placeholder 4">
            <a:extLst>
              <a:ext uri="{FF2B5EF4-FFF2-40B4-BE49-F238E27FC236}">
                <a16:creationId xmlns:a16="http://schemas.microsoft.com/office/drawing/2014/main" xmlns="" id="{DE838C19-EDC8-4A3A-B73C-D2787539B7BA}"/>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2EA51157-09C4-40DF-981A-9DAE8046851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B5E74F-4AB7-445B-9ABD-25028779865E}" type="slidenum">
              <a:rPr lang="en-US" altLang="en-US">
                <a:solidFill>
                  <a:srgbClr val="898989"/>
                </a:solidFill>
                <a:latin typeface="Calibri" panose="020F0502020204030204" pitchFamily="34" charset="0"/>
              </a:rPr>
              <a:pPr eaLnBrk="1" hangingPunct="1"/>
              <a:t>85</a:t>
            </a:fld>
            <a:endParaRPr lang="en-US" altLang="en-US">
              <a:solidFill>
                <a:srgbClr val="898989"/>
              </a:solidFill>
              <a:latin typeface="Calibri" panose="020F0502020204030204" pitchFamily="34" charset="0"/>
            </a:endParaRPr>
          </a:p>
        </p:txBody>
      </p:sp>
      <p:pic>
        <p:nvPicPr>
          <p:cNvPr id="8199" name="Picture 2" descr="E:\NIET\Project\xLogo11.png.pagespeed.ic.pydHLuCQEZ.png">
            <a:extLst>
              <a:ext uri="{FF2B5EF4-FFF2-40B4-BE49-F238E27FC236}">
                <a16:creationId xmlns:a16="http://schemas.microsoft.com/office/drawing/2014/main" xmlns="" id="{2178B47D-6C02-4A2D-8406-499D78D2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xmlns="" id="{18BC4526-FE77-424F-92D7-472DC5449A19}"/>
              </a:ext>
            </a:extLst>
          </p:cNvPr>
          <p:cNvPicPr>
            <a:picLocks noChangeAspect="1"/>
          </p:cNvPicPr>
          <p:nvPr/>
        </p:nvPicPr>
        <p:blipFill>
          <a:blip r:embed="rId3" cstate="print"/>
          <a:stretch>
            <a:fillRect/>
          </a:stretch>
        </p:blipFill>
        <p:spPr>
          <a:xfrm>
            <a:off x="0" y="-1"/>
            <a:ext cx="1371600" cy="879475"/>
          </a:xfrm>
          <a:prstGeom prst="rect">
            <a:avLst/>
          </a:prstGeom>
        </p:spPr>
      </p:pic>
      <p:sp>
        <p:nvSpPr>
          <p:cNvPr id="10" name="Title 1">
            <a:extLst>
              <a:ext uri="{FF2B5EF4-FFF2-40B4-BE49-F238E27FC236}">
                <a16:creationId xmlns:a16="http://schemas.microsoft.com/office/drawing/2014/main" xmlns="" id="{9C881D60-DBC5-41EC-84CE-7556D1D9CA6E}"/>
              </a:ext>
            </a:extLst>
          </p:cNvPr>
          <p:cNvSpPr>
            <a:spLocks noGrp="1"/>
          </p:cNvSpPr>
          <p:nvPr>
            <p:ph type="title"/>
          </p:nvPr>
        </p:nvSpPr>
        <p:spPr>
          <a:xfrm>
            <a:off x="1416050" y="-14289"/>
            <a:ext cx="77279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
        <p:nvSpPr>
          <p:cNvPr id="12" name="Title 1">
            <a:extLst>
              <a:ext uri="{FF2B5EF4-FFF2-40B4-BE49-F238E27FC236}">
                <a16:creationId xmlns:a16="http://schemas.microsoft.com/office/drawing/2014/main" xmlns="" id="{0CFDDE63-1F8C-40DB-AE11-9C5062F0C813}"/>
              </a:ext>
            </a:extLst>
          </p:cNvPr>
          <p:cNvSpPr txBox="1">
            <a:spLocks/>
          </p:cNvSpPr>
          <p:nvPr/>
        </p:nvSpPr>
        <p:spPr>
          <a:xfrm>
            <a:off x="1767114" y="923750"/>
            <a:ext cx="5973238" cy="48902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BCD Multiplication</a:t>
            </a:r>
          </a:p>
        </p:txBody>
      </p:sp>
      <p:pic>
        <p:nvPicPr>
          <p:cNvPr id="11" name="Content Placeholder 3" descr="New Doc 2018-04-16_10.jpg">
            <a:extLst>
              <a:ext uri="{FF2B5EF4-FFF2-40B4-BE49-F238E27FC236}">
                <a16:creationId xmlns:a16="http://schemas.microsoft.com/office/drawing/2014/main" xmlns="" id="{B8071715-4940-426A-B80D-3F51874CC82B}"/>
              </a:ext>
            </a:extLst>
          </p:cNvPr>
          <p:cNvPicPr>
            <a:picLocks noChangeAspect="1"/>
          </p:cNvPicPr>
          <p:nvPr/>
        </p:nvPicPr>
        <p:blipFill>
          <a:blip r:embed="rId4"/>
          <a:stretch>
            <a:fillRect/>
          </a:stretch>
        </p:blipFill>
        <p:spPr bwMode="auto">
          <a:xfrm>
            <a:off x="755576" y="1549324"/>
            <a:ext cx="7704856" cy="5308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08869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D28E02-90B7-4AC5-94A4-05A31E743ACE}" type="datetime1">
              <a:rPr lang="en-US" smtClean="0"/>
              <a:t>3/22/2023</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9" name="Title 1"/>
          <p:cNvSpPr txBox="1">
            <a:spLocks/>
          </p:cNvSpPr>
          <p:nvPr/>
        </p:nvSpPr>
        <p:spPr>
          <a:xfrm>
            <a:off x="1371600" y="0"/>
            <a:ext cx="77724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latin typeface="Times New Roman" panose="02020603050405020304" pitchFamily="18" charset="0"/>
                <a:cs typeface="Times New Roman" panose="02020603050405020304" pitchFamily="18" charset="0"/>
              </a:rPr>
              <a:t>Daily Quiz</a:t>
            </a:r>
            <a:endPar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10"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12" name="Picture 8" descr="Untitle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71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9">
            <a:extLst>
              <a:ext uri="{FF2B5EF4-FFF2-40B4-BE49-F238E27FC236}">
                <a16:creationId xmlns:a16="http://schemas.microsoft.com/office/drawing/2014/main" xmlns="" id="{08C41199-1DDA-4C64-9A9D-73485309EC58}"/>
              </a:ext>
            </a:extLst>
          </p:cNvPr>
          <p:cNvSpPr>
            <a:spLocks noGrp="1"/>
          </p:cNvSpPr>
          <p:nvPr>
            <p:ph type="ftr" sz="quarter" idx="11"/>
          </p:nvPr>
        </p:nvSpPr>
        <p:spPr>
          <a:xfrm>
            <a:off x="2514600" y="6403345"/>
            <a:ext cx="5029200" cy="365125"/>
          </a:xfrm>
        </p:spPr>
        <p:txBody>
          <a:bodyPr/>
          <a:lstStyle/>
          <a:p>
            <a:r>
              <a:rPr lang="it-IT" smtClean="0"/>
              <a:t>Shikha Singh              Microprocessor                  UNIT- 3</a:t>
            </a:r>
            <a:endParaRPr lang="en-US" dirty="0"/>
          </a:p>
        </p:txBody>
      </p:sp>
      <p:sp>
        <p:nvSpPr>
          <p:cNvPr id="11" name="TextBox 10">
            <a:extLst>
              <a:ext uri="{FF2B5EF4-FFF2-40B4-BE49-F238E27FC236}">
                <a16:creationId xmlns:a16="http://schemas.microsoft.com/office/drawing/2014/main" xmlns="" id="{566FDA27-9573-4FC1-89FB-1F462911C541}"/>
              </a:ext>
            </a:extLst>
          </p:cNvPr>
          <p:cNvSpPr txBox="1"/>
          <p:nvPr/>
        </p:nvSpPr>
        <p:spPr>
          <a:xfrm>
            <a:off x="381000" y="990600"/>
            <a:ext cx="8305800" cy="1631216"/>
          </a:xfrm>
          <a:prstGeom prst="rect">
            <a:avLst/>
          </a:prstGeom>
          <a:noFill/>
        </p:spPr>
        <p:txBody>
          <a:bodyPr wrap="square">
            <a:spAutoFit/>
          </a:bodyPr>
          <a:lstStyle/>
          <a:p>
            <a:pPr marL="342900" indent="-342900" algn="just"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PROM stands for:</a:t>
            </a:r>
          </a:p>
          <a:p>
            <a:pPr marL="1257300" lvl="2" indent="-457200" algn="just" eaLnBrk="1" hangingPunct="1">
              <a:buFont typeface="Calibri" panose="020F0502020204030204" pitchFamily="34" charset="0"/>
              <a:buAutoNum type="alphaUcPeriod"/>
            </a:pPr>
            <a:r>
              <a:rPr lang="en-US" altLang="en-US" sz="2000" b="1" dirty="0">
                <a:latin typeface="Times New Roman" panose="02020603050405020304" pitchFamily="18" charset="0"/>
                <a:cs typeface="Times New Roman" panose="02020603050405020304" pitchFamily="18" charset="0"/>
              </a:rPr>
              <a:t>Programmable read-only memory</a:t>
            </a:r>
          </a:p>
          <a:p>
            <a:pPr marL="1257300" lvl="2" indent="-457200" algn="just" eaLnBrk="1" hangingPunct="1">
              <a:buFont typeface="Calibri" panose="020F0502020204030204" pitchFamily="34" charset="0"/>
              <a:buAutoNum type="alphaUcPeriod"/>
            </a:pPr>
            <a:r>
              <a:rPr lang="en-US" altLang="en-US" sz="2000" dirty="0">
                <a:latin typeface="Times New Roman" panose="02020603050405020304" pitchFamily="18" charset="0"/>
                <a:cs typeface="Times New Roman" panose="02020603050405020304" pitchFamily="18" charset="0"/>
              </a:rPr>
              <a:t>Programmable read write memory</a:t>
            </a:r>
          </a:p>
          <a:p>
            <a:pPr marL="1257300" lvl="2" indent="-457200" algn="just" eaLnBrk="1" hangingPunct="1">
              <a:buFont typeface="Calibri" panose="020F0502020204030204" pitchFamily="34" charset="0"/>
              <a:buAutoNum type="alphaUcPeriod"/>
            </a:pPr>
            <a:r>
              <a:rPr lang="en-US" altLang="en-US" sz="2000" dirty="0">
                <a:latin typeface="Times New Roman" panose="02020603050405020304" pitchFamily="18" charset="0"/>
                <a:cs typeface="Times New Roman" panose="02020603050405020304" pitchFamily="18" charset="0"/>
              </a:rPr>
              <a:t>Programmer read and write memory</a:t>
            </a:r>
          </a:p>
          <a:p>
            <a:pPr marL="1257300" lvl="2" indent="-457200" algn="just" eaLnBrk="1" hangingPunct="1">
              <a:buFont typeface="Calibri" panose="020F0502020204030204" pitchFamily="34" charset="0"/>
              <a:buAutoNum type="alphaUcPeriod"/>
            </a:pPr>
            <a:r>
              <a:rPr lang="en-US" altLang="en-US" sz="2000" dirty="0">
                <a:latin typeface="Times New Roman" panose="02020603050405020304" pitchFamily="18" charset="0"/>
                <a:cs typeface="Times New Roman" panose="02020603050405020304" pitchFamily="18" charset="0"/>
              </a:rPr>
              <a:t>None of these</a:t>
            </a:r>
            <a:endParaRPr lang="en-IN" altLang="en-US" sz="20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xmlns="" id="{12B33D1E-AF47-4632-BDFE-41587BE299A2}"/>
              </a:ext>
            </a:extLst>
          </p:cNvPr>
          <p:cNvSpPr txBox="1"/>
          <p:nvPr/>
        </p:nvSpPr>
        <p:spPr>
          <a:xfrm>
            <a:off x="457200" y="2895600"/>
            <a:ext cx="8305800" cy="1938992"/>
          </a:xfrm>
          <a:prstGeom prst="rect">
            <a:avLst/>
          </a:prstGeom>
          <a:noFill/>
        </p:spPr>
        <p:txBody>
          <a:bodyPr wrap="square">
            <a:spAutoFit/>
          </a:bodyPr>
          <a:lstStyle/>
          <a:p>
            <a:pPr marL="342900" indent="-342900">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 The method of connecting a driving device to a loading device is known as ___________</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b="0" i="0" dirty="0">
                <a:effectLst/>
                <a:latin typeface="Times New Roman" panose="02020603050405020304" pitchFamily="18" charset="0"/>
                <a:cs typeface="Times New Roman" panose="02020603050405020304" pitchFamily="18" charset="0"/>
              </a:rPr>
              <a:t>a) Compatibility</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b="0" i="0" dirty="0">
                <a:effectLst/>
                <a:latin typeface="Times New Roman" panose="02020603050405020304" pitchFamily="18" charset="0"/>
                <a:cs typeface="Times New Roman" panose="02020603050405020304" pitchFamily="18" charset="0"/>
              </a:rPr>
              <a:t>b) </a:t>
            </a:r>
            <a:r>
              <a:rPr lang="en-US" sz="2000" b="1" i="0" dirty="0">
                <a:effectLst/>
                <a:latin typeface="Times New Roman" panose="02020603050405020304" pitchFamily="18" charset="0"/>
                <a:cs typeface="Times New Roman" panose="02020603050405020304" pitchFamily="18" charset="0"/>
              </a:rPr>
              <a:t>Interface</a:t>
            </a:r>
            <a:r>
              <a:rPr lang="en-US" sz="2000" b="0" i="0" dirty="0">
                <a:effectLst/>
                <a:latin typeface="Times New Roman" panose="02020603050405020304" pitchFamily="18" charset="0"/>
                <a:cs typeface="Times New Roman" panose="02020603050405020304" pitchFamily="18" charset="0"/>
              </a:rPr>
              <a:t/>
            </a:r>
            <a:br>
              <a:rPr lang="en-US" sz="2000" b="0" i="0" dirty="0">
                <a:effectLst/>
                <a:latin typeface="Times New Roman" panose="02020603050405020304" pitchFamily="18" charset="0"/>
                <a:cs typeface="Times New Roman" panose="02020603050405020304" pitchFamily="18" charset="0"/>
              </a:rPr>
            </a:br>
            <a:r>
              <a:rPr lang="en-US" sz="2000" b="0" i="0" dirty="0">
                <a:effectLst/>
                <a:latin typeface="Times New Roman" panose="02020603050405020304" pitchFamily="18" charset="0"/>
                <a:cs typeface="Times New Roman" panose="02020603050405020304" pitchFamily="18" charset="0"/>
              </a:rPr>
              <a:t>c) Sourcing</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b="0" i="0" dirty="0">
                <a:effectLst/>
                <a:latin typeface="Times New Roman" panose="02020603050405020304" pitchFamily="18" charset="0"/>
                <a:cs typeface="Times New Roman" panose="02020603050405020304" pitchFamily="18" charset="0"/>
              </a:rPr>
              <a:t>d) Sinking</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99454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FCB7B2A-81FC-4F68-925A-79C48F78484A}" type="datetime1">
              <a:rPr lang="en-US" smtClean="0"/>
              <a:t>3/22/2023</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9" name="Title 1"/>
          <p:cNvSpPr txBox="1">
            <a:spLocks/>
          </p:cNvSpPr>
          <p:nvPr/>
        </p:nvSpPr>
        <p:spPr>
          <a:xfrm>
            <a:off x="1371600" y="0"/>
            <a:ext cx="77724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latin typeface="Times New Roman" panose="02020603050405020304" pitchFamily="18" charset="0"/>
                <a:cs typeface="Times New Roman" panose="02020603050405020304" pitchFamily="18" charset="0"/>
              </a:rPr>
              <a:t>Weekly Assignment</a:t>
            </a:r>
            <a:endPar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10"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12" name="Picture 8" descr="Untitle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71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9">
            <a:extLst>
              <a:ext uri="{FF2B5EF4-FFF2-40B4-BE49-F238E27FC236}">
                <a16:creationId xmlns:a16="http://schemas.microsoft.com/office/drawing/2014/main" xmlns="" id="{08C41199-1DDA-4C64-9A9D-73485309EC58}"/>
              </a:ext>
            </a:extLst>
          </p:cNvPr>
          <p:cNvSpPr>
            <a:spLocks noGrp="1"/>
          </p:cNvSpPr>
          <p:nvPr>
            <p:ph type="ftr" sz="quarter" idx="11"/>
          </p:nvPr>
        </p:nvSpPr>
        <p:spPr>
          <a:xfrm>
            <a:off x="2514600" y="6403345"/>
            <a:ext cx="5029200" cy="365125"/>
          </a:xfrm>
        </p:spPr>
        <p:txBody>
          <a:bodyPr/>
          <a:lstStyle/>
          <a:p>
            <a:r>
              <a:rPr lang="it-IT" smtClean="0"/>
              <a:t>Shikha Singh              Microprocessor                  UNIT- 3</a:t>
            </a:r>
            <a:endParaRPr lang="en-US" dirty="0"/>
          </a:p>
        </p:txBody>
      </p:sp>
      <p:sp>
        <p:nvSpPr>
          <p:cNvPr id="11" name="TextBox 10">
            <a:extLst>
              <a:ext uri="{FF2B5EF4-FFF2-40B4-BE49-F238E27FC236}">
                <a16:creationId xmlns:a16="http://schemas.microsoft.com/office/drawing/2014/main" xmlns="" id="{67B5F604-C4B5-45FF-901A-45E835F4EAB0}"/>
              </a:ext>
            </a:extLst>
          </p:cNvPr>
          <p:cNvSpPr txBox="1"/>
          <p:nvPr/>
        </p:nvSpPr>
        <p:spPr>
          <a:xfrm>
            <a:off x="304800" y="914400"/>
            <a:ext cx="8382000" cy="4653646"/>
          </a:xfrm>
          <a:prstGeom prst="rect">
            <a:avLst/>
          </a:prstGeom>
          <a:noFill/>
        </p:spPr>
        <p:txBody>
          <a:bodyPr wrap="square">
            <a:spAutoFit/>
          </a:bodyPr>
          <a:lstStyle/>
          <a:p>
            <a:pPr algn="just">
              <a:lnSpc>
                <a:spcPct val="150000"/>
              </a:lnSpc>
            </a:pPr>
            <a:r>
              <a:rPr lang="en-US" sz="2000" b="0" i="0" u="none" strike="noStrike" baseline="0" dirty="0">
                <a:latin typeface="Times New Roman" panose="02020603050405020304" pitchFamily="18" charset="0"/>
                <a:cs typeface="Times New Roman" panose="02020603050405020304" pitchFamily="18" charset="0"/>
              </a:rPr>
              <a:t>1. What do you mean by tri-state devices? </a:t>
            </a:r>
          </a:p>
          <a:p>
            <a:pPr algn="just">
              <a:lnSpc>
                <a:spcPct val="150000"/>
              </a:lnSpc>
            </a:pPr>
            <a:r>
              <a:rPr lang="en-US" sz="2000" b="0" i="0" u="none" strike="noStrike" baseline="0" dirty="0">
                <a:latin typeface="Times New Roman" panose="02020603050405020304" pitchFamily="18" charset="0"/>
                <a:cs typeface="Times New Roman" panose="02020603050405020304" pitchFamily="18" charset="0"/>
              </a:rPr>
              <a:t>2. With the help of a neat symbol explain tri-state buffer. </a:t>
            </a:r>
          </a:p>
          <a:p>
            <a:pPr algn="just">
              <a:lnSpc>
                <a:spcPct val="150000"/>
              </a:lnSpc>
            </a:pPr>
            <a:r>
              <a:rPr lang="en-US" sz="2000" b="0" i="0" u="none" strike="noStrike" baseline="0" dirty="0">
                <a:latin typeface="Times New Roman" panose="02020603050405020304" pitchFamily="18" charset="0"/>
                <a:cs typeface="Times New Roman" panose="02020603050405020304" pitchFamily="18" charset="0"/>
              </a:rPr>
              <a:t>3. State function of buffer. </a:t>
            </a:r>
          </a:p>
          <a:p>
            <a:pPr algn="just">
              <a:lnSpc>
                <a:spcPct val="150000"/>
              </a:lnSpc>
            </a:pPr>
            <a:r>
              <a:rPr lang="en-US" sz="2000" b="0" i="0" u="none" strike="noStrike" baseline="0" dirty="0">
                <a:latin typeface="Times New Roman" panose="02020603050405020304" pitchFamily="18" charset="0"/>
                <a:cs typeface="Times New Roman" panose="02020603050405020304" pitchFamily="18" charset="0"/>
              </a:rPr>
              <a:t>4. Explain different types of encoder. </a:t>
            </a:r>
          </a:p>
          <a:p>
            <a:pPr algn="just">
              <a:lnSpc>
                <a:spcPct val="150000"/>
              </a:lnSpc>
            </a:pPr>
            <a:r>
              <a:rPr lang="en-US" sz="2000" b="0" i="0" u="none" strike="noStrike" baseline="0" dirty="0">
                <a:latin typeface="Times New Roman" panose="02020603050405020304" pitchFamily="18" charset="0"/>
                <a:cs typeface="Times New Roman" panose="02020603050405020304" pitchFamily="18" charset="0"/>
              </a:rPr>
              <a:t>5. With the help of neat block diagram explain 4 to 2 encoder. </a:t>
            </a:r>
          </a:p>
          <a:p>
            <a:pPr algn="just">
              <a:lnSpc>
                <a:spcPct val="150000"/>
              </a:lnSpc>
            </a:pPr>
            <a:r>
              <a:rPr lang="en-US" sz="2000" b="0" i="0" u="none" strike="noStrike" baseline="0" dirty="0">
                <a:latin typeface="Times New Roman" panose="02020603050405020304" pitchFamily="18" charset="0"/>
                <a:cs typeface="Times New Roman" panose="02020603050405020304" pitchFamily="18" charset="0"/>
              </a:rPr>
              <a:t>6. What do you mean by priority encoder? </a:t>
            </a:r>
          </a:p>
          <a:p>
            <a:pPr algn="just">
              <a:lnSpc>
                <a:spcPct val="150000"/>
              </a:lnSpc>
            </a:pPr>
            <a:r>
              <a:rPr lang="en-US" sz="2000" b="0" i="0" u="none" strike="noStrike" baseline="0" dirty="0">
                <a:latin typeface="Times New Roman" panose="02020603050405020304" pitchFamily="18" charset="0"/>
                <a:cs typeface="Times New Roman" panose="02020603050405020304" pitchFamily="18" charset="0"/>
              </a:rPr>
              <a:t>7. With the help of neat block diagram explain 8 to 3 encoder. </a:t>
            </a:r>
          </a:p>
          <a:p>
            <a:pPr algn="just">
              <a:lnSpc>
                <a:spcPct val="150000"/>
              </a:lnSpc>
            </a:pPr>
            <a:r>
              <a:rPr lang="en-US" sz="2000" b="0" i="0" u="none" strike="noStrike" baseline="0" dirty="0">
                <a:latin typeface="Times New Roman" panose="02020603050405020304" pitchFamily="18" charset="0"/>
                <a:cs typeface="Times New Roman" panose="02020603050405020304" pitchFamily="18" charset="0"/>
              </a:rPr>
              <a:t>8. Explain decoder in detail. </a:t>
            </a:r>
          </a:p>
          <a:p>
            <a:pPr algn="just">
              <a:lnSpc>
                <a:spcPct val="150000"/>
              </a:lnSpc>
            </a:pPr>
            <a:r>
              <a:rPr lang="en-US" sz="2000" b="0" i="0" u="none" strike="noStrike" baseline="0" dirty="0">
                <a:latin typeface="Times New Roman" panose="02020603050405020304" pitchFamily="18" charset="0"/>
                <a:cs typeface="Times New Roman" panose="02020603050405020304" pitchFamily="18" charset="0"/>
              </a:rPr>
              <a:t>9. With the help of neat block diagram explain 3 to 8 decoder. </a:t>
            </a:r>
          </a:p>
          <a:p>
            <a:pPr algn="just">
              <a:lnSpc>
                <a:spcPct val="150000"/>
              </a:lnSpc>
            </a:pPr>
            <a:r>
              <a:rPr lang="en-US" sz="2000" b="0" i="0" u="none" strike="noStrike" baseline="0" dirty="0">
                <a:latin typeface="Times New Roman" panose="02020603050405020304" pitchFamily="18" charset="0"/>
                <a:cs typeface="Times New Roman" panose="02020603050405020304" pitchFamily="18" charset="0"/>
              </a:rPr>
              <a:t>10. Explain the working of D flipflop.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12934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57FEDD4-D751-4BEF-9CAE-5D9D01A19361}" type="datetime1">
              <a:rPr lang="en-US" smtClean="0"/>
              <a:t>3/22/2023</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9" name="Title 1"/>
          <p:cNvSpPr txBox="1">
            <a:spLocks/>
          </p:cNvSpPr>
          <p:nvPr/>
        </p:nvSpPr>
        <p:spPr>
          <a:xfrm>
            <a:off x="1371600" y="0"/>
            <a:ext cx="77724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latin typeface="Times New Roman" panose="02020603050405020304" pitchFamily="18" charset="0"/>
                <a:cs typeface="Times New Roman" panose="02020603050405020304" pitchFamily="18" charset="0"/>
              </a:rPr>
              <a:t>Topic Links</a:t>
            </a:r>
            <a:endPar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10"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12" name="Picture 8" descr="Untitle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71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9">
            <a:extLst>
              <a:ext uri="{FF2B5EF4-FFF2-40B4-BE49-F238E27FC236}">
                <a16:creationId xmlns:a16="http://schemas.microsoft.com/office/drawing/2014/main" xmlns="" id="{08C41199-1DDA-4C64-9A9D-73485309EC58}"/>
              </a:ext>
            </a:extLst>
          </p:cNvPr>
          <p:cNvSpPr>
            <a:spLocks noGrp="1"/>
          </p:cNvSpPr>
          <p:nvPr>
            <p:ph type="ftr" sz="quarter" idx="11"/>
          </p:nvPr>
        </p:nvSpPr>
        <p:spPr>
          <a:xfrm>
            <a:off x="2514600" y="6403345"/>
            <a:ext cx="5029200" cy="365125"/>
          </a:xfrm>
        </p:spPr>
        <p:txBody>
          <a:bodyPr/>
          <a:lstStyle/>
          <a:p>
            <a:r>
              <a:rPr lang="it-IT" smtClean="0"/>
              <a:t>Shikha Singh              Microprocessor                  UNIT- 3</a:t>
            </a:r>
            <a:endParaRPr lang="en-US" dirty="0"/>
          </a:p>
        </p:txBody>
      </p:sp>
      <p:sp>
        <p:nvSpPr>
          <p:cNvPr id="13" name="TextBox 12">
            <a:extLst>
              <a:ext uri="{FF2B5EF4-FFF2-40B4-BE49-F238E27FC236}">
                <a16:creationId xmlns:a16="http://schemas.microsoft.com/office/drawing/2014/main" xmlns="" id="{38EBB271-F91C-415C-95F1-F7D6F7B3E540}"/>
              </a:ext>
            </a:extLst>
          </p:cNvPr>
          <p:cNvSpPr txBox="1"/>
          <p:nvPr/>
        </p:nvSpPr>
        <p:spPr>
          <a:xfrm>
            <a:off x="533400" y="1143000"/>
            <a:ext cx="7924800" cy="369332"/>
          </a:xfrm>
          <a:prstGeom prst="rect">
            <a:avLst/>
          </a:prstGeom>
          <a:noFill/>
        </p:spPr>
        <p:txBody>
          <a:bodyPr wrap="square">
            <a:spAutoFit/>
          </a:bodyPr>
          <a:lstStyle/>
          <a:p>
            <a:r>
              <a:rPr lang="en-IN" dirty="0">
                <a:hlinkClick r:id="rId4"/>
              </a:rPr>
              <a:t>https://www.youtube.com/watch?v=_EJDoLnJ5BM</a:t>
            </a:r>
            <a:r>
              <a:rPr lang="en-IN" dirty="0"/>
              <a:t> </a:t>
            </a:r>
          </a:p>
        </p:txBody>
      </p:sp>
      <p:sp>
        <p:nvSpPr>
          <p:cNvPr id="15" name="TextBox 14">
            <a:extLst>
              <a:ext uri="{FF2B5EF4-FFF2-40B4-BE49-F238E27FC236}">
                <a16:creationId xmlns:a16="http://schemas.microsoft.com/office/drawing/2014/main" xmlns="" id="{D505B930-0EB6-4E20-B280-6C38FC13218F}"/>
              </a:ext>
            </a:extLst>
          </p:cNvPr>
          <p:cNvSpPr txBox="1"/>
          <p:nvPr/>
        </p:nvSpPr>
        <p:spPr>
          <a:xfrm>
            <a:off x="533400" y="1845018"/>
            <a:ext cx="7696200" cy="369332"/>
          </a:xfrm>
          <a:prstGeom prst="rect">
            <a:avLst/>
          </a:prstGeom>
          <a:noFill/>
        </p:spPr>
        <p:txBody>
          <a:bodyPr wrap="square">
            <a:spAutoFit/>
          </a:bodyPr>
          <a:lstStyle/>
          <a:p>
            <a:r>
              <a:rPr lang="en-IN" dirty="0">
                <a:hlinkClick r:id="rId5"/>
              </a:rPr>
              <a:t>https://www.youtube.com/watch?v=bXOpC0z-8o8</a:t>
            </a:r>
            <a:r>
              <a:rPr lang="en-IN" dirty="0"/>
              <a:t> </a:t>
            </a:r>
          </a:p>
        </p:txBody>
      </p:sp>
    </p:spTree>
    <p:extLst>
      <p:ext uri="{BB962C8B-B14F-4D97-AF65-F5344CB8AC3E}">
        <p14:creationId xmlns:p14="http://schemas.microsoft.com/office/powerpoint/2010/main" val="31534980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a:extLst>
              <a:ext uri="{FF2B5EF4-FFF2-40B4-BE49-F238E27FC236}">
                <a16:creationId xmlns:a16="http://schemas.microsoft.com/office/drawing/2014/main" xmlns="" id="{4F91F51B-82A1-4238-9F68-8390E78123A5}"/>
              </a:ext>
            </a:extLst>
          </p:cNvPr>
          <p:cNvSpPr>
            <a:spLocks noGrp="1"/>
          </p:cNvSpPr>
          <p:nvPr>
            <p:ph idx="1"/>
          </p:nvPr>
        </p:nvSpPr>
        <p:spPr>
          <a:xfrm>
            <a:off x="456478" y="2356401"/>
            <a:ext cx="8229600" cy="4525963"/>
          </a:xfrm>
        </p:spPr>
        <p:txBody>
          <a:bodyPr/>
          <a:lstStyle/>
          <a:p>
            <a:pPr marL="0" indent="0" eaLnBrk="1" hangingPunct="1">
              <a:buNone/>
            </a:pPr>
            <a:endParaRPr lang="en-US" altLang="en-US" sz="2000" dirty="0"/>
          </a:p>
          <a:p>
            <a:pPr eaLnBrk="1" hangingPunct="1"/>
            <a:endParaRPr lang="en-US" altLang="en-US" sz="2000" dirty="0"/>
          </a:p>
          <a:p>
            <a:pPr eaLnBrk="1" hangingPunct="1"/>
            <a:r>
              <a:rPr lang="en-US" altLang="en-US" sz="2000" dirty="0" err="1"/>
              <a:t>Youtube</a:t>
            </a:r>
            <a:r>
              <a:rPr lang="en-US" altLang="en-US" sz="2000" dirty="0"/>
              <a:t>/other  Video Links</a:t>
            </a:r>
          </a:p>
          <a:p>
            <a:pPr eaLnBrk="1" hangingPunct="1"/>
            <a:r>
              <a:rPr lang="en-US" altLang="en-US" sz="2000" dirty="0">
                <a:hlinkClick r:id="rId2"/>
              </a:rPr>
              <a:t>https://www.youtube.com/watch?v=xBYhHC8_A6o</a:t>
            </a:r>
            <a:endParaRPr lang="en-US" altLang="en-US" sz="2000" dirty="0"/>
          </a:p>
          <a:p>
            <a:pPr eaLnBrk="1" hangingPunct="1"/>
            <a:r>
              <a:rPr lang="en-US" altLang="en-US" sz="2000" dirty="0">
                <a:hlinkClick r:id="rId3"/>
              </a:rPr>
              <a:t>https://www.youtube.com/watch?v=Xi_jRzyq42g</a:t>
            </a:r>
            <a:endParaRPr lang="en-US" altLang="en-US" sz="2000" dirty="0"/>
          </a:p>
          <a:p>
            <a:pPr eaLnBrk="1" hangingPunct="1"/>
            <a:r>
              <a:rPr lang="en-US" altLang="en-US" sz="2000" dirty="0">
                <a:hlinkClick r:id="rId3"/>
              </a:rPr>
              <a:t>https://www.youtube.com/watch?v=Xi_jRzyq42g</a:t>
            </a:r>
            <a:endParaRPr lang="en-US" altLang="en-US" sz="2000" dirty="0"/>
          </a:p>
          <a:p>
            <a:pPr eaLnBrk="1" hangingPunct="1"/>
            <a:endParaRPr lang="en-US" altLang="en-US" sz="2000" dirty="0"/>
          </a:p>
          <a:p>
            <a:pPr eaLnBrk="1" hangingPunct="1"/>
            <a:endParaRPr lang="en-US" altLang="en-US" sz="2000" dirty="0"/>
          </a:p>
          <a:p>
            <a:pPr eaLnBrk="1" hangingPunct="1"/>
            <a:endParaRPr lang="en-US" altLang="en-US" sz="2000" dirty="0"/>
          </a:p>
        </p:txBody>
      </p:sp>
      <p:sp>
        <p:nvSpPr>
          <p:cNvPr id="4" name="Date Placeholder 3">
            <a:extLst>
              <a:ext uri="{FF2B5EF4-FFF2-40B4-BE49-F238E27FC236}">
                <a16:creationId xmlns:a16="http://schemas.microsoft.com/office/drawing/2014/main" xmlns="" id="{D8B39F1F-B554-42DB-B087-08BC9AD02C33}"/>
              </a:ext>
            </a:extLst>
          </p:cNvPr>
          <p:cNvSpPr>
            <a:spLocks noGrp="1"/>
          </p:cNvSpPr>
          <p:nvPr>
            <p:ph type="dt" sz="quarter" idx="10"/>
          </p:nvPr>
        </p:nvSpPr>
        <p:spPr/>
        <p:txBody>
          <a:bodyPr/>
          <a:lstStyle/>
          <a:p>
            <a:pPr>
              <a:defRPr/>
            </a:pPr>
            <a:fld id="{BC5F61AE-1A4D-4AB6-A42D-A1EF0ABE7085}" type="datetime1">
              <a:rPr lang="en-US" smtClean="0"/>
              <a:t>3/22/2023</a:t>
            </a:fld>
            <a:endParaRPr lang="en-US" dirty="0"/>
          </a:p>
        </p:txBody>
      </p:sp>
      <p:sp>
        <p:nvSpPr>
          <p:cNvPr id="5" name="Footer Placeholder 4">
            <a:extLst>
              <a:ext uri="{FF2B5EF4-FFF2-40B4-BE49-F238E27FC236}">
                <a16:creationId xmlns:a16="http://schemas.microsoft.com/office/drawing/2014/main" xmlns="" id="{B07F0363-E9B5-42D8-A2C5-49CDE8C7D038}"/>
              </a:ext>
            </a:extLst>
          </p:cNvPr>
          <p:cNvSpPr>
            <a:spLocks noGrp="1"/>
          </p:cNvSpPr>
          <p:nvPr>
            <p:ph type="ftr" sz="quarter" idx="11"/>
          </p:nvPr>
        </p:nvSpPr>
        <p:spPr>
          <a:xfrm>
            <a:off x="2514600" y="6492899"/>
            <a:ext cx="50292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7ACC84CB-1855-4ADD-AD05-3946A7B5C1B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FFFA9F1-4C6A-4828-9E68-8CBA2F8F7304}" type="slidenum">
              <a:rPr lang="en-US" altLang="en-US">
                <a:solidFill>
                  <a:srgbClr val="898989"/>
                </a:solidFill>
                <a:latin typeface="Calibri" panose="020F0502020204030204" pitchFamily="34" charset="0"/>
              </a:rPr>
              <a:pPr eaLnBrk="1" hangingPunct="1"/>
              <a:t>89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CC094DE4-9AF7-436E-8075-BE78B73AC9AF}"/>
              </a:ext>
            </a:extLst>
          </p:cNvPr>
          <p:cNvSpPr txBox="1">
            <a:spLocks/>
          </p:cNvSpPr>
          <p:nvPr/>
        </p:nvSpPr>
        <p:spPr>
          <a:xfrm>
            <a:off x="938239" y="1338280"/>
            <a:ext cx="7772400" cy="857232"/>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Faculty Video Links, </a:t>
            </a:r>
            <a:r>
              <a:rPr lang="en-US" sz="3200" dirty="0" err="1"/>
              <a:t>Youtube</a:t>
            </a:r>
            <a:r>
              <a:rPr lang="en-US" sz="3200" dirty="0"/>
              <a:t> &amp; NPTEL Video Links and Online Courses Details  </a:t>
            </a:r>
          </a:p>
        </p:txBody>
      </p:sp>
      <p:pic>
        <p:nvPicPr>
          <p:cNvPr id="20487" name="Picture 2" descr="E:\NIET\Project\xLogo11.png.pagespeed.ic.pydHLuCQEZ.png">
            <a:extLst>
              <a:ext uri="{FF2B5EF4-FFF2-40B4-BE49-F238E27FC236}">
                <a16:creationId xmlns:a16="http://schemas.microsoft.com/office/drawing/2014/main" xmlns="" id="{15E43F14-4EE0-4AE2-86BF-28488E9A04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xmlns="" id="{2A328CA7-2E0A-41B8-AA78-EDD91EDB9304}"/>
              </a:ext>
            </a:extLst>
          </p:cNvPr>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a:extLst>
              <a:ext uri="{FF2B5EF4-FFF2-40B4-BE49-F238E27FC236}">
                <a16:creationId xmlns:a16="http://schemas.microsoft.com/office/drawing/2014/main" xmlns="" id="{94032FB7-FAF8-472E-9B95-30F43A1C6B06}"/>
              </a:ext>
            </a:extLst>
          </p:cNvPr>
          <p:cNvSpPr>
            <a:spLocks noGrp="1"/>
          </p:cNvSpPr>
          <p:nvPr>
            <p:ph idx="1"/>
          </p:nvPr>
        </p:nvSpPr>
        <p:spPr>
          <a:xfrm>
            <a:off x="495300" y="2060848"/>
            <a:ext cx="8229600" cy="4158952"/>
          </a:xfrm>
        </p:spPr>
        <p:txBody>
          <a:bodyPr/>
          <a:lstStyle/>
          <a:p>
            <a:pPr eaLnBrk="1" hangingPunct="1">
              <a:buNone/>
            </a:pPr>
            <a:r>
              <a:rPr lang="en-GB" altLang="en-US" sz="2200" b="1" dirty="0"/>
              <a:t>The student will be able to</a:t>
            </a:r>
          </a:p>
          <a:p>
            <a:pPr eaLnBrk="1" hangingPunct="1"/>
            <a:r>
              <a:rPr lang="en-GB" altLang="en-US" sz="2200" dirty="0">
                <a:solidFill>
                  <a:srgbClr val="FF0000"/>
                </a:solidFill>
              </a:rPr>
              <a:t>Apply a basic concept of digital fundamentals to Microprocessor based personal computer system</a:t>
            </a:r>
            <a:endParaRPr lang="en-US" altLang="en-US" sz="2200" dirty="0"/>
          </a:p>
          <a:p>
            <a:pPr eaLnBrk="1" hangingPunct="1"/>
            <a:r>
              <a:rPr lang="en-GB" altLang="en-US" sz="2200" dirty="0"/>
              <a:t>Analyze a detailed s/w &amp; h/w structure of the Microprocessor</a:t>
            </a:r>
            <a:endParaRPr lang="en-US" altLang="en-US" sz="2200" dirty="0"/>
          </a:p>
          <a:p>
            <a:pPr eaLnBrk="1" hangingPunct="1"/>
            <a:r>
              <a:rPr lang="en-GB" altLang="en-US" sz="2200" dirty="0"/>
              <a:t>illustrate how the different peripherals (8085/8086) are interfaced with Microprocessor</a:t>
            </a:r>
            <a:endParaRPr lang="en-US" altLang="en-US" sz="2200" dirty="0"/>
          </a:p>
          <a:p>
            <a:pPr eaLnBrk="1" hangingPunct="1"/>
            <a:r>
              <a:rPr lang="en-GB" altLang="en-US" sz="2200" dirty="0"/>
              <a:t>Analyze the properties of Microprocessor (8085/8086)</a:t>
            </a:r>
            <a:endParaRPr lang="en-US" altLang="en-US" sz="2200" dirty="0"/>
          </a:p>
          <a:p>
            <a:pPr eaLnBrk="1" hangingPunct="1"/>
            <a:r>
              <a:rPr lang="en-GB" altLang="en-US" sz="2200" dirty="0"/>
              <a:t>Evaluate the data transfer information through serial and parallel ports</a:t>
            </a:r>
            <a:endParaRPr lang="en-US" altLang="en-US" sz="2200" dirty="0"/>
          </a:p>
          <a:p>
            <a:pPr eaLnBrk="1" hangingPunct="1">
              <a:buFont typeface="Arial" panose="020B0604020202020204" pitchFamily="34" charset="0"/>
              <a:buNone/>
            </a:pPr>
            <a:endParaRPr lang="en-US" altLang="en-US" sz="1800" dirty="0"/>
          </a:p>
        </p:txBody>
      </p:sp>
      <p:sp>
        <p:nvSpPr>
          <p:cNvPr id="4" name="Date Placeholder 3">
            <a:extLst>
              <a:ext uri="{FF2B5EF4-FFF2-40B4-BE49-F238E27FC236}">
                <a16:creationId xmlns:a16="http://schemas.microsoft.com/office/drawing/2014/main" xmlns="" id="{E58E5D36-81D6-4237-87D4-76311FC203E1}"/>
              </a:ext>
            </a:extLst>
          </p:cNvPr>
          <p:cNvSpPr>
            <a:spLocks noGrp="1"/>
          </p:cNvSpPr>
          <p:nvPr>
            <p:ph type="dt" sz="quarter" idx="10"/>
          </p:nvPr>
        </p:nvSpPr>
        <p:spPr/>
        <p:txBody>
          <a:bodyPr/>
          <a:lstStyle/>
          <a:p>
            <a:pPr>
              <a:defRPr/>
            </a:pPr>
            <a:fld id="{7DC30A80-FF83-463E-A367-F9D0DBC101AA}" type="datetime1">
              <a:rPr lang="en-US" smtClean="0"/>
              <a:t>3/22/2023</a:t>
            </a:fld>
            <a:endParaRPr lang="en-US"/>
          </a:p>
        </p:txBody>
      </p:sp>
      <p:sp>
        <p:nvSpPr>
          <p:cNvPr id="5" name="Footer Placeholder 4">
            <a:extLst>
              <a:ext uri="{FF2B5EF4-FFF2-40B4-BE49-F238E27FC236}">
                <a16:creationId xmlns:a16="http://schemas.microsoft.com/office/drawing/2014/main" xmlns="" id="{A3D4FA80-3E32-43B3-A161-621226654F39}"/>
              </a:ext>
            </a:extLst>
          </p:cNvPr>
          <p:cNvSpPr>
            <a:spLocks noGrp="1"/>
          </p:cNvSpPr>
          <p:nvPr>
            <p:ph type="ftr" sz="quarter" idx="11"/>
          </p:nvPr>
        </p:nvSpPr>
        <p:spPr>
          <a:xfrm>
            <a:off x="2267744" y="6264189"/>
            <a:ext cx="54006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142C8BAF-0615-458F-BB12-701654C6064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BEDF4DB-DC25-45BC-A2C2-E35DBA58F329}" type="slidenum">
              <a:rPr lang="en-US" altLang="en-US">
                <a:solidFill>
                  <a:srgbClr val="898989"/>
                </a:solidFill>
                <a:latin typeface="Calibri" panose="020F0502020204030204" pitchFamily="34" charset="0"/>
              </a:rPr>
              <a:pPr eaLnBrk="1" hangingPunct="1"/>
              <a:t>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4EE7DD8B-8818-4B43-B0DF-3C60B34F47F0}"/>
              </a:ext>
            </a:extLst>
          </p:cNvPr>
          <p:cNvSpPr txBox="1">
            <a:spLocks/>
          </p:cNvSpPr>
          <p:nvPr/>
        </p:nvSpPr>
        <p:spPr>
          <a:xfrm>
            <a:off x="2937892" y="1245056"/>
            <a:ext cx="3268216" cy="52320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Course Outcome</a:t>
            </a:r>
          </a:p>
        </p:txBody>
      </p:sp>
      <p:pic>
        <p:nvPicPr>
          <p:cNvPr id="5127" name="Picture 2" descr="E:\NIET\Project\xLogo11.png.pagespeed.ic.pydHLuCQEZ.png">
            <a:extLst>
              <a:ext uri="{FF2B5EF4-FFF2-40B4-BE49-F238E27FC236}">
                <a16:creationId xmlns:a16="http://schemas.microsoft.com/office/drawing/2014/main" xmlns="" id="{107AF555-8530-4AF3-B5FC-F4C31C54C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xmlns="" id="{8B14B318-540F-4EE4-98B9-B4D17E828564}"/>
              </a:ext>
            </a:extLst>
          </p:cNvPr>
          <p:cNvPicPr>
            <a:picLocks noChangeAspect="1"/>
          </p:cNvPicPr>
          <p:nvPr/>
        </p:nvPicPr>
        <p:blipFill>
          <a:blip r:embed="rId4" cstate="print"/>
          <a:stretch>
            <a:fillRect/>
          </a:stretch>
        </p:blipFill>
        <p:spPr>
          <a:xfrm>
            <a:off x="0" y="-1"/>
            <a:ext cx="1371600" cy="879475"/>
          </a:xfrm>
          <a:prstGeom prst="rect">
            <a:avLst/>
          </a:prstGeom>
        </p:spPr>
      </p:pic>
      <p:sp>
        <p:nvSpPr>
          <p:cNvPr id="9" name="Title 1">
            <a:extLst>
              <a:ext uri="{FF2B5EF4-FFF2-40B4-BE49-F238E27FC236}">
                <a16:creationId xmlns:a16="http://schemas.microsoft.com/office/drawing/2014/main" xmlns="" id="{95610394-28B2-41A3-92BB-7F67DE1B0991}"/>
              </a:ext>
            </a:extLst>
          </p:cNvPr>
          <p:cNvSpPr>
            <a:spLocks noGrp="1"/>
          </p:cNvSpPr>
          <p:nvPr>
            <p:ph type="title"/>
          </p:nvPr>
        </p:nvSpPr>
        <p:spPr>
          <a:xfrm>
            <a:off x="1371600" y="0"/>
            <a:ext cx="7804150" cy="908049"/>
          </a:xfr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a:noAutofit/>
          </a:bodyPr>
          <a:lstStyle/>
          <a:p>
            <a:pPr>
              <a:defRPr/>
            </a:pPr>
            <a:r>
              <a:rPr lang="en-US" sz="2400" b="1" dirty="0">
                <a:latin typeface="Times New Roman" pitchFamily="18" charset="0"/>
                <a:cs typeface="Times New Roman" pitchFamily="18" charset="0"/>
              </a:rPr>
              <a:t>NOIDA INSTITUTE OF ENGINEERING AND TECHNOLOGY, GREATER NOIDA</a:t>
            </a:r>
            <a:endParaRPr lang="en-IN" sz="2400"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a:extLst>
              <a:ext uri="{FF2B5EF4-FFF2-40B4-BE49-F238E27FC236}">
                <a16:creationId xmlns:a16="http://schemas.microsoft.com/office/drawing/2014/main" xmlns="" id="{C71B846D-C6AD-4FF5-BE3A-2B8736D64C72}"/>
              </a:ext>
            </a:extLst>
          </p:cNvPr>
          <p:cNvSpPr>
            <a:spLocks noGrp="1"/>
          </p:cNvSpPr>
          <p:nvPr>
            <p:ph idx="1"/>
          </p:nvPr>
        </p:nvSpPr>
        <p:spPr>
          <a:xfrm>
            <a:off x="533400" y="1143000"/>
            <a:ext cx="8229600" cy="5214958"/>
          </a:xfrm>
        </p:spPr>
        <p:txBody>
          <a:bodyPr/>
          <a:lstStyle/>
          <a:p>
            <a:pPr algn="just" eaLnBrk="1" hangingPunct="1">
              <a:buNone/>
            </a:pPr>
            <a:r>
              <a:rPr lang="en-IN" altLang="en-US" sz="2200" dirty="0"/>
              <a:t>1)Single Flip-Flop can store ____ bits of information.</a:t>
            </a:r>
            <a:endParaRPr lang="en-US" altLang="en-US" sz="2200" dirty="0"/>
          </a:p>
          <a:p>
            <a:pPr algn="just" eaLnBrk="1" hangingPunct="1">
              <a:buNone/>
            </a:pPr>
            <a:r>
              <a:rPr lang="en-IN" altLang="en-US" sz="2200" dirty="0"/>
              <a:t>2)Which of the following components present in a computer?</a:t>
            </a:r>
          </a:p>
          <a:p>
            <a:pPr algn="just" eaLnBrk="1" hangingPunct="1">
              <a:buNone/>
            </a:pPr>
            <a:r>
              <a:rPr lang="en-IN" altLang="en-US" sz="2200" dirty="0"/>
              <a:t>  A. CPU, Memory</a:t>
            </a:r>
          </a:p>
          <a:p>
            <a:pPr algn="just" eaLnBrk="1" hangingPunct="1">
              <a:buNone/>
            </a:pPr>
            <a:r>
              <a:rPr lang="en-IN" altLang="en-US" sz="2200" dirty="0"/>
              <a:t>  B. Peripherals</a:t>
            </a:r>
          </a:p>
          <a:p>
            <a:pPr algn="just" eaLnBrk="1" hangingPunct="1">
              <a:buNone/>
            </a:pPr>
            <a:r>
              <a:rPr lang="en-IN" altLang="en-US" sz="2200" dirty="0"/>
              <a:t>  C. Both a &amp;amp; b</a:t>
            </a:r>
          </a:p>
          <a:p>
            <a:pPr algn="just" eaLnBrk="1" hangingPunct="1">
              <a:buNone/>
            </a:pPr>
            <a:r>
              <a:rPr lang="en-IN" altLang="en-US" sz="2200" dirty="0"/>
              <a:t>  D. None of the above</a:t>
            </a:r>
          </a:p>
          <a:p>
            <a:pPr algn="just" eaLnBrk="1" hangingPunct="1">
              <a:buNone/>
            </a:pPr>
            <a:r>
              <a:rPr lang="en-IN" altLang="en-US" sz="2200" dirty="0"/>
              <a:t>3)Program counter(PC) contains?</a:t>
            </a:r>
          </a:p>
          <a:p>
            <a:pPr algn="just" eaLnBrk="1" hangingPunct="1">
              <a:buNone/>
            </a:pPr>
            <a:r>
              <a:rPr lang="en-IN" altLang="en-US" sz="2200" dirty="0"/>
              <a:t>  A. Address of the current instruction</a:t>
            </a:r>
          </a:p>
          <a:p>
            <a:pPr algn="just" eaLnBrk="1" hangingPunct="1">
              <a:buNone/>
            </a:pPr>
            <a:r>
              <a:rPr lang="en-IN" altLang="en-US" sz="2200" dirty="0"/>
              <a:t>  B. Address of the next instruction to fetch</a:t>
            </a:r>
          </a:p>
          <a:p>
            <a:pPr algn="just" eaLnBrk="1" hangingPunct="1">
              <a:buNone/>
            </a:pPr>
            <a:r>
              <a:rPr lang="en-IN" altLang="en-US" sz="2200" dirty="0"/>
              <a:t>  C. Value of the operand</a:t>
            </a:r>
          </a:p>
          <a:p>
            <a:pPr algn="just" eaLnBrk="1" hangingPunct="1">
              <a:buNone/>
            </a:pPr>
            <a:r>
              <a:rPr lang="en-IN" altLang="en-US" sz="2200" dirty="0"/>
              <a:t>  D. starting address of the program</a:t>
            </a:r>
            <a:endParaRPr lang="en-US" altLang="en-US" sz="2200" dirty="0"/>
          </a:p>
        </p:txBody>
      </p:sp>
      <p:sp>
        <p:nvSpPr>
          <p:cNvPr id="4" name="Date Placeholder 3">
            <a:extLst>
              <a:ext uri="{FF2B5EF4-FFF2-40B4-BE49-F238E27FC236}">
                <a16:creationId xmlns:a16="http://schemas.microsoft.com/office/drawing/2014/main" xmlns="" id="{0149D25A-B66D-4333-9F63-83A68316E5F9}"/>
              </a:ext>
            </a:extLst>
          </p:cNvPr>
          <p:cNvSpPr>
            <a:spLocks noGrp="1"/>
          </p:cNvSpPr>
          <p:nvPr>
            <p:ph type="dt" sz="quarter" idx="10"/>
          </p:nvPr>
        </p:nvSpPr>
        <p:spPr/>
        <p:txBody>
          <a:bodyPr/>
          <a:lstStyle/>
          <a:p>
            <a:pPr>
              <a:defRPr/>
            </a:pPr>
            <a:fld id="{66F63E4D-6907-4782-A6C8-C7FB42DFB72D}" type="datetime1">
              <a:rPr lang="en-US" smtClean="0"/>
              <a:t>3/22/2023</a:t>
            </a:fld>
            <a:endParaRPr lang="en-US"/>
          </a:p>
        </p:txBody>
      </p:sp>
      <p:sp>
        <p:nvSpPr>
          <p:cNvPr id="5" name="Footer Placeholder 4">
            <a:extLst>
              <a:ext uri="{FF2B5EF4-FFF2-40B4-BE49-F238E27FC236}">
                <a16:creationId xmlns:a16="http://schemas.microsoft.com/office/drawing/2014/main" xmlns="" id="{B2B90D24-01BA-41B8-A539-11F2C7584CF6}"/>
              </a:ext>
            </a:extLst>
          </p:cNvPr>
          <p:cNvSpPr>
            <a:spLocks noGrp="1"/>
          </p:cNvSpPr>
          <p:nvPr>
            <p:ph type="ftr" sz="quarter" idx="11"/>
          </p:nvPr>
        </p:nvSpPr>
        <p:spPr>
          <a:xfrm>
            <a:off x="2123728" y="6224587"/>
            <a:ext cx="523684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D44C52E9-F1FE-455A-9C0B-0841260BC06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F2F2125-8D73-4F1C-B9D3-1394DE25B7D5}" type="slidenum">
              <a:rPr lang="en-US" altLang="en-US">
                <a:solidFill>
                  <a:srgbClr val="898989"/>
                </a:solidFill>
                <a:latin typeface="Calibri" panose="020F0502020204030204" pitchFamily="34" charset="0"/>
              </a:rPr>
              <a:pPr eaLnBrk="1" hangingPunct="1"/>
              <a:t>90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C85F0B68-A684-4F5A-B9B5-68D90767FC9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MCQ s</a:t>
            </a:r>
          </a:p>
        </p:txBody>
      </p:sp>
      <p:pic>
        <p:nvPicPr>
          <p:cNvPr id="23559" name="Picture 2" descr="E:\NIET\Project\xLogo11.png.pagespeed.ic.pydHLuCQEZ.png">
            <a:extLst>
              <a:ext uri="{FF2B5EF4-FFF2-40B4-BE49-F238E27FC236}">
                <a16:creationId xmlns:a16="http://schemas.microsoft.com/office/drawing/2014/main" xmlns="" id="{045D2EC3-3513-44C8-94FC-FE7E85D56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a:extLst>
              <a:ext uri="{FF2B5EF4-FFF2-40B4-BE49-F238E27FC236}">
                <a16:creationId xmlns:a16="http://schemas.microsoft.com/office/drawing/2014/main" xmlns="" id="{C71B846D-C6AD-4FF5-BE3A-2B8736D64C72}"/>
              </a:ext>
            </a:extLst>
          </p:cNvPr>
          <p:cNvSpPr>
            <a:spLocks noGrp="1"/>
          </p:cNvSpPr>
          <p:nvPr>
            <p:ph idx="1"/>
          </p:nvPr>
        </p:nvSpPr>
        <p:spPr>
          <a:xfrm>
            <a:off x="533400" y="1143000"/>
            <a:ext cx="8229600" cy="5214958"/>
          </a:xfrm>
        </p:spPr>
        <p:txBody>
          <a:bodyPr/>
          <a:lstStyle/>
          <a:p>
            <a:pPr algn="just" eaLnBrk="1" hangingPunct="1">
              <a:buNone/>
            </a:pPr>
            <a:r>
              <a:rPr lang="en-IN" altLang="en-US" sz="2200" dirty="0"/>
              <a:t>4)Instruction decoder</a:t>
            </a:r>
          </a:p>
          <a:p>
            <a:pPr algn="just" eaLnBrk="1" hangingPunct="1">
              <a:buNone/>
            </a:pPr>
            <a:r>
              <a:rPr lang="en-IN" altLang="en-US" sz="2200" dirty="0"/>
              <a:t>   A. Holds the address of the current instruction</a:t>
            </a:r>
          </a:p>
          <a:p>
            <a:pPr algn="just" eaLnBrk="1" hangingPunct="1">
              <a:buNone/>
            </a:pPr>
            <a:r>
              <a:rPr lang="en-IN" altLang="en-US" sz="2200" dirty="0"/>
              <a:t>   B. Contains next instruction to be fetch</a:t>
            </a:r>
          </a:p>
          <a:p>
            <a:pPr algn="just" eaLnBrk="1" hangingPunct="1">
              <a:buNone/>
            </a:pPr>
            <a:r>
              <a:rPr lang="en-IN" altLang="en-US" sz="2200" dirty="0"/>
              <a:t>   C. Decodes the OPCODE and generates control</a:t>
            </a:r>
          </a:p>
          <a:p>
            <a:pPr algn="just" eaLnBrk="1" hangingPunct="1">
              <a:buNone/>
            </a:pPr>
            <a:r>
              <a:rPr lang="en-IN" altLang="en-US" sz="2200" dirty="0"/>
              <a:t>       signals</a:t>
            </a:r>
          </a:p>
          <a:p>
            <a:pPr algn="just" eaLnBrk="1" hangingPunct="1">
              <a:buNone/>
            </a:pPr>
            <a:r>
              <a:rPr lang="en-IN" altLang="en-US" sz="2200" dirty="0"/>
              <a:t>   D. Fetches operands from memory</a:t>
            </a:r>
          </a:p>
          <a:p>
            <a:pPr algn="just" eaLnBrk="1" hangingPunct="1">
              <a:buNone/>
            </a:pPr>
            <a:r>
              <a:rPr lang="en-IN" altLang="en-US" sz="2200" dirty="0"/>
              <a:t>5)Decimal equivalent of(F4C) 16 is________________</a:t>
            </a:r>
          </a:p>
          <a:p>
            <a:pPr algn="just" eaLnBrk="1" hangingPunct="1">
              <a:buNone/>
            </a:pPr>
            <a:r>
              <a:rPr lang="en-IN" altLang="en-US" sz="2200" dirty="0"/>
              <a:t>6)ALU stands for</a:t>
            </a:r>
          </a:p>
          <a:p>
            <a:pPr algn="just" eaLnBrk="1" hangingPunct="1">
              <a:buNone/>
            </a:pPr>
            <a:r>
              <a:rPr lang="en-IN" altLang="en-US" sz="2200" dirty="0"/>
              <a:t>   A. Arithmetic Logic Unit</a:t>
            </a:r>
          </a:p>
          <a:p>
            <a:pPr algn="just" eaLnBrk="1" hangingPunct="1">
              <a:buNone/>
            </a:pPr>
            <a:r>
              <a:rPr lang="en-IN" altLang="en-US" sz="2200" dirty="0"/>
              <a:t>   B. Arithmetic Lower unit</a:t>
            </a:r>
          </a:p>
          <a:p>
            <a:pPr algn="just" eaLnBrk="1" hangingPunct="1">
              <a:buNone/>
            </a:pPr>
            <a:r>
              <a:rPr lang="en-IN" altLang="en-US" sz="2200" dirty="0"/>
              <a:t>   C. Addition Logic Unit</a:t>
            </a:r>
          </a:p>
          <a:p>
            <a:pPr algn="just" eaLnBrk="1" hangingPunct="1">
              <a:buNone/>
            </a:pPr>
            <a:r>
              <a:rPr lang="en-IN" altLang="en-US" sz="2200" dirty="0"/>
              <a:t>   D. AND Logic Unit</a:t>
            </a:r>
            <a:endParaRPr lang="en-US" altLang="en-US" sz="2200" dirty="0"/>
          </a:p>
        </p:txBody>
      </p:sp>
      <p:sp>
        <p:nvSpPr>
          <p:cNvPr id="4" name="Date Placeholder 3">
            <a:extLst>
              <a:ext uri="{FF2B5EF4-FFF2-40B4-BE49-F238E27FC236}">
                <a16:creationId xmlns:a16="http://schemas.microsoft.com/office/drawing/2014/main" xmlns="" id="{0149D25A-B66D-4333-9F63-83A68316E5F9}"/>
              </a:ext>
            </a:extLst>
          </p:cNvPr>
          <p:cNvSpPr>
            <a:spLocks noGrp="1"/>
          </p:cNvSpPr>
          <p:nvPr>
            <p:ph type="dt" sz="quarter" idx="10"/>
          </p:nvPr>
        </p:nvSpPr>
        <p:spPr/>
        <p:txBody>
          <a:bodyPr/>
          <a:lstStyle/>
          <a:p>
            <a:pPr>
              <a:defRPr/>
            </a:pPr>
            <a:fld id="{C63A4F73-BC17-4772-9C80-2E119195918D}" type="datetime1">
              <a:rPr lang="en-US" smtClean="0"/>
              <a:t>3/22/2023</a:t>
            </a:fld>
            <a:endParaRPr lang="en-US"/>
          </a:p>
        </p:txBody>
      </p:sp>
      <p:sp>
        <p:nvSpPr>
          <p:cNvPr id="5" name="Footer Placeholder 4">
            <a:extLst>
              <a:ext uri="{FF2B5EF4-FFF2-40B4-BE49-F238E27FC236}">
                <a16:creationId xmlns:a16="http://schemas.microsoft.com/office/drawing/2014/main" xmlns="" id="{B2B90D24-01BA-41B8-A539-11F2C7584CF6}"/>
              </a:ext>
            </a:extLst>
          </p:cNvPr>
          <p:cNvSpPr>
            <a:spLocks noGrp="1"/>
          </p:cNvSpPr>
          <p:nvPr>
            <p:ph type="ftr" sz="quarter" idx="11"/>
          </p:nvPr>
        </p:nvSpPr>
        <p:spPr>
          <a:xfrm>
            <a:off x="2339752" y="6304131"/>
            <a:ext cx="510349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D44C52E9-F1FE-455A-9C0B-0841260BC06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F2F2125-8D73-4F1C-B9D3-1394DE25B7D5}" type="slidenum">
              <a:rPr lang="en-US" altLang="en-US">
                <a:solidFill>
                  <a:srgbClr val="898989"/>
                </a:solidFill>
                <a:latin typeface="Calibri" panose="020F0502020204030204" pitchFamily="34" charset="0"/>
              </a:rPr>
              <a:pPr eaLnBrk="1" hangingPunct="1"/>
              <a:t>91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C85F0B68-A684-4F5A-B9B5-68D90767FC9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MCQ s</a:t>
            </a:r>
          </a:p>
        </p:txBody>
      </p:sp>
      <p:pic>
        <p:nvPicPr>
          <p:cNvPr id="23559" name="Picture 2" descr="E:\NIET\Project\xLogo11.png.pagespeed.ic.pydHLuCQEZ.png">
            <a:extLst>
              <a:ext uri="{FF2B5EF4-FFF2-40B4-BE49-F238E27FC236}">
                <a16:creationId xmlns:a16="http://schemas.microsoft.com/office/drawing/2014/main" xmlns="" id="{045D2EC3-3513-44C8-94FC-FE7E85D56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a:extLst>
              <a:ext uri="{FF2B5EF4-FFF2-40B4-BE49-F238E27FC236}">
                <a16:creationId xmlns:a16="http://schemas.microsoft.com/office/drawing/2014/main" xmlns="" id="{C71B846D-C6AD-4FF5-BE3A-2B8736D64C72}"/>
              </a:ext>
            </a:extLst>
          </p:cNvPr>
          <p:cNvSpPr>
            <a:spLocks noGrp="1"/>
          </p:cNvSpPr>
          <p:nvPr>
            <p:ph idx="1"/>
          </p:nvPr>
        </p:nvSpPr>
        <p:spPr>
          <a:xfrm>
            <a:off x="533400" y="1143000"/>
            <a:ext cx="8229600" cy="5214958"/>
          </a:xfrm>
        </p:spPr>
        <p:txBody>
          <a:bodyPr/>
          <a:lstStyle/>
          <a:p>
            <a:pPr algn="just" eaLnBrk="1" hangingPunct="1">
              <a:buNone/>
            </a:pPr>
            <a:r>
              <a:rPr lang="en-IN" altLang="en-US" sz="2200" dirty="0"/>
              <a:t>7)Which of the following sequence of operation conforms to an instruction cycle?</a:t>
            </a:r>
          </a:p>
          <a:p>
            <a:pPr algn="just" eaLnBrk="1" hangingPunct="1">
              <a:buNone/>
            </a:pPr>
            <a:r>
              <a:rPr lang="en-IN" altLang="en-US" sz="2200" dirty="0"/>
              <a:t>      A. Fetch, Execute, Decode</a:t>
            </a:r>
          </a:p>
          <a:p>
            <a:pPr algn="just" eaLnBrk="1" hangingPunct="1">
              <a:buNone/>
            </a:pPr>
            <a:r>
              <a:rPr lang="en-IN" altLang="en-US" sz="2200" dirty="0"/>
              <a:t>      B. Execute, Fetch, Decode</a:t>
            </a:r>
          </a:p>
          <a:p>
            <a:pPr algn="just" eaLnBrk="1" hangingPunct="1">
              <a:buNone/>
            </a:pPr>
            <a:r>
              <a:rPr lang="en-IN" altLang="en-US" sz="2200" dirty="0"/>
              <a:t>      C. Fetch, Decode, Execute</a:t>
            </a:r>
          </a:p>
          <a:p>
            <a:pPr algn="just" eaLnBrk="1" hangingPunct="1">
              <a:buNone/>
            </a:pPr>
            <a:r>
              <a:rPr lang="en-IN" altLang="en-US" sz="2200" dirty="0"/>
              <a:t>      D. Decode, Fetch, Execute</a:t>
            </a:r>
          </a:p>
          <a:p>
            <a:pPr algn="just" eaLnBrk="1" hangingPunct="1">
              <a:buNone/>
            </a:pPr>
            <a:r>
              <a:rPr lang="en-IN" altLang="en-US" sz="2200" dirty="0"/>
              <a:t>8)What is the high speed memory between the main memory and CPU called?</a:t>
            </a:r>
          </a:p>
          <a:p>
            <a:pPr algn="just" eaLnBrk="1" hangingPunct="1">
              <a:buNone/>
            </a:pPr>
            <a:r>
              <a:rPr lang="en-IN" altLang="en-US" sz="2200" dirty="0"/>
              <a:t>      A. Magnetic Disk</a:t>
            </a:r>
          </a:p>
          <a:p>
            <a:pPr algn="just" eaLnBrk="1" hangingPunct="1">
              <a:buNone/>
            </a:pPr>
            <a:r>
              <a:rPr lang="en-IN" altLang="en-US" sz="2200" dirty="0"/>
              <a:t>      B. Cache memory</a:t>
            </a:r>
          </a:p>
          <a:p>
            <a:pPr algn="just" eaLnBrk="1" hangingPunct="1">
              <a:buNone/>
            </a:pPr>
            <a:r>
              <a:rPr lang="en-IN" altLang="en-US" sz="2200" dirty="0"/>
              <a:t>      C. DRAM</a:t>
            </a:r>
          </a:p>
          <a:p>
            <a:pPr algn="just" eaLnBrk="1" hangingPunct="1">
              <a:buNone/>
            </a:pPr>
            <a:r>
              <a:rPr lang="en-IN" altLang="en-US" sz="2200" dirty="0"/>
              <a:t>      D. Secondary memory</a:t>
            </a:r>
          </a:p>
          <a:p>
            <a:pPr eaLnBrk="1" hangingPunct="1">
              <a:buNone/>
            </a:pPr>
            <a:endParaRPr lang="en-US" altLang="en-US" sz="2200" dirty="0"/>
          </a:p>
        </p:txBody>
      </p:sp>
      <p:sp>
        <p:nvSpPr>
          <p:cNvPr id="4" name="Date Placeholder 3">
            <a:extLst>
              <a:ext uri="{FF2B5EF4-FFF2-40B4-BE49-F238E27FC236}">
                <a16:creationId xmlns:a16="http://schemas.microsoft.com/office/drawing/2014/main" xmlns="" id="{0149D25A-B66D-4333-9F63-83A68316E5F9}"/>
              </a:ext>
            </a:extLst>
          </p:cNvPr>
          <p:cNvSpPr>
            <a:spLocks noGrp="1"/>
          </p:cNvSpPr>
          <p:nvPr>
            <p:ph type="dt" sz="quarter" idx="10"/>
          </p:nvPr>
        </p:nvSpPr>
        <p:spPr/>
        <p:txBody>
          <a:bodyPr/>
          <a:lstStyle/>
          <a:p>
            <a:pPr>
              <a:defRPr/>
            </a:pPr>
            <a:fld id="{6EC2B2D9-D4E0-4924-89B9-F48A74E30AF3}" type="datetime1">
              <a:rPr lang="en-US" smtClean="0"/>
              <a:t>3/22/2023</a:t>
            </a:fld>
            <a:endParaRPr lang="en-US"/>
          </a:p>
        </p:txBody>
      </p:sp>
      <p:sp>
        <p:nvSpPr>
          <p:cNvPr id="5" name="Footer Placeholder 4">
            <a:extLst>
              <a:ext uri="{FF2B5EF4-FFF2-40B4-BE49-F238E27FC236}">
                <a16:creationId xmlns:a16="http://schemas.microsoft.com/office/drawing/2014/main" xmlns="" id="{B2B90D24-01BA-41B8-A539-11F2C7584CF6}"/>
              </a:ext>
            </a:extLst>
          </p:cNvPr>
          <p:cNvSpPr>
            <a:spLocks noGrp="1"/>
          </p:cNvSpPr>
          <p:nvPr>
            <p:ph type="ftr" sz="quarter" idx="11"/>
          </p:nvPr>
        </p:nvSpPr>
        <p:spPr>
          <a:xfrm>
            <a:off x="2051720" y="6285081"/>
            <a:ext cx="5396830" cy="312271"/>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D44C52E9-F1FE-455A-9C0B-0841260BC06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F2F2125-8D73-4F1C-B9D3-1394DE25B7D5}" type="slidenum">
              <a:rPr lang="en-US" altLang="en-US">
                <a:solidFill>
                  <a:srgbClr val="898989"/>
                </a:solidFill>
                <a:latin typeface="Calibri" panose="020F0502020204030204" pitchFamily="34" charset="0"/>
              </a:rPr>
              <a:pPr eaLnBrk="1" hangingPunct="1"/>
              <a:t>92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C85F0B68-A684-4F5A-B9B5-68D90767FC9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MCQ s</a:t>
            </a:r>
          </a:p>
        </p:txBody>
      </p:sp>
      <p:pic>
        <p:nvPicPr>
          <p:cNvPr id="23559" name="Picture 2" descr="E:\NIET\Project\xLogo11.png.pagespeed.ic.pydHLuCQEZ.png">
            <a:extLst>
              <a:ext uri="{FF2B5EF4-FFF2-40B4-BE49-F238E27FC236}">
                <a16:creationId xmlns:a16="http://schemas.microsoft.com/office/drawing/2014/main" xmlns="" id="{045D2EC3-3513-44C8-94FC-FE7E85D56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D677126A-3B69-4E82-8D65-007AD0AA532A}"/>
              </a:ext>
            </a:extLst>
          </p:cNvPr>
          <p:cNvSpPr>
            <a:spLocks noGrp="1"/>
          </p:cNvSpPr>
          <p:nvPr>
            <p:ph type="dt" sz="quarter" idx="10"/>
          </p:nvPr>
        </p:nvSpPr>
        <p:spPr/>
        <p:txBody>
          <a:bodyPr/>
          <a:lstStyle/>
          <a:p>
            <a:pPr>
              <a:defRPr/>
            </a:pPr>
            <a:fld id="{8C7A89B9-8AC2-46CF-AE2F-B27BD256A9E1}" type="datetime1">
              <a:rPr lang="en-US" smtClean="0"/>
              <a:t>3/22/2023</a:t>
            </a:fld>
            <a:endParaRPr lang="en-US"/>
          </a:p>
        </p:txBody>
      </p:sp>
      <p:sp>
        <p:nvSpPr>
          <p:cNvPr id="5" name="Footer Placeholder 4">
            <a:extLst>
              <a:ext uri="{FF2B5EF4-FFF2-40B4-BE49-F238E27FC236}">
                <a16:creationId xmlns:a16="http://schemas.microsoft.com/office/drawing/2014/main" xmlns="" id="{ECC74533-66C4-4AF1-A405-C3BF1DEEA903}"/>
              </a:ext>
            </a:extLst>
          </p:cNvPr>
          <p:cNvSpPr>
            <a:spLocks noGrp="1"/>
          </p:cNvSpPr>
          <p:nvPr>
            <p:ph type="ftr" sz="quarter" idx="11"/>
          </p:nvPr>
        </p:nvSpPr>
        <p:spPr>
          <a:xfrm>
            <a:off x="2195736" y="6323161"/>
            <a:ext cx="5164832"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E76B1EF4-14F9-46AA-9D16-1A412C62CDC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0CD160D-59B3-4579-AE22-0A6E38F35FDF}" type="slidenum">
              <a:rPr lang="en-US" altLang="en-US">
                <a:solidFill>
                  <a:srgbClr val="898989"/>
                </a:solidFill>
                <a:latin typeface="Calibri" panose="020F0502020204030204" pitchFamily="34" charset="0"/>
              </a:rPr>
              <a:pPr eaLnBrk="1" hangingPunct="1"/>
              <a:t>93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04EB2F40-CBCF-4B83-9600-918E091D69F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Old Question Papers</a:t>
            </a:r>
          </a:p>
        </p:txBody>
      </p:sp>
      <p:pic>
        <p:nvPicPr>
          <p:cNvPr id="24583" name="Picture 2" descr="E:\NIET\Project\xLogo11.png.pagespeed.ic.pydHLuCQEZ.png">
            <a:extLst>
              <a:ext uri="{FF2B5EF4-FFF2-40B4-BE49-F238E27FC236}">
                <a16:creationId xmlns:a16="http://schemas.microsoft.com/office/drawing/2014/main" xmlns="" id="{F63DCC94-47EE-409B-802D-C294B2C14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Grp="1" noChangeAspect="1" noChangeArrowheads="1"/>
          </p:cNvPicPr>
          <p:nvPr>
            <p:ph idx="1"/>
          </p:nvPr>
        </p:nvPicPr>
        <p:blipFill>
          <a:blip r:embed="rId3"/>
          <a:srcRect/>
          <a:stretch>
            <a:fillRect/>
          </a:stretch>
        </p:blipFill>
        <p:spPr bwMode="auto">
          <a:xfrm>
            <a:off x="1714500" y="1000108"/>
            <a:ext cx="6786590" cy="5072097"/>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D677126A-3B69-4E82-8D65-007AD0AA532A}"/>
              </a:ext>
            </a:extLst>
          </p:cNvPr>
          <p:cNvSpPr>
            <a:spLocks noGrp="1"/>
          </p:cNvSpPr>
          <p:nvPr>
            <p:ph type="dt" sz="quarter" idx="10"/>
          </p:nvPr>
        </p:nvSpPr>
        <p:spPr/>
        <p:txBody>
          <a:bodyPr/>
          <a:lstStyle/>
          <a:p>
            <a:pPr>
              <a:defRPr/>
            </a:pPr>
            <a:fld id="{A91BC0C3-4645-419C-AAA8-45C4D860510B}" type="datetime1">
              <a:rPr lang="en-US" smtClean="0"/>
              <a:t>3/22/2023</a:t>
            </a:fld>
            <a:endParaRPr lang="en-US"/>
          </a:p>
        </p:txBody>
      </p:sp>
      <p:sp>
        <p:nvSpPr>
          <p:cNvPr id="5" name="Footer Placeholder 4">
            <a:extLst>
              <a:ext uri="{FF2B5EF4-FFF2-40B4-BE49-F238E27FC236}">
                <a16:creationId xmlns:a16="http://schemas.microsoft.com/office/drawing/2014/main" xmlns="" id="{ECC74533-66C4-4AF1-A405-C3BF1DEEA903}"/>
              </a:ext>
            </a:extLst>
          </p:cNvPr>
          <p:cNvSpPr>
            <a:spLocks noGrp="1"/>
          </p:cNvSpPr>
          <p:nvPr>
            <p:ph type="ftr" sz="quarter" idx="11"/>
          </p:nvPr>
        </p:nvSpPr>
        <p:spPr>
          <a:xfrm>
            <a:off x="2267744" y="6429397"/>
            <a:ext cx="5123656" cy="428628"/>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E76B1EF4-14F9-46AA-9D16-1A412C62CDC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0CD160D-59B3-4579-AE22-0A6E38F35FDF}" type="slidenum">
              <a:rPr lang="en-US" altLang="en-US">
                <a:solidFill>
                  <a:srgbClr val="898989"/>
                </a:solidFill>
                <a:latin typeface="Calibri" panose="020F0502020204030204" pitchFamily="34" charset="0"/>
              </a:rPr>
              <a:pPr eaLnBrk="1" hangingPunct="1"/>
              <a:t>94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04EB2F40-CBCF-4B83-9600-918E091D69F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Old Question Papers</a:t>
            </a:r>
          </a:p>
        </p:txBody>
      </p:sp>
      <p:pic>
        <p:nvPicPr>
          <p:cNvPr id="24583" name="Picture 2" descr="E:\NIET\Project\xLogo11.png.pagespeed.ic.pydHLuCQEZ.png">
            <a:extLst>
              <a:ext uri="{FF2B5EF4-FFF2-40B4-BE49-F238E27FC236}">
                <a16:creationId xmlns:a16="http://schemas.microsoft.com/office/drawing/2014/main" xmlns="" id="{F63DCC94-47EE-409B-802D-C294B2C14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p:cNvPicPr>
            <a:picLocks noGrp="1" noChangeAspect="1" noChangeArrowheads="1"/>
          </p:cNvPicPr>
          <p:nvPr>
            <p:ph idx="1"/>
          </p:nvPr>
        </p:nvPicPr>
        <p:blipFill>
          <a:blip r:embed="rId3"/>
          <a:srcRect/>
          <a:stretch>
            <a:fillRect/>
          </a:stretch>
        </p:blipFill>
        <p:spPr bwMode="auto">
          <a:xfrm>
            <a:off x="1357291" y="785794"/>
            <a:ext cx="7143800" cy="5643602"/>
          </a:xfrm>
          <a:prstGeom prst="rect">
            <a:avLst/>
          </a:prstGeom>
          <a:noFill/>
          <a:ln w="9525">
            <a:noFill/>
            <a:miter lim="800000"/>
            <a:headEnd/>
            <a:tailEnd/>
          </a:ln>
          <a:effec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D677126A-3B69-4E82-8D65-007AD0AA532A}"/>
              </a:ext>
            </a:extLst>
          </p:cNvPr>
          <p:cNvSpPr>
            <a:spLocks noGrp="1"/>
          </p:cNvSpPr>
          <p:nvPr>
            <p:ph type="dt" sz="quarter" idx="10"/>
          </p:nvPr>
        </p:nvSpPr>
        <p:spPr/>
        <p:txBody>
          <a:bodyPr/>
          <a:lstStyle/>
          <a:p>
            <a:pPr>
              <a:defRPr/>
            </a:pPr>
            <a:fld id="{96A77000-5E03-4B8E-8AB6-C477E0D8023B}" type="datetime1">
              <a:rPr lang="en-US" smtClean="0"/>
              <a:t>3/22/2023</a:t>
            </a:fld>
            <a:endParaRPr lang="en-US"/>
          </a:p>
        </p:txBody>
      </p:sp>
      <p:sp>
        <p:nvSpPr>
          <p:cNvPr id="5" name="Footer Placeholder 4">
            <a:extLst>
              <a:ext uri="{FF2B5EF4-FFF2-40B4-BE49-F238E27FC236}">
                <a16:creationId xmlns:a16="http://schemas.microsoft.com/office/drawing/2014/main" xmlns="" id="{ECC74533-66C4-4AF1-A405-C3BF1DEEA903}"/>
              </a:ext>
            </a:extLst>
          </p:cNvPr>
          <p:cNvSpPr>
            <a:spLocks noGrp="1"/>
          </p:cNvSpPr>
          <p:nvPr>
            <p:ph type="ftr" sz="quarter" idx="11"/>
          </p:nvPr>
        </p:nvSpPr>
        <p:spPr>
          <a:xfrm>
            <a:off x="2411760" y="6268228"/>
            <a:ext cx="5027265"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E76B1EF4-14F9-46AA-9D16-1A412C62CDC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0CD160D-59B3-4579-AE22-0A6E38F35FDF}" type="slidenum">
              <a:rPr lang="en-US" altLang="en-US">
                <a:solidFill>
                  <a:srgbClr val="898989"/>
                </a:solidFill>
                <a:latin typeface="Calibri" panose="020F0502020204030204" pitchFamily="34" charset="0"/>
              </a:rPr>
              <a:pPr eaLnBrk="1" hangingPunct="1"/>
              <a:t>95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04EB2F40-CBCF-4B83-9600-918E091D69F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Old Question Papers</a:t>
            </a:r>
          </a:p>
        </p:txBody>
      </p:sp>
      <p:pic>
        <p:nvPicPr>
          <p:cNvPr id="24583" name="Picture 2" descr="E:\NIET\Project\xLogo11.png.pagespeed.ic.pydHLuCQEZ.png">
            <a:extLst>
              <a:ext uri="{FF2B5EF4-FFF2-40B4-BE49-F238E27FC236}">
                <a16:creationId xmlns:a16="http://schemas.microsoft.com/office/drawing/2014/main" xmlns="" id="{F63DCC94-47EE-409B-802D-C294B2C14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p:cNvPicPr>
            <a:picLocks noGrp="1" noChangeAspect="1" noChangeArrowheads="1"/>
          </p:cNvPicPr>
          <p:nvPr>
            <p:ph idx="1"/>
          </p:nvPr>
        </p:nvPicPr>
        <p:blipFill>
          <a:blip r:embed="rId3"/>
          <a:srcRect/>
          <a:stretch>
            <a:fillRect/>
          </a:stretch>
        </p:blipFill>
        <p:spPr bwMode="auto">
          <a:xfrm>
            <a:off x="1252537" y="857233"/>
            <a:ext cx="7534305" cy="5239562"/>
          </a:xfrm>
          <a:prstGeom prst="rect">
            <a:avLst/>
          </a:prstGeom>
          <a:noFill/>
          <a:ln w="9525">
            <a:noFill/>
            <a:miter lim="800000"/>
            <a:headEnd/>
            <a:tailEnd/>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a:extLst>
              <a:ext uri="{FF2B5EF4-FFF2-40B4-BE49-F238E27FC236}">
                <a16:creationId xmlns:a16="http://schemas.microsoft.com/office/drawing/2014/main" xmlns="" id="{D2126E34-B5FA-4661-A203-3001B4B6C3F0}"/>
              </a:ext>
            </a:extLst>
          </p:cNvPr>
          <p:cNvSpPr>
            <a:spLocks noGrp="1"/>
          </p:cNvSpPr>
          <p:nvPr>
            <p:ph idx="1"/>
          </p:nvPr>
        </p:nvSpPr>
        <p:spPr>
          <a:xfrm>
            <a:off x="533400" y="1143000"/>
            <a:ext cx="8229600" cy="4714892"/>
          </a:xfrm>
        </p:spPr>
        <p:txBody>
          <a:bodyPr/>
          <a:lstStyle/>
          <a:p>
            <a:pPr lvl="0" algn="just"/>
            <a:r>
              <a:rPr lang="en-US" sz="2200" dirty="0"/>
              <a:t>A processor has the size of its Read Only Memory (ROM) to be 8KB. If ROM chips of size    1Kb is only available, how many such chips are required to realize the ROM of the processor? Also, what is the minimum number of address lines required to realize the ROM? (Notation: b – bit, B – Byte) </a:t>
            </a:r>
            <a:endParaRPr lang="en-IN" sz="2200" dirty="0"/>
          </a:p>
          <a:p>
            <a:pPr algn="just"/>
            <a:r>
              <a:rPr lang="en-US" sz="2200" dirty="0"/>
              <a:t>If the crystal frequency is 10 MHz, how much time is required to execute an instruction of 18-T states?</a:t>
            </a:r>
          </a:p>
          <a:p>
            <a:pPr algn="just"/>
            <a:r>
              <a:rPr lang="en-US" sz="2200" dirty="0"/>
              <a:t>If the 8085 adds 87H and 79H, specify the contents of the accumulator and status flags.</a:t>
            </a:r>
            <a:endParaRPr lang="en-IN" sz="2200" dirty="0"/>
          </a:p>
          <a:p>
            <a:pPr lvl="0" algn="just"/>
            <a:r>
              <a:rPr lang="en-US" sz="2200" dirty="0"/>
              <a:t>Discuss the various logic devices used in interfacing circuits.</a:t>
            </a:r>
            <a:endParaRPr lang="en-IN" sz="2200" dirty="0"/>
          </a:p>
          <a:p>
            <a:pPr lvl="0" algn="just"/>
            <a:r>
              <a:rPr lang="en-US" sz="2200" dirty="0"/>
              <a:t>Differentiate between microprocessor, micro-computer and microcontroller. What are the various operations performed by microprocessor?</a:t>
            </a:r>
            <a:endParaRPr lang="en-IN" sz="2200" dirty="0"/>
          </a:p>
          <a:p>
            <a:pPr eaLnBrk="1" hangingPunct="1">
              <a:buNone/>
            </a:pPr>
            <a:endParaRPr lang="en-US" altLang="en-US" dirty="0"/>
          </a:p>
        </p:txBody>
      </p:sp>
      <p:sp>
        <p:nvSpPr>
          <p:cNvPr id="4" name="Date Placeholder 3">
            <a:extLst>
              <a:ext uri="{FF2B5EF4-FFF2-40B4-BE49-F238E27FC236}">
                <a16:creationId xmlns:a16="http://schemas.microsoft.com/office/drawing/2014/main" xmlns="" id="{E5097DB9-8F9A-4A9E-844D-E79A4B23655A}"/>
              </a:ext>
            </a:extLst>
          </p:cNvPr>
          <p:cNvSpPr>
            <a:spLocks noGrp="1"/>
          </p:cNvSpPr>
          <p:nvPr>
            <p:ph type="dt" sz="quarter" idx="10"/>
          </p:nvPr>
        </p:nvSpPr>
        <p:spPr/>
        <p:txBody>
          <a:bodyPr/>
          <a:lstStyle/>
          <a:p>
            <a:pPr>
              <a:defRPr/>
            </a:pPr>
            <a:fld id="{DD6BB588-3E9F-47F2-B2E9-27466B264A68}" type="datetime1">
              <a:rPr lang="en-US" smtClean="0"/>
              <a:t>3/22/2023</a:t>
            </a:fld>
            <a:endParaRPr lang="en-US"/>
          </a:p>
        </p:txBody>
      </p:sp>
      <p:sp>
        <p:nvSpPr>
          <p:cNvPr id="5" name="Footer Placeholder 4">
            <a:extLst>
              <a:ext uri="{FF2B5EF4-FFF2-40B4-BE49-F238E27FC236}">
                <a16:creationId xmlns:a16="http://schemas.microsoft.com/office/drawing/2014/main" xmlns="" id="{EFAE2A13-479B-4D45-8B82-1A0E38E28280}"/>
              </a:ext>
            </a:extLst>
          </p:cNvPr>
          <p:cNvSpPr>
            <a:spLocks noGrp="1"/>
          </p:cNvSpPr>
          <p:nvPr>
            <p:ph type="ftr" sz="quarter" idx="11"/>
          </p:nvPr>
        </p:nvSpPr>
        <p:spPr>
          <a:xfrm>
            <a:off x="2209800" y="6356350"/>
            <a:ext cx="55626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74B8B1EA-19B5-4291-9DDA-4B82EF63FA74}"/>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7C8EB55-AE94-42E2-B600-915308BD4AF2}" type="slidenum">
              <a:rPr lang="en-US" altLang="en-US">
                <a:solidFill>
                  <a:srgbClr val="898989"/>
                </a:solidFill>
                <a:latin typeface="Calibri" panose="020F0502020204030204" pitchFamily="34" charset="0"/>
              </a:rPr>
              <a:pPr eaLnBrk="1" hangingPunct="1"/>
              <a:t>96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20B7DB9A-F596-4B07-B8FC-55F0890C069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Expected Questions for University Exam </a:t>
            </a:r>
          </a:p>
        </p:txBody>
      </p:sp>
      <p:pic>
        <p:nvPicPr>
          <p:cNvPr id="25607" name="Picture 2" descr="E:\NIET\Project\xLogo11.png.pagespeed.ic.pydHLuCQEZ.png">
            <a:extLst>
              <a:ext uri="{FF2B5EF4-FFF2-40B4-BE49-F238E27FC236}">
                <a16:creationId xmlns:a16="http://schemas.microsoft.com/office/drawing/2014/main" xmlns="" id="{19C97E24-9616-4724-8873-38503115B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2FD84C9A-4132-4E0E-A40F-A3662D48119B}"/>
              </a:ext>
            </a:extLst>
          </p:cNvPr>
          <p:cNvSpPr>
            <a:spLocks noGrp="1"/>
          </p:cNvSpPr>
          <p:nvPr>
            <p:ph type="dt" sz="quarter" idx="10"/>
          </p:nvPr>
        </p:nvSpPr>
        <p:spPr/>
        <p:txBody>
          <a:bodyPr/>
          <a:lstStyle/>
          <a:p>
            <a:pPr>
              <a:defRPr/>
            </a:pPr>
            <a:fld id="{7C471F48-AE10-4876-AE43-08239D5D597C}" type="datetime1">
              <a:rPr lang="en-US" smtClean="0"/>
              <a:t>3/22/2023</a:t>
            </a:fld>
            <a:endParaRPr lang="en-US"/>
          </a:p>
        </p:txBody>
      </p:sp>
      <p:sp>
        <p:nvSpPr>
          <p:cNvPr id="5" name="Footer Placeholder 4">
            <a:extLst>
              <a:ext uri="{FF2B5EF4-FFF2-40B4-BE49-F238E27FC236}">
                <a16:creationId xmlns:a16="http://schemas.microsoft.com/office/drawing/2014/main" xmlns="" id="{5F17063B-4FB6-41ED-8B34-9170CCD57324}"/>
              </a:ext>
            </a:extLst>
          </p:cNvPr>
          <p:cNvSpPr>
            <a:spLocks noGrp="1"/>
          </p:cNvSpPr>
          <p:nvPr>
            <p:ph type="ftr" sz="quarter" idx="11"/>
          </p:nvPr>
        </p:nvSpPr>
        <p:spPr>
          <a:xfrm>
            <a:off x="2514600" y="6500834"/>
            <a:ext cx="51816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B37124B3-A04C-4531-B4AD-949AF70885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49CAE7C-9379-4E25-8A33-79367CD9AE9A}" type="slidenum">
              <a:rPr lang="en-US" altLang="en-US">
                <a:solidFill>
                  <a:srgbClr val="898989"/>
                </a:solidFill>
                <a:latin typeface="Calibri" panose="020F0502020204030204" pitchFamily="34" charset="0"/>
              </a:rPr>
              <a:pPr eaLnBrk="1" hangingPunct="1"/>
              <a:t>97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CC79A2CC-9979-4118-AC3D-0D1A49B6D86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Summary</a:t>
            </a:r>
          </a:p>
        </p:txBody>
      </p:sp>
      <p:pic>
        <p:nvPicPr>
          <p:cNvPr id="26630" name="Picture 2" descr="E:\NIET\Project\xLogo11.png.pagespeed.ic.pydHLuCQEZ.png">
            <a:extLst>
              <a:ext uri="{FF2B5EF4-FFF2-40B4-BE49-F238E27FC236}">
                <a16:creationId xmlns:a16="http://schemas.microsoft.com/office/drawing/2014/main" xmlns="" id="{A389F6C9-18C9-4C4E-9EB5-3FB0AFF46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142976" y="933538"/>
            <a:ext cx="7286676" cy="3070071"/>
          </a:xfrm>
          <a:prstGeom prst="rect">
            <a:avLst/>
          </a:prstGeom>
        </p:spPr>
        <p:txBody>
          <a:bodyPr wrap="square">
            <a:spAutoFit/>
          </a:bodyPr>
          <a:lstStyle/>
          <a:p>
            <a:pPr marL="354965" indent="-342900">
              <a:lnSpc>
                <a:spcPct val="100000"/>
              </a:lnSpc>
              <a:spcBef>
                <a:spcPts val="880"/>
              </a:spcBef>
              <a:buChar char="•"/>
              <a:tabLst>
                <a:tab pos="354965" algn="l"/>
                <a:tab pos="355600" algn="l"/>
              </a:tabLst>
            </a:pPr>
            <a:r>
              <a:rPr lang="en-IN" sz="2200" spc="-5" dirty="0">
                <a:latin typeface="+mn-lt"/>
                <a:cs typeface="Times New Roman"/>
              </a:rPr>
              <a:t>Differences</a:t>
            </a:r>
            <a:r>
              <a:rPr lang="en-IN" sz="2200" spc="5" dirty="0">
                <a:latin typeface="+mn-lt"/>
                <a:cs typeface="Times New Roman"/>
              </a:rPr>
              <a:t> </a:t>
            </a:r>
            <a:r>
              <a:rPr lang="en-IN" sz="2200" spc="-5" dirty="0">
                <a:latin typeface="+mn-lt"/>
                <a:cs typeface="Times New Roman"/>
              </a:rPr>
              <a:t>between:</a:t>
            </a:r>
            <a:endParaRPr lang="en-IN" sz="2200" dirty="0">
              <a:latin typeface="+mn-lt"/>
              <a:cs typeface="Times New Roman"/>
            </a:endParaRPr>
          </a:p>
          <a:p>
            <a:pPr marL="755015" marR="5080" lvl="1" indent="-285750" algn="just">
              <a:lnSpc>
                <a:spcPct val="100000"/>
              </a:lnSpc>
              <a:spcBef>
                <a:spcPts val="690"/>
              </a:spcBef>
              <a:buChar char="–"/>
              <a:tabLst>
                <a:tab pos="755650" algn="l"/>
              </a:tabLst>
            </a:pPr>
            <a:r>
              <a:rPr lang="en-IN" sz="2200" spc="-5" dirty="0">
                <a:latin typeface="+mn-lt"/>
                <a:cs typeface="Times New Roman"/>
              </a:rPr>
              <a:t>Microcomputer </a:t>
            </a:r>
            <a:r>
              <a:rPr lang="en-IN" sz="2200" dirty="0">
                <a:latin typeface="+mn-lt"/>
                <a:cs typeface="Times New Roman"/>
              </a:rPr>
              <a:t>– a </a:t>
            </a:r>
            <a:r>
              <a:rPr lang="en-IN" sz="2200" spc="-5" dirty="0">
                <a:latin typeface="+mn-lt"/>
                <a:cs typeface="Times New Roman"/>
              </a:rPr>
              <a:t>computer </a:t>
            </a:r>
            <a:r>
              <a:rPr lang="en-IN" sz="2200" dirty="0">
                <a:latin typeface="+mn-lt"/>
                <a:cs typeface="Times New Roman"/>
              </a:rPr>
              <a:t>with a  </a:t>
            </a:r>
            <a:r>
              <a:rPr lang="en-IN" sz="2200" spc="-5" dirty="0">
                <a:latin typeface="+mn-lt"/>
                <a:cs typeface="Times New Roman"/>
              </a:rPr>
              <a:t>microprocessor as </a:t>
            </a:r>
            <a:r>
              <a:rPr lang="en-IN" sz="2200" dirty="0">
                <a:latin typeface="+mn-lt"/>
                <a:cs typeface="Times New Roman"/>
              </a:rPr>
              <a:t>its </a:t>
            </a:r>
            <a:r>
              <a:rPr lang="en-IN" sz="2200" spc="-5" dirty="0">
                <a:latin typeface="+mn-lt"/>
                <a:cs typeface="Times New Roman"/>
              </a:rPr>
              <a:t>CPU. Includes memory, </a:t>
            </a:r>
            <a:r>
              <a:rPr lang="en-IN" sz="2200" dirty="0">
                <a:latin typeface="+mn-lt"/>
                <a:cs typeface="Times New Roman"/>
              </a:rPr>
              <a:t>I/O  </a:t>
            </a:r>
            <a:r>
              <a:rPr lang="en-IN" sz="2200" spc="-5" dirty="0">
                <a:latin typeface="+mn-lt"/>
                <a:cs typeface="Times New Roman"/>
              </a:rPr>
              <a:t>etc.</a:t>
            </a:r>
            <a:endParaRPr lang="en-IN" sz="2200" dirty="0">
              <a:latin typeface="+mn-lt"/>
              <a:cs typeface="Times New Roman"/>
            </a:endParaRPr>
          </a:p>
          <a:p>
            <a:pPr marL="754380" marR="626110" lvl="1" indent="-285750" algn="just">
              <a:lnSpc>
                <a:spcPct val="100000"/>
              </a:lnSpc>
              <a:spcBef>
                <a:spcPts val="670"/>
              </a:spcBef>
              <a:buChar char="–"/>
              <a:tabLst>
                <a:tab pos="755650" algn="l"/>
              </a:tabLst>
            </a:pPr>
            <a:r>
              <a:rPr lang="en-IN" sz="2200" spc="-5" dirty="0">
                <a:latin typeface="+mn-lt"/>
                <a:cs typeface="Times New Roman"/>
              </a:rPr>
              <a:t>Microprocessor </a:t>
            </a:r>
            <a:r>
              <a:rPr lang="en-IN" sz="2200" dirty="0">
                <a:latin typeface="+mn-lt"/>
                <a:cs typeface="Times New Roman"/>
              </a:rPr>
              <a:t>– </a:t>
            </a:r>
            <a:r>
              <a:rPr lang="en-IN" sz="2200" spc="-5" dirty="0">
                <a:latin typeface="+mn-lt"/>
                <a:cs typeface="Times New Roman"/>
              </a:rPr>
              <a:t>silicon chip which includes  ALU,  register circuits </a:t>
            </a:r>
            <a:r>
              <a:rPr lang="en-IN" sz="2200" dirty="0">
                <a:latin typeface="+mn-lt"/>
                <a:cs typeface="Times New Roman"/>
              </a:rPr>
              <a:t>&amp; control</a:t>
            </a:r>
            <a:r>
              <a:rPr lang="en-IN" sz="2200" spc="-65" dirty="0">
                <a:latin typeface="+mn-lt"/>
                <a:cs typeface="Times New Roman"/>
              </a:rPr>
              <a:t> </a:t>
            </a:r>
            <a:r>
              <a:rPr lang="en-IN" sz="2200" spc="-5" dirty="0">
                <a:latin typeface="+mn-lt"/>
                <a:cs typeface="Times New Roman"/>
              </a:rPr>
              <a:t>circuits</a:t>
            </a:r>
            <a:endParaRPr lang="en-IN" sz="2200" dirty="0">
              <a:latin typeface="+mn-lt"/>
              <a:cs typeface="Times New Roman"/>
            </a:endParaRPr>
          </a:p>
          <a:p>
            <a:pPr marL="754380" marR="607695" lvl="1" indent="-285750" algn="just">
              <a:lnSpc>
                <a:spcPct val="100000"/>
              </a:lnSpc>
              <a:spcBef>
                <a:spcPts val="670"/>
              </a:spcBef>
              <a:buChar char="–"/>
              <a:tabLst>
                <a:tab pos="755015" algn="l"/>
              </a:tabLst>
            </a:pPr>
            <a:r>
              <a:rPr lang="en-IN" sz="2200" spc="-5" dirty="0">
                <a:latin typeface="+mn-lt"/>
                <a:cs typeface="Times New Roman"/>
              </a:rPr>
              <a:t>Microcontroller </a:t>
            </a:r>
            <a:r>
              <a:rPr lang="en-IN" sz="2200" dirty="0">
                <a:latin typeface="+mn-lt"/>
                <a:cs typeface="Times New Roman"/>
              </a:rPr>
              <a:t>– </a:t>
            </a:r>
            <a:r>
              <a:rPr lang="en-IN" sz="2200" spc="-5" dirty="0">
                <a:latin typeface="+mn-lt"/>
                <a:cs typeface="Times New Roman"/>
              </a:rPr>
              <a:t>silicon chip which includes  microprocessor, memory </a:t>
            </a:r>
            <a:r>
              <a:rPr lang="en-IN" sz="2200" dirty="0">
                <a:latin typeface="+mn-lt"/>
                <a:cs typeface="Times New Roman"/>
              </a:rPr>
              <a:t>&amp; I/O in a single  </a:t>
            </a:r>
            <a:r>
              <a:rPr lang="en-IN" sz="2200" spc="-5" dirty="0">
                <a:latin typeface="+mn-lt"/>
                <a:cs typeface="Times New Roman"/>
              </a:rPr>
              <a:t>package.</a:t>
            </a:r>
            <a:endParaRPr lang="en-IN" sz="2200" dirty="0">
              <a:latin typeface="+mn-lt"/>
              <a:cs typeface="Times New Roman"/>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2FD84C9A-4132-4E0E-A40F-A3662D48119B}"/>
              </a:ext>
            </a:extLst>
          </p:cNvPr>
          <p:cNvSpPr>
            <a:spLocks noGrp="1"/>
          </p:cNvSpPr>
          <p:nvPr>
            <p:ph type="dt" sz="quarter" idx="10"/>
          </p:nvPr>
        </p:nvSpPr>
        <p:spPr/>
        <p:txBody>
          <a:bodyPr/>
          <a:lstStyle/>
          <a:p>
            <a:pPr>
              <a:defRPr/>
            </a:pPr>
            <a:fld id="{A3F34024-43E0-43A1-B7C8-3D9DDFCD1A7C}" type="datetime1">
              <a:rPr lang="en-US" smtClean="0"/>
              <a:t>3/22/2023</a:t>
            </a:fld>
            <a:endParaRPr lang="en-US"/>
          </a:p>
        </p:txBody>
      </p:sp>
      <p:sp>
        <p:nvSpPr>
          <p:cNvPr id="5" name="Footer Placeholder 4">
            <a:extLst>
              <a:ext uri="{FF2B5EF4-FFF2-40B4-BE49-F238E27FC236}">
                <a16:creationId xmlns:a16="http://schemas.microsoft.com/office/drawing/2014/main" xmlns="" id="{5F17063B-4FB6-41ED-8B34-9170CCD57324}"/>
              </a:ext>
            </a:extLst>
          </p:cNvPr>
          <p:cNvSpPr>
            <a:spLocks noGrp="1"/>
          </p:cNvSpPr>
          <p:nvPr>
            <p:ph type="ftr" sz="quarter" idx="11"/>
          </p:nvPr>
        </p:nvSpPr>
        <p:spPr>
          <a:xfrm>
            <a:off x="2514600" y="6500834"/>
            <a:ext cx="5181600" cy="365125"/>
          </a:xfrm>
        </p:spPr>
        <p:txBody>
          <a:bodyPr/>
          <a:lstStyle/>
          <a:p>
            <a:pPr>
              <a:defRPr/>
            </a:pPr>
            <a:r>
              <a:rPr lang="it-IT" smtClean="0"/>
              <a:t>Shikha Singh              Microprocessor                  UNIT- 3</a:t>
            </a:r>
            <a:endParaRPr lang="en-US" dirty="0"/>
          </a:p>
        </p:txBody>
      </p:sp>
      <p:sp>
        <p:nvSpPr>
          <p:cNvPr id="6" name="Slide Number Placeholder 5">
            <a:extLst>
              <a:ext uri="{FF2B5EF4-FFF2-40B4-BE49-F238E27FC236}">
                <a16:creationId xmlns:a16="http://schemas.microsoft.com/office/drawing/2014/main" xmlns="" id="{B37124B3-A04C-4531-B4AD-949AF70885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49CAE7C-9379-4E25-8A33-79367CD9AE9A}" type="slidenum">
              <a:rPr lang="en-US" altLang="en-US">
                <a:solidFill>
                  <a:srgbClr val="898989"/>
                </a:solidFill>
                <a:latin typeface="Calibri" panose="020F0502020204030204" pitchFamily="34" charset="0"/>
              </a:rPr>
              <a:pPr eaLnBrk="1" hangingPunct="1"/>
              <a:t>98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xmlns="" id="{CC79A2CC-9979-4118-AC3D-0D1A49B6D86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dirty="0"/>
              <a:t>References</a:t>
            </a:r>
          </a:p>
        </p:txBody>
      </p:sp>
      <p:pic>
        <p:nvPicPr>
          <p:cNvPr id="26630" name="Picture 2" descr="E:\NIET\Project\xLogo11.png.pagespeed.ic.pydHLuCQEZ.png">
            <a:extLst>
              <a:ext uri="{FF2B5EF4-FFF2-40B4-BE49-F238E27FC236}">
                <a16:creationId xmlns:a16="http://schemas.microsoft.com/office/drawing/2014/main" xmlns="" id="{A389F6C9-18C9-4C4E-9EB5-3FB0AFF46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642910" y="1714346"/>
            <a:ext cx="8286808" cy="1523494"/>
          </a:xfrm>
          <a:prstGeom prst="rect">
            <a:avLst/>
          </a:prstGeom>
        </p:spPr>
        <p:txBody>
          <a:bodyPr wrap="square">
            <a:spAutoFit/>
          </a:bodyPr>
          <a:lstStyle/>
          <a:p>
            <a:pPr marL="393700" indent="-342900">
              <a:lnSpc>
                <a:spcPct val="100000"/>
              </a:lnSpc>
              <a:spcBef>
                <a:spcPts val="675"/>
              </a:spcBef>
              <a:buChar char="•"/>
              <a:tabLst>
                <a:tab pos="393065" algn="l"/>
                <a:tab pos="393700" algn="l"/>
              </a:tabLst>
            </a:pPr>
            <a:r>
              <a:rPr lang="en-IN" sz="2200" spc="-5" dirty="0">
                <a:latin typeface="Calibri" pitchFamily="34" charset="0"/>
                <a:cs typeface="Times New Roman"/>
              </a:rPr>
              <a:t>Text </a:t>
            </a:r>
            <a:r>
              <a:rPr lang="en-IN" sz="2200" spc="-35" dirty="0">
                <a:latin typeface="Calibri" pitchFamily="34" charset="0"/>
                <a:cs typeface="Times New Roman"/>
              </a:rPr>
              <a:t> </a:t>
            </a:r>
            <a:r>
              <a:rPr lang="en-IN" sz="2200" dirty="0">
                <a:latin typeface="Calibri" pitchFamily="34" charset="0"/>
                <a:cs typeface="Times New Roman"/>
              </a:rPr>
              <a:t>Book:</a:t>
            </a:r>
          </a:p>
          <a:p>
            <a:pPr marL="793115" marR="55880" indent="-285750">
              <a:lnSpc>
                <a:spcPct val="100000"/>
              </a:lnSpc>
              <a:spcBef>
                <a:spcPts val="575"/>
              </a:spcBef>
              <a:tabLst>
                <a:tab pos="793750" algn="l"/>
              </a:tabLst>
            </a:pPr>
            <a:r>
              <a:rPr lang="en-IN" sz="2200" dirty="0">
                <a:latin typeface="Calibri" pitchFamily="34" charset="0"/>
                <a:cs typeface="Times New Roman"/>
              </a:rPr>
              <a:t>–		</a:t>
            </a:r>
            <a:r>
              <a:rPr lang="en-IN" sz="2200" spc="-5" dirty="0" err="1">
                <a:latin typeface="Calibri" pitchFamily="34" charset="0"/>
                <a:cs typeface="Times New Roman"/>
              </a:rPr>
              <a:t>Ramesh</a:t>
            </a:r>
            <a:r>
              <a:rPr lang="en-IN" sz="2200" spc="-5" dirty="0">
                <a:latin typeface="Calibri" pitchFamily="34" charset="0"/>
                <a:cs typeface="Times New Roman"/>
              </a:rPr>
              <a:t> S. </a:t>
            </a:r>
            <a:r>
              <a:rPr lang="en-IN" sz="2200" dirty="0" err="1">
                <a:latin typeface="Calibri" pitchFamily="34" charset="0"/>
                <a:cs typeface="Times New Roman"/>
              </a:rPr>
              <a:t>Goankar</a:t>
            </a:r>
            <a:r>
              <a:rPr lang="en-IN" sz="2200" dirty="0">
                <a:latin typeface="Calibri" pitchFamily="34" charset="0"/>
                <a:cs typeface="Times New Roman"/>
              </a:rPr>
              <a:t>, </a:t>
            </a:r>
            <a:r>
              <a:rPr lang="en-IN" sz="2200" spc="-5" dirty="0">
                <a:latin typeface="Calibri" pitchFamily="34" charset="0"/>
                <a:cs typeface="Times New Roman"/>
              </a:rPr>
              <a:t>“Microprocessor Architecture,  Programming </a:t>
            </a:r>
            <a:r>
              <a:rPr lang="en-IN" sz="2200" dirty="0">
                <a:latin typeface="Calibri" pitchFamily="34" charset="0"/>
                <a:cs typeface="Times New Roman"/>
              </a:rPr>
              <a:t>and </a:t>
            </a:r>
            <a:r>
              <a:rPr lang="en-IN" sz="2200" spc="-5" dirty="0">
                <a:latin typeface="Calibri" pitchFamily="34" charset="0"/>
                <a:cs typeface="Times New Roman"/>
              </a:rPr>
              <a:t>Applications with </a:t>
            </a:r>
            <a:r>
              <a:rPr lang="en-IN" sz="2200" dirty="0">
                <a:latin typeface="Calibri" pitchFamily="34" charset="0"/>
                <a:cs typeface="Times New Roman"/>
              </a:rPr>
              <a:t>8085”, </a:t>
            </a:r>
            <a:r>
              <a:rPr lang="en-IN" sz="2200" spc="5" dirty="0">
                <a:latin typeface="Calibri" pitchFamily="34" charset="0"/>
                <a:cs typeface="Times New Roman"/>
              </a:rPr>
              <a:t>5</a:t>
            </a:r>
            <a:r>
              <a:rPr lang="en-IN" sz="2200" spc="7" baseline="24305" dirty="0">
                <a:latin typeface="Calibri" pitchFamily="34" charset="0"/>
                <a:cs typeface="Times New Roman"/>
              </a:rPr>
              <a:t>th </a:t>
            </a:r>
            <a:r>
              <a:rPr lang="en-IN" sz="2200" spc="-5" dirty="0">
                <a:latin typeface="Calibri" pitchFamily="34" charset="0"/>
                <a:cs typeface="Times New Roman"/>
              </a:rPr>
              <a:t>Edition,  Prentice</a:t>
            </a:r>
            <a:r>
              <a:rPr lang="en-IN" sz="2200" spc="-30" dirty="0">
                <a:latin typeface="Calibri" pitchFamily="34" charset="0"/>
                <a:cs typeface="Times New Roman"/>
              </a:rPr>
              <a:t> </a:t>
            </a:r>
            <a:r>
              <a:rPr lang="en-IN" sz="2200" spc="-5" dirty="0">
                <a:latin typeface="Calibri" pitchFamily="34" charset="0"/>
                <a:cs typeface="Times New Roman"/>
              </a:rPr>
              <a:t>Hall</a:t>
            </a:r>
            <a:endParaRPr lang="en-IN" sz="2200" dirty="0">
              <a:latin typeface="Calibri" pitchFamily="34" charset="0"/>
              <a:cs typeface="Times New Roman"/>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9268D58-5FAA-458B-B93E-E37DB31D1A03}" type="datetime1">
              <a:rPr lang="en-US" smtClean="0"/>
              <a:t>3/22/2023</a:t>
            </a:fld>
            <a:endParaRPr lang="en-US"/>
          </a:p>
        </p:txBody>
      </p:sp>
      <p:sp>
        <p:nvSpPr>
          <p:cNvPr id="5" name="Footer Placeholder 4"/>
          <p:cNvSpPr>
            <a:spLocks noGrp="1"/>
          </p:cNvSpPr>
          <p:nvPr>
            <p:ph type="ftr" sz="quarter" idx="11"/>
          </p:nvPr>
        </p:nvSpPr>
        <p:spPr>
          <a:xfrm>
            <a:off x="2209800" y="6356350"/>
            <a:ext cx="5562600" cy="365125"/>
          </a:xfrm>
        </p:spPr>
        <p:txBody>
          <a:bodyPr/>
          <a:lstStyle/>
          <a:p>
            <a:pPr>
              <a:defRPr/>
            </a:pPr>
            <a:r>
              <a:rPr lang="it-IT" smtClean="0"/>
              <a:t>Shikha Singh              Microprocessor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ANY QUERIES?</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Content Placeholder 8"/>
          <p:cNvSpPr>
            <a:spLocks noGrp="1"/>
          </p:cNvSpPr>
          <p:nvPr>
            <p:ph idx="1"/>
          </p:nvPr>
        </p:nvSpPr>
        <p:spPr>
          <a:xfrm>
            <a:off x="304800" y="2321004"/>
            <a:ext cx="8839200" cy="1107996"/>
          </a:xfrm>
          <a:prstGeom prst="rect">
            <a:avLst/>
          </a:prstGeom>
          <a:noFill/>
        </p:spPr>
        <p:txBody>
          <a:bodyPr wrap="square" lIns="91440" tIns="45720" rIns="91440" bIns="45720">
            <a:spAutoFit/>
          </a:bodyPr>
          <a:lstStyle/>
          <a:p>
            <a:pPr algn="ctr">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spTree>
    <p:extLst>
      <p:ext uri="{BB962C8B-B14F-4D97-AF65-F5344CB8AC3E}">
        <p14:creationId xmlns:p14="http://schemas.microsoft.com/office/powerpoint/2010/main" val="25552202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15747</TotalTime>
  <Words>5964</Words>
  <Application>Microsoft Office PowerPoint</Application>
  <PresentationFormat>On-screen Show (4:3)</PresentationFormat>
  <Paragraphs>1448</Paragraphs>
  <Slides>99</Slides>
  <Notes>7</Notes>
  <HiddenSlides>0</HiddenSlides>
  <MMClips>0</MMClips>
  <ScaleCrop>false</ScaleCrop>
  <HeadingPairs>
    <vt:vector size="4" baseType="variant">
      <vt:variant>
        <vt:lpstr>Theme</vt:lpstr>
      </vt:variant>
      <vt:variant>
        <vt:i4>1</vt:i4>
      </vt:variant>
      <vt:variant>
        <vt:lpstr>Slide Titles</vt:lpstr>
      </vt:variant>
      <vt:variant>
        <vt:i4>99</vt:i4>
      </vt:variant>
    </vt:vector>
  </HeadingPairs>
  <TitlesOfParts>
    <vt:vector size="100" baseType="lpstr">
      <vt:lpstr>Office Theme</vt:lpstr>
      <vt:lpstr>Noida Institute of Engineering and Technology, Greater Noida</vt:lpstr>
      <vt:lpstr>PowerPoint Presentation</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Advanced Subroutine Concepts</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NOIDA INSTITUTE OF ENGINEERING AND TECHNOLOGY, GREATER NOIDA</vt:lpstr>
      <vt:lpstr>PowerPoint Presentation</vt:lpstr>
      <vt:lpstr>PowerPoint Presentation</vt:lpstr>
      <vt:lpstr>PowerPoint Presentation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Daksh</cp:lastModifiedBy>
  <cp:revision>319</cp:revision>
  <dcterms:created xsi:type="dcterms:W3CDTF">2006-08-16T00:00:00Z</dcterms:created>
  <dcterms:modified xsi:type="dcterms:W3CDTF">2023-03-27T06:59:00Z</dcterms:modified>
</cp:coreProperties>
</file>